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256" r:id="rId5"/>
    <p:sldId id="259" r:id="rId6"/>
    <p:sldId id="262" r:id="rId7"/>
    <p:sldId id="264" r:id="rId8"/>
    <p:sldId id="258" r:id="rId9"/>
    <p:sldId id="265" r:id="rId10"/>
    <p:sldId id="273" r:id="rId11"/>
    <p:sldId id="269" r:id="rId12"/>
    <p:sldId id="270" r:id="rId13"/>
    <p:sldId id="260" r:id="rId14"/>
    <p:sldId id="272" r:id="rId15"/>
    <p:sldId id="266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AC84E1-1B5E-1444-B841-B70E949900B2}" v="72" dt="2026-03-08T14:25:47.6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719"/>
  </p:normalViewPr>
  <p:slideViewPr>
    <p:cSldViewPr snapToGrid="0">
      <p:cViewPr varScale="1">
        <p:scale>
          <a:sx n="147" d="100"/>
          <a:sy n="147" d="100"/>
        </p:scale>
        <p:origin x="295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6A3E3-EACB-3345-9499-94293AFC7A97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8DF96-8451-4348-8179-407E0A4C7A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3075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8DF96-8451-4348-8179-407E0A4C7AA9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3378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964C053-D8E4-DCA3-C21B-23C54819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0FD52F2-41BC-0A25-F81A-72294B299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3C7E4E2-FFFD-A67D-BD59-847DEF375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BF21C88-BA48-001F-A663-3BA4A5AF3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EDAC369-6C83-4381-BFC4-9CD4466D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85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08921C0-636B-4609-C5DB-0502FBD56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0CBBA76-4AC3-F276-4D39-865012ACE2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90B59E7-DE97-0832-5C1F-4A07D5B46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E2B2ED4-0A29-2195-2D13-F2E6078C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EAB2215-94B6-BCF3-74D9-0823E529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136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01625B71-E1F1-3B29-6BB8-E5AB04CCA4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311D63F-1E20-ADDE-941B-A39FD92EDE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C9E7CA7-4459-E103-439B-3F61FF91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0553FE4-1D1A-402E-58D3-FCACB9193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3F0D92A-866F-3EAA-CA47-C3125CCE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2990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685571B-5D87-21DD-32DA-DE91F1CFA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375977D-1349-F13F-EFDD-99A0532C1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C0F35F5-F83A-6B65-91F1-27F43176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BD8BFB3-0BBB-9B7B-7E9E-31E421661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0B98A87-49FD-FB19-68C8-C7DAF0FB8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7764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0324255-667C-0522-1F5E-507C45F21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DA90EB-8814-B017-1A03-5BD13D524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49F2BAD-1F91-85FB-24AA-26FB7A8A9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E3DAFD1-0DC7-8A75-F091-559478A68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E4C65D4-0D49-D53A-5A0C-2BC0A4D56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7312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1A3369A-ECEB-04A0-A2C4-90867DE38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5A8BD05-58D3-1126-C6D5-45D9D95374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B623E46-4352-2C68-32AE-A7777CE7A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44A81AF-807D-C791-EC4C-325A0F2BE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AD8D8DFC-B589-53FE-A9A9-07B67FF54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FD03995-511F-0B2E-98AD-2F8220096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382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EB304B-17C1-6872-3AE6-623DC1E7C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44963B3-DF0A-C19E-688D-C721C196D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314ACB6-4045-CC8D-23E7-BA38B252F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6EAC1CF-1A63-F653-5B94-B4D167967D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FBAB0A7-644A-7165-74AC-EA4E1AD784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14E0075B-7801-F3C5-C42E-CAA95B74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16EF14F-4666-F212-7B66-831D49ABE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8C241C0D-EE40-8F50-572F-A4E87C27E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1772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511A85-E766-165A-1B67-9DE1AA439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7A1D9F0-4A68-4B0A-77B6-5680CEB4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69C6153-083A-9C93-A0C3-5D6F61740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2EC2151A-A5D0-2510-F30A-09BCF20FE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16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9876150-F888-2A39-6578-43DBC5077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2FC560D-DA16-B884-E4D2-FF527D50F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75B0E9A-7343-2F33-2995-2898F8B3E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0366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496A0C-227C-0D06-0C78-6876F81E7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17FC3CF-9A9A-9B10-9B47-CFB170B38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21448C6-987C-7DE7-2D9D-22EC5C797B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90753ED-9994-D2A4-6D6F-725264FC9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8591342-F15E-87BA-42BD-D7B3A7B4D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735EBE5-9C1E-AE9B-EB56-6D4B2FF1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0112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5DF1AC-85BF-075C-035D-2F0631622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4BB5DE5-A23D-B7FE-3213-BC729B1B09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1441AB7-39D9-9C00-C16A-4E2CEFC04F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679198B-8793-280B-8261-7D5BB3103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DA76649-E1A9-12F7-F6D3-45FD7B83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FC02266-3587-2520-FC9D-D07405FF9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0243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0A6BC68D-F32D-58FB-C3CE-B7E75C626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879ADB5-BE71-24C3-2474-35EFDD612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7577617-FCDC-969C-62A6-9CF38103EF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8ACD0A-0002-7B44-B07B-F93215ECDA71}" type="datetimeFigureOut">
              <a:rPr lang="nb-NO" smtClean="0"/>
              <a:t>09.03.2026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BE2C844-5D75-C8F8-6714-C0C0DE2A54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725BE09-B482-0B15-C262-8F30461E2A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D3A56E-DFC8-624B-80C6-7842FBDA0F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8748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portal.bedrevann.no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5CBBF2-ACDD-21A7-9ACE-BEDC48783F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Veiledning for hovedkontakter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7AF449E-7166-B0C1-C9A8-B721C85634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Gjennomgang av virksomhetsinformasjon, infrastruktur og brukere.</a:t>
            </a:r>
          </a:p>
          <a:p>
            <a:r>
              <a:rPr lang="nb-NO" dirty="0"/>
              <a:t>9. Mars – 13. mars </a:t>
            </a:r>
          </a:p>
        </p:txBody>
      </p:sp>
    </p:spTree>
    <p:extLst>
      <p:ext uri="{BB962C8B-B14F-4D97-AF65-F5344CB8AC3E}">
        <p14:creationId xmlns:p14="http://schemas.microsoft.com/office/powerpoint/2010/main" val="2844753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593F3-76F4-FCA3-A84C-D2793C3C3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4E43678-43E1-651E-23E4-6DDD82D20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406" y="1788418"/>
            <a:ext cx="5117562" cy="768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dirty="0"/>
              <a:t>Fyll inn all relevant informasjon og legg gjerne til skjermbilder om nødvendig. 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6E47AD71-568C-3B12-3DEA-1389CE04D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28" y="2932864"/>
            <a:ext cx="6514147" cy="32640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AFFDB1EF-236E-3BA4-E320-A4D730814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8435" y="1252619"/>
            <a:ext cx="4840159" cy="49443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AC7AEDB1-B4CB-EC95-14FB-43BF40859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68" y="87333"/>
            <a:ext cx="10515600" cy="1325563"/>
          </a:xfrm>
        </p:spPr>
        <p:txBody>
          <a:bodyPr/>
          <a:lstStyle/>
          <a:p>
            <a:r>
              <a:rPr lang="nb-NO" dirty="0"/>
              <a:t>Melde om endringer i infrastruktur i </a:t>
            </a:r>
            <a:r>
              <a:rPr lang="nb-NO" dirty="0" err="1">
                <a:solidFill>
                  <a:srgbClr val="0070C0"/>
                </a:solidFill>
              </a:rPr>
              <a:t>bedreVANN</a:t>
            </a:r>
            <a:r>
              <a:rPr lang="nb-NO" dirty="0">
                <a:solidFill>
                  <a:srgbClr val="0070C0"/>
                </a:solidFill>
              </a:rPr>
              <a:t> support kanalen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018B7A5E-2E04-B5B6-F354-CAEAC529C1B5}"/>
              </a:ext>
            </a:extLst>
          </p:cNvPr>
          <p:cNvSpPr/>
          <p:nvPr/>
        </p:nvSpPr>
        <p:spPr>
          <a:xfrm>
            <a:off x="832536" y="3229377"/>
            <a:ext cx="5263464" cy="8479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056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8D6CFD-AF88-564B-63F0-D0FB27E60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256" y="231820"/>
            <a:ext cx="10515600" cy="1325563"/>
          </a:xfrm>
        </p:spPr>
        <p:txBody>
          <a:bodyPr>
            <a:normAutofit/>
          </a:bodyPr>
          <a:lstStyle/>
          <a:p>
            <a:r>
              <a:rPr lang="nb-NO" sz="3200" dirty="0"/>
              <a:t>Når informasjonen er gjennomgått og er riktig, bekreftes dette med å velge «Ja» og trykke neste.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B41007C-18E5-B001-EFA0-F810606E4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81" y="2064403"/>
            <a:ext cx="9746762" cy="30356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68280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0132234-4EA1-24CA-76B8-709E73A9F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950" y="134068"/>
            <a:ext cx="10515600" cy="1325563"/>
          </a:xfrm>
        </p:spPr>
        <p:txBody>
          <a:bodyPr/>
          <a:lstStyle/>
          <a:p>
            <a:r>
              <a:rPr lang="nb-NO" dirty="0"/>
              <a:t>2. Brukeradministrasjon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EDD5CE61-9B72-2194-2BC3-5240C789434A}"/>
              </a:ext>
            </a:extLst>
          </p:cNvPr>
          <p:cNvSpPr txBox="1"/>
          <p:nvPr/>
        </p:nvSpPr>
        <p:spPr>
          <a:xfrm>
            <a:off x="8230446" y="1549614"/>
            <a:ext cx="363008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I 2. Brukeradministrasjon ser du oversikt over alle registrerte brukere som har tilgang til </a:t>
            </a:r>
            <a:r>
              <a:rPr lang="nb-NO" sz="1400" dirty="0" err="1"/>
              <a:t>bedreVANN</a:t>
            </a:r>
            <a:r>
              <a:rPr lang="nb-NO" sz="1400" dirty="0"/>
              <a:t>-portalen for deres virksomhet.</a:t>
            </a:r>
          </a:p>
          <a:p>
            <a:endParaRPr lang="nb-NO" sz="1400" dirty="0"/>
          </a:p>
          <a:p>
            <a:r>
              <a:rPr lang="nb-NO" sz="1400" dirty="0"/>
              <a:t>Se om alt stemmer. Om noen mangler velg - </a:t>
            </a:r>
            <a:r>
              <a:rPr lang="nb-NO" sz="1400" b="1" dirty="0"/>
              <a:t>Opprett ny bruker.</a:t>
            </a:r>
          </a:p>
          <a:p>
            <a:endParaRPr lang="nb-NO" sz="1400" dirty="0"/>
          </a:p>
          <a:p>
            <a:r>
              <a:rPr lang="nb-NO" sz="1400" dirty="0"/>
              <a:t>Brukere som står i oversikten kan du endre Navn og telefonnummer.</a:t>
            </a:r>
          </a:p>
          <a:p>
            <a:endParaRPr lang="nb-NO" sz="1400" dirty="0"/>
          </a:p>
          <a:p>
            <a:r>
              <a:rPr lang="nb-NO" sz="1400" dirty="0"/>
              <a:t>Du kan sende henvendelse om å slette bruker fra systemet ved å velge</a:t>
            </a:r>
          </a:p>
          <a:p>
            <a:r>
              <a:rPr lang="nb-NO" sz="1400" dirty="0"/>
              <a:t>«Send henvendelse om å fjerne bruker fra </a:t>
            </a:r>
            <a:r>
              <a:rPr lang="nb-NO" sz="1400" dirty="0" err="1"/>
              <a:t>bedreVANN</a:t>
            </a:r>
            <a:r>
              <a:rPr lang="nb-NO" sz="1400" dirty="0"/>
              <a:t>». Brukeren vil bli fjernet i løpet av minst 2 virkedager. </a:t>
            </a:r>
          </a:p>
        </p:txBody>
      </p:sp>
      <p:pic>
        <p:nvPicPr>
          <p:cNvPr id="35" name="Bilde 34">
            <a:extLst>
              <a:ext uri="{FF2B5EF4-FFF2-40B4-BE49-F238E27FC236}">
                <a16:creationId xmlns:a16="http://schemas.microsoft.com/office/drawing/2014/main" id="{765F0F6F-9C18-B1F1-2C05-E82CBA847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" y="1406912"/>
            <a:ext cx="7772400" cy="404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12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F7352-19DC-127D-960F-BC306BD20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913EAB-CE0E-C8A8-7E7C-6BBCB467A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655" y="163288"/>
            <a:ext cx="10515600" cy="1325563"/>
          </a:xfrm>
        </p:spPr>
        <p:txBody>
          <a:bodyPr>
            <a:normAutofit/>
          </a:bodyPr>
          <a:lstStyle/>
          <a:p>
            <a:r>
              <a:rPr lang="nb-NO" sz="3200" dirty="0"/>
              <a:t>Status endres til «Fullført»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637EC8B-67D9-CD73-DC65-96C2B1F0F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227" y="1488851"/>
            <a:ext cx="6619282" cy="414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96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E40DFB-0A06-B1D4-972A-1FC3F90E4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531" y="346111"/>
            <a:ext cx="10515600" cy="1014967"/>
          </a:xfrm>
        </p:spPr>
        <p:txBody>
          <a:bodyPr>
            <a:normAutofit/>
          </a:bodyPr>
          <a:lstStyle/>
          <a:p>
            <a:r>
              <a:rPr lang="nb-NO" sz="3600" dirty="0"/>
              <a:t>Opprett ny bruker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310FA70A-95FF-B35D-4CDB-29C5B5A1C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531" y="1509702"/>
            <a:ext cx="7772400" cy="41515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BAEA4B29-A20D-9DDD-9DFD-BD16666275A0}"/>
              </a:ext>
            </a:extLst>
          </p:cNvPr>
          <p:cNvSpPr txBox="1"/>
          <p:nvPr/>
        </p:nvSpPr>
        <p:spPr>
          <a:xfrm>
            <a:off x="8431619" y="1892706"/>
            <a:ext cx="3551274" cy="33239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400" dirty="0"/>
              <a:t>Velg din Virksomhet i </a:t>
            </a:r>
            <a:r>
              <a:rPr lang="nb-NO" sz="1400" dirty="0" err="1"/>
              <a:t>nedtrekkslisten</a:t>
            </a:r>
            <a:endParaRPr lang="nb-NO" sz="1400" dirty="0"/>
          </a:p>
          <a:p>
            <a:r>
              <a:rPr lang="nb-NO" sz="1400" dirty="0"/>
              <a:t>Fyll ut all obligatorisk informasjon</a:t>
            </a:r>
          </a:p>
          <a:p>
            <a:r>
              <a:rPr lang="nb-NO" sz="1400" dirty="0"/>
              <a:t>Trykke Neste</a:t>
            </a:r>
          </a:p>
          <a:p>
            <a:endParaRPr lang="nb-NO" sz="1400" dirty="0"/>
          </a:p>
          <a:p>
            <a:endParaRPr lang="nb-NO" sz="1400" dirty="0"/>
          </a:p>
          <a:p>
            <a:r>
              <a:rPr lang="nb-NO" sz="1400" dirty="0"/>
              <a:t>Du får beskjed om brukeren ble opprett riktig. </a:t>
            </a:r>
          </a:p>
          <a:p>
            <a:r>
              <a:rPr lang="nb-NO" sz="1400" dirty="0"/>
              <a:t>De får automatisk tilgang til portalen.</a:t>
            </a:r>
          </a:p>
          <a:p>
            <a:endParaRPr lang="nb-NO" sz="1400" dirty="0"/>
          </a:p>
          <a:p>
            <a:r>
              <a:rPr lang="nb-NO" sz="1400" dirty="0"/>
              <a:t>Husk: Rapporteringsperioden starter 16. mars (selskapene) </a:t>
            </a:r>
          </a:p>
          <a:p>
            <a:r>
              <a:rPr lang="nb-NO" sz="1400" dirty="0"/>
              <a:t>og 23. mars (kommunene).</a:t>
            </a:r>
          </a:p>
          <a:p>
            <a:endParaRPr lang="nb-NO" sz="1400" dirty="0"/>
          </a:p>
          <a:p>
            <a:r>
              <a:rPr lang="nb-NO" sz="1400" dirty="0"/>
              <a:t>Hvis bruker ikke ble opprettet – gi beskjed via </a:t>
            </a:r>
            <a:r>
              <a:rPr lang="nb-NO" sz="1400" dirty="0" err="1"/>
              <a:t>bedreVANN</a:t>
            </a:r>
            <a:r>
              <a:rPr lang="nb-NO" sz="1400" dirty="0"/>
              <a:t> support kanalen.</a:t>
            </a:r>
          </a:p>
        </p:txBody>
      </p:sp>
    </p:spTree>
    <p:extLst>
      <p:ext uri="{BB962C8B-B14F-4D97-AF65-F5344CB8AC3E}">
        <p14:creationId xmlns:p14="http://schemas.microsoft.com/office/powerpoint/2010/main" val="3698219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B2CBF4-4C08-3FBA-8A89-742509D16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Jobben er gjort når: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17C134F-400E-0191-5ADD-471947134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dirty="0"/>
              <a:t>Virksomhetsinformasjonen og infrastruktur er gått igjennom</a:t>
            </a:r>
          </a:p>
          <a:p>
            <a:pPr marL="0" indent="0">
              <a:buNone/>
            </a:pPr>
            <a:r>
              <a:rPr lang="nb-NO" dirty="0"/>
              <a:t>Evt. meldt ifra om endringer gjennom support kanalen</a:t>
            </a:r>
          </a:p>
          <a:p>
            <a:pPr marL="0" indent="0">
              <a:buNone/>
            </a:pPr>
            <a:r>
              <a:rPr lang="nb-NO" dirty="0"/>
              <a:t>Alle brukere er opprettet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Infrastruktur endringer blir gjennomgått i løpet av uke 11 og vil være klart når rapporteringsperioden starter </a:t>
            </a:r>
            <a:r>
              <a:rPr lang="nb-NO" dirty="0">
                <a:sym typeface="Wingdings" pitchFamily="2" charset="2"/>
              </a:rPr>
              <a:t>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Ikke nøl med å stille spørsmål gjennom supportkanalen både når det gjelder det tekniske og det faglige. </a:t>
            </a:r>
          </a:p>
          <a:p>
            <a:pPr marL="0" indent="0">
              <a:buNone/>
            </a:pPr>
            <a:br>
              <a:rPr lang="nb-NO" dirty="0"/>
            </a:br>
            <a:r>
              <a:rPr lang="nb-NO" dirty="0"/>
              <a:t>Vi svarer fortløpende. </a:t>
            </a:r>
          </a:p>
        </p:txBody>
      </p:sp>
    </p:spTree>
    <p:extLst>
      <p:ext uri="{BB962C8B-B14F-4D97-AF65-F5344CB8AC3E}">
        <p14:creationId xmlns:p14="http://schemas.microsoft.com/office/powerpoint/2010/main" val="156795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314E72-ECEC-E6B8-F9C5-48E825915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424" y="29051"/>
            <a:ext cx="10515600" cy="1001463"/>
          </a:xfrm>
        </p:spPr>
        <p:txBody>
          <a:bodyPr>
            <a:normAutofit/>
          </a:bodyPr>
          <a:lstStyle/>
          <a:p>
            <a:r>
              <a:rPr lang="nb-NO" sz="4000" dirty="0" err="1"/>
              <a:t>bedreVANN</a:t>
            </a:r>
            <a:r>
              <a:rPr lang="nb-NO" sz="4000" dirty="0"/>
              <a:t> support portalen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5353468-9D1E-8DA0-46FC-F9F188D83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76" y="1030514"/>
            <a:ext cx="4844737" cy="42359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sz="2000" dirty="0"/>
              <a:t>Henvendelser skal ikke lenger sendes via e-post til </a:t>
            </a:r>
            <a:r>
              <a:rPr lang="nb-NO" sz="2000" dirty="0" err="1"/>
              <a:t>Compose</a:t>
            </a:r>
            <a:r>
              <a:rPr lang="nb-NO" sz="2000" dirty="0"/>
              <a:t> eller Norsk Vann, men sendes inn via den nye </a:t>
            </a:r>
            <a:r>
              <a:rPr lang="nb-NO" sz="2000" dirty="0" err="1">
                <a:solidFill>
                  <a:srgbClr val="0070C0"/>
                </a:solidFill>
              </a:rPr>
              <a:t>bedreVANN</a:t>
            </a:r>
            <a:r>
              <a:rPr lang="nb-NO" sz="2000" dirty="0">
                <a:solidFill>
                  <a:srgbClr val="0070C0"/>
                </a:solidFill>
              </a:rPr>
              <a:t> support portalen</a:t>
            </a:r>
            <a:endParaRPr lang="nb-NO" sz="2000" dirty="0">
              <a:solidFill>
                <a:srgbClr val="0070C0"/>
              </a:solidFill>
              <a:sym typeface="Wingdings" pitchFamily="2" charset="2"/>
            </a:endParaRPr>
          </a:p>
          <a:p>
            <a:pPr marL="0" indent="0">
              <a:buNone/>
            </a:pPr>
            <a:r>
              <a:rPr lang="nb-NO" sz="2000" dirty="0" err="1">
                <a:solidFill>
                  <a:srgbClr val="0070C0"/>
                </a:solidFill>
                <a:sym typeface="Wingdings" pitchFamily="2" charset="2"/>
              </a:rPr>
              <a:t>https</a:t>
            </a:r>
            <a:r>
              <a:rPr lang="nb-NO" sz="2000" dirty="0">
                <a:solidFill>
                  <a:srgbClr val="0070C0"/>
                </a:solidFill>
                <a:sym typeface="Wingdings" pitchFamily="2" charset="2"/>
              </a:rPr>
              <a:t>://</a:t>
            </a:r>
            <a:r>
              <a:rPr lang="nb-NO" sz="2000" dirty="0" err="1">
                <a:solidFill>
                  <a:srgbClr val="0070C0"/>
                </a:solidFill>
                <a:sym typeface="Wingdings" pitchFamily="2" charset="2"/>
              </a:rPr>
              <a:t>composetogo.atlassian.net</a:t>
            </a:r>
            <a:r>
              <a:rPr lang="nb-NO" sz="2000" dirty="0">
                <a:solidFill>
                  <a:srgbClr val="0070C0"/>
                </a:solidFill>
                <a:sym typeface="Wingdings" pitchFamily="2" charset="2"/>
              </a:rPr>
              <a:t>/servicedesk/</a:t>
            </a:r>
            <a:r>
              <a:rPr lang="nb-NO" sz="2000" dirty="0" err="1">
                <a:solidFill>
                  <a:srgbClr val="0070C0"/>
                </a:solidFill>
                <a:sym typeface="Wingdings" pitchFamily="2" charset="2"/>
              </a:rPr>
              <a:t>customer</a:t>
            </a:r>
            <a:r>
              <a:rPr lang="nb-NO" sz="2000" dirty="0">
                <a:solidFill>
                  <a:srgbClr val="0070C0"/>
                </a:solidFill>
                <a:sym typeface="Wingdings" pitchFamily="2" charset="2"/>
              </a:rPr>
              <a:t>/portal/101</a:t>
            </a:r>
            <a:endParaRPr lang="nb-NO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nb-NO" sz="2000" dirty="0"/>
              <a:t>Her kan man sende inn saker som omhandler ønsker om endringer i infrastruktur, tekniske feil i skjema/portal og sende inn faglige spørsmål.</a:t>
            </a:r>
          </a:p>
          <a:p>
            <a:pPr marL="0" indent="0">
              <a:buNone/>
            </a:pPr>
            <a:r>
              <a:rPr lang="nb-NO" sz="2000" dirty="0"/>
              <a:t>Henvendelsene vil bli fulgt opp via supportportalen og du blir varslet på e-post når det blir fulgt opp. Oversikt og progresjon over innsendte saker vil du kunne følge i support portalen når man logger inn igjen.</a:t>
            </a:r>
          </a:p>
          <a:p>
            <a:pPr marL="0" indent="0">
              <a:buNone/>
            </a:pPr>
            <a:endParaRPr lang="nb-NO" sz="2000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8D17F5BF-B146-414D-C2AD-974CAC951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197" y="1182026"/>
            <a:ext cx="6593670" cy="43275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77905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C231EE-5AC6-1EB3-ADF6-DB7AD8FD2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894" y="334742"/>
            <a:ext cx="11670209" cy="13955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dirty="0"/>
              <a:t>Bruk en valgfri e-post adresse for sende inn support saker i portalen. Du får tilsendt en lenke på e-post som videresender deg tilbake til portalen for å opprette et passord og navn.</a:t>
            </a:r>
          </a:p>
          <a:p>
            <a:pPr marL="0" indent="0">
              <a:buNone/>
            </a:pPr>
            <a:r>
              <a:rPr lang="nb-NO" sz="2000" dirty="0"/>
              <a:t>Når dette er gjort har du nå tilgang til support portalen og kan sende og følge henvendelsene du sender inn. 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7FBA6FC-6AB0-EF44-AA02-1F63216F55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56" t="9999" r="11056" b="20716"/>
          <a:stretch>
            <a:fillRect/>
          </a:stretch>
        </p:blipFill>
        <p:spPr>
          <a:xfrm>
            <a:off x="133436" y="2140143"/>
            <a:ext cx="3286039" cy="26962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DCD146F3-5EF8-919C-DDF8-D1534B395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198" y="2140143"/>
            <a:ext cx="2493801" cy="28577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8CD9D412-0498-E505-2B61-0C11F7A8A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722" y="1965427"/>
            <a:ext cx="2920577" cy="30456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02BA555D-3EEC-75FD-43F4-D39C0225BD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2022" y="1965427"/>
            <a:ext cx="2641394" cy="33974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39301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C7B621FD-11BD-4082-AA30-6F76D89AB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76" y="418097"/>
            <a:ext cx="8350907" cy="548082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Rett pil 6">
            <a:extLst>
              <a:ext uri="{FF2B5EF4-FFF2-40B4-BE49-F238E27FC236}">
                <a16:creationId xmlns:a16="http://schemas.microsoft.com/office/drawing/2014/main" id="{A76D0790-CFA3-CE30-40D7-3F7902E66FF6}"/>
              </a:ext>
            </a:extLst>
          </p:cNvPr>
          <p:cNvCxnSpPr>
            <a:cxnSpLocks/>
          </p:cNvCxnSpPr>
          <p:nvPr/>
        </p:nvCxnSpPr>
        <p:spPr>
          <a:xfrm flipH="1" flipV="1">
            <a:off x="8750460" y="671332"/>
            <a:ext cx="520862" cy="6829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ED6263D-6210-041A-FBF9-72F272F44AAE}"/>
              </a:ext>
            </a:extLst>
          </p:cNvPr>
          <p:cNvSpPr txBox="1"/>
          <p:nvPr/>
        </p:nvSpPr>
        <p:spPr>
          <a:xfrm>
            <a:off x="9363919" y="1759352"/>
            <a:ext cx="2347505" cy="25853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Her finner tilbake til innsende saker og progresjonen på disse.</a:t>
            </a:r>
          </a:p>
          <a:p>
            <a:br>
              <a:rPr lang="nb-NO" dirty="0"/>
            </a:br>
            <a:r>
              <a:rPr lang="nb-NO" dirty="0"/>
              <a:t>Her finner du også profilinnstillinger og språkendringer fra engelsk til norsk. </a:t>
            </a:r>
          </a:p>
        </p:txBody>
      </p:sp>
    </p:spTree>
    <p:extLst>
      <p:ext uri="{BB962C8B-B14F-4D97-AF65-F5344CB8AC3E}">
        <p14:creationId xmlns:p14="http://schemas.microsoft.com/office/powerpoint/2010/main" val="280789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73EE98-7B2C-34B7-4626-825F5A0E9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137" y="144407"/>
            <a:ext cx="11511455" cy="1325563"/>
          </a:xfrm>
        </p:spPr>
        <p:txBody>
          <a:bodyPr>
            <a:normAutofit/>
          </a:bodyPr>
          <a:lstStyle/>
          <a:p>
            <a:r>
              <a:rPr lang="nb-NO" dirty="0"/>
              <a:t>Tilgang til portalen - </a:t>
            </a:r>
            <a:r>
              <a:rPr lang="nb-NO" dirty="0">
                <a:hlinkClick r:id="rId2"/>
              </a:rPr>
              <a:t>https://portal.bedrevann.no/</a:t>
            </a:r>
            <a:r>
              <a:rPr lang="nb-NO" dirty="0"/>
              <a:t> 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C92D071-77FA-16F7-FAD3-9D0FAA4419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53" r="-257"/>
          <a:stretch>
            <a:fillRect/>
          </a:stretch>
        </p:blipFill>
        <p:spPr>
          <a:xfrm>
            <a:off x="1426779" y="1146844"/>
            <a:ext cx="9017270" cy="5566749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04602019-6DCB-4B4D-BA05-D24DCD9606A4}"/>
              </a:ext>
            </a:extLst>
          </p:cNvPr>
          <p:cNvSpPr/>
          <p:nvPr/>
        </p:nvSpPr>
        <p:spPr>
          <a:xfrm>
            <a:off x="7609490" y="3825765"/>
            <a:ext cx="1996965" cy="451945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0995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68EE2B-E481-4040-6965-7D108083B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430" y="173960"/>
            <a:ext cx="10515600" cy="1325563"/>
          </a:xfrm>
        </p:spPr>
        <p:txBody>
          <a:bodyPr>
            <a:normAutofit/>
          </a:bodyPr>
          <a:lstStyle/>
          <a:p>
            <a:r>
              <a:rPr lang="nb-NO" sz="3600" dirty="0"/>
              <a:t>Se igjennom informasjon og infrastruktur i</a:t>
            </a:r>
            <a:br>
              <a:rPr lang="nb-NO" sz="3600" dirty="0"/>
            </a:br>
            <a:r>
              <a:rPr lang="nb-NO" sz="3600" dirty="0"/>
              <a:t>1. Virksomhetsregisteret i portalen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71891C05-5A71-F15C-1CF8-4CED26023FBD}"/>
              </a:ext>
            </a:extLst>
          </p:cNvPr>
          <p:cNvSpPr txBox="1"/>
          <p:nvPr/>
        </p:nvSpPr>
        <p:spPr>
          <a:xfrm>
            <a:off x="8542144" y="1499523"/>
            <a:ext cx="30890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Trykk på </a:t>
            </a:r>
            <a:r>
              <a:rPr lang="nb-NO" sz="1200" b="1" dirty="0"/>
              <a:t>1. Virksomhetsregister</a:t>
            </a:r>
            <a:r>
              <a:rPr lang="nb-NO" sz="1200" dirty="0"/>
              <a:t> og</a:t>
            </a:r>
          </a:p>
          <a:p>
            <a:r>
              <a:rPr lang="nb-NO" sz="1200" dirty="0"/>
              <a:t>deretter </a:t>
            </a:r>
            <a:r>
              <a:rPr lang="nb-NO" sz="1200" b="1" dirty="0"/>
              <a:t>Kontankinformasjon og infrastruktur</a:t>
            </a:r>
          </a:p>
          <a:p>
            <a:endParaRPr lang="nb-NO" sz="1200" dirty="0"/>
          </a:p>
          <a:p>
            <a:r>
              <a:rPr lang="nb-NO" sz="1200" dirty="0"/>
              <a:t>Velg din </a:t>
            </a:r>
            <a:r>
              <a:rPr lang="nb-NO" sz="1200" b="1" dirty="0"/>
              <a:t>Virksomhet</a:t>
            </a:r>
            <a:r>
              <a:rPr lang="nb-NO" sz="1200" dirty="0"/>
              <a:t>, Velg skjema </a:t>
            </a:r>
            <a:r>
              <a:rPr lang="nb-NO" sz="1200" b="1" dirty="0"/>
              <a:t>Gjennomgå virksomhetsinformasjon</a:t>
            </a:r>
          </a:p>
          <a:p>
            <a:r>
              <a:rPr lang="nb-NO" sz="1200" b="1" dirty="0"/>
              <a:t>og infrastruktur, </a:t>
            </a:r>
            <a:r>
              <a:rPr lang="nb-NO" sz="1200" dirty="0"/>
              <a:t>deretter </a:t>
            </a:r>
            <a:r>
              <a:rPr lang="nb-NO" sz="1200" b="1" dirty="0"/>
              <a:t>Åpne skjema</a:t>
            </a:r>
            <a:r>
              <a:rPr lang="nb-NO" sz="1200" dirty="0"/>
              <a:t> i ny fane.</a:t>
            </a:r>
          </a:p>
          <a:p>
            <a:endParaRPr lang="nb-NO" sz="1200" dirty="0"/>
          </a:p>
          <a:p>
            <a:r>
              <a:rPr lang="nb-NO" sz="1200" dirty="0"/>
              <a:t>Status på gjennomgangen av et skjema:</a:t>
            </a:r>
          </a:p>
          <a:p>
            <a:pPr marL="228600" indent="-228600">
              <a:buAutoNum type="arabicPeriod"/>
            </a:pPr>
            <a:r>
              <a:rPr lang="nb-NO" sz="1200" dirty="0"/>
              <a:t>Ikke påbegynt: Uåpnet skjema</a:t>
            </a:r>
          </a:p>
          <a:p>
            <a:pPr marL="228600" indent="-228600">
              <a:buAutoNum type="arabicPeriod"/>
            </a:pPr>
            <a:r>
              <a:rPr lang="nb-NO" sz="1200" dirty="0"/>
              <a:t>Påbegynt: Åpnet skjema, under utfylling</a:t>
            </a:r>
          </a:p>
          <a:p>
            <a:pPr marL="228600" indent="-228600">
              <a:buAutoNum type="arabicPeriod"/>
            </a:pPr>
            <a:r>
              <a:rPr lang="nb-NO" sz="1200" dirty="0"/>
              <a:t>Fullført: Når skjema er bekreftet gjennomført og sendt inn endres statusen til Fullført</a:t>
            </a:r>
          </a:p>
        </p:txBody>
      </p:sp>
      <p:pic>
        <p:nvPicPr>
          <p:cNvPr id="50" name="Bilde 49">
            <a:extLst>
              <a:ext uri="{FF2B5EF4-FFF2-40B4-BE49-F238E27FC236}">
                <a16:creationId xmlns:a16="http://schemas.microsoft.com/office/drawing/2014/main" id="{9455AE15-8839-E8A1-B1EF-D53B8010E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815" y="1499523"/>
            <a:ext cx="7772400" cy="466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19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4D8E9-A133-973A-1DEC-8F1DA5624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17FA07E-B792-5D0B-82F5-8898BC485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430" y="173960"/>
            <a:ext cx="10515600" cy="1325563"/>
          </a:xfrm>
        </p:spPr>
        <p:txBody>
          <a:bodyPr>
            <a:normAutofit/>
          </a:bodyPr>
          <a:lstStyle/>
          <a:p>
            <a:r>
              <a:rPr lang="nb-NO" sz="3600" dirty="0"/>
              <a:t>Se igjennom informasjon og infrastruktur i</a:t>
            </a:r>
            <a:br>
              <a:rPr lang="nb-NO" sz="3600" dirty="0"/>
            </a:br>
            <a:r>
              <a:rPr lang="nb-NO" sz="3600" dirty="0"/>
              <a:t>1. Virksomhetsregisteret i portalen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0D0FAF5A-5946-7338-0108-6047F48B80B2}"/>
              </a:ext>
            </a:extLst>
          </p:cNvPr>
          <p:cNvSpPr txBox="1"/>
          <p:nvPr/>
        </p:nvSpPr>
        <p:spPr>
          <a:xfrm>
            <a:off x="8542144" y="1499523"/>
            <a:ext cx="30890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Trykk på </a:t>
            </a:r>
            <a:r>
              <a:rPr lang="nb-NO" sz="1200" b="1" dirty="0"/>
              <a:t>1. Virksomhetsregister</a:t>
            </a:r>
            <a:r>
              <a:rPr lang="nb-NO" sz="1200" dirty="0"/>
              <a:t> og</a:t>
            </a:r>
          </a:p>
          <a:p>
            <a:r>
              <a:rPr lang="nb-NO" sz="1200" dirty="0"/>
              <a:t>deretter </a:t>
            </a:r>
            <a:r>
              <a:rPr lang="nb-NO" sz="1200" b="1" dirty="0"/>
              <a:t>Kontankinformasjon og infrastruktur</a:t>
            </a:r>
          </a:p>
          <a:p>
            <a:endParaRPr lang="nb-NO" sz="1200" dirty="0"/>
          </a:p>
          <a:p>
            <a:r>
              <a:rPr lang="nb-NO" sz="1200" dirty="0"/>
              <a:t>Velg din </a:t>
            </a:r>
            <a:r>
              <a:rPr lang="nb-NO" sz="1200" b="1" dirty="0"/>
              <a:t>Virksomhet</a:t>
            </a:r>
            <a:r>
              <a:rPr lang="nb-NO" sz="1200" dirty="0"/>
              <a:t>, Velg skjema </a:t>
            </a:r>
            <a:r>
              <a:rPr lang="nb-NO" sz="1200" b="1" dirty="0"/>
              <a:t>Gjennomgå virksomhetsinformasjon</a:t>
            </a:r>
          </a:p>
          <a:p>
            <a:r>
              <a:rPr lang="nb-NO" sz="1200" b="1" dirty="0"/>
              <a:t>og infrastruktur, </a:t>
            </a:r>
            <a:r>
              <a:rPr lang="nb-NO" sz="1200" dirty="0"/>
              <a:t>deretter </a:t>
            </a:r>
            <a:r>
              <a:rPr lang="nb-NO" sz="1200" b="1" dirty="0"/>
              <a:t>Åpne skjema</a:t>
            </a:r>
            <a:r>
              <a:rPr lang="nb-NO" sz="1200" dirty="0"/>
              <a:t> i ny fane.</a:t>
            </a:r>
          </a:p>
          <a:p>
            <a:endParaRPr lang="nb-NO" sz="1200" dirty="0"/>
          </a:p>
          <a:p>
            <a:r>
              <a:rPr lang="nb-NO" sz="1200" dirty="0"/>
              <a:t>Status på gjennomgangen av et skjema:</a:t>
            </a:r>
          </a:p>
          <a:p>
            <a:pPr marL="228600" indent="-228600">
              <a:buAutoNum type="arabicPeriod"/>
            </a:pPr>
            <a:r>
              <a:rPr lang="nb-NO" sz="1200" dirty="0"/>
              <a:t>Ikke påbegynt: Uåpnet skjema</a:t>
            </a:r>
          </a:p>
          <a:p>
            <a:pPr marL="228600" indent="-228600">
              <a:buAutoNum type="arabicPeriod"/>
            </a:pPr>
            <a:r>
              <a:rPr lang="nb-NO" sz="1200" dirty="0"/>
              <a:t>Påbegynt: Åpnet skjema, under utfylling</a:t>
            </a:r>
          </a:p>
          <a:p>
            <a:pPr marL="228600" indent="-228600">
              <a:buAutoNum type="arabicPeriod"/>
            </a:pPr>
            <a:r>
              <a:rPr lang="nb-NO" sz="1200" dirty="0"/>
              <a:t>Fullført: Når skjema er bekreftet gjennomført og sendt inn endres statusen til Fullført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576C2921-2011-24D4-2D34-B22EAB8CC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98" y="1499523"/>
            <a:ext cx="7772400" cy="486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22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F17EEA-7A91-0A45-157F-2058718F9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06" y="362754"/>
            <a:ext cx="11511987" cy="1325563"/>
          </a:xfrm>
        </p:spPr>
        <p:txBody>
          <a:bodyPr/>
          <a:lstStyle/>
          <a:p>
            <a:r>
              <a:rPr lang="nb-NO" dirty="0"/>
              <a:t>Tildel tjenesteansvarlig for både vann og avløp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26A504F-BF78-B5D7-9E17-C2242E99F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61" y="1976096"/>
            <a:ext cx="8639537" cy="38290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1B324BF6-2BD9-F8A8-1E71-8253E494F835}"/>
              </a:ext>
            </a:extLst>
          </p:cNvPr>
          <p:cNvSpPr txBox="1"/>
          <p:nvPr/>
        </p:nvSpPr>
        <p:spPr>
          <a:xfrm>
            <a:off x="9302118" y="1976096"/>
            <a:ext cx="2051682" cy="4616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sz="1400" dirty="0"/>
              <a:t>Den tildelte tjenesteansvarlig fra forrige rapporteringsperiode er lagret fra i fjor.</a:t>
            </a:r>
          </a:p>
          <a:p>
            <a:endParaRPr lang="nb-NO" sz="1400" dirty="0"/>
          </a:p>
          <a:p>
            <a:r>
              <a:rPr lang="nb-NO" sz="1400" dirty="0"/>
              <a:t>Om det er endringer velg riktig bruker fra </a:t>
            </a:r>
            <a:r>
              <a:rPr lang="nb-NO" sz="1400" dirty="0" err="1"/>
              <a:t>nedtrekkslisten</a:t>
            </a:r>
            <a:r>
              <a:rPr lang="nb-NO" sz="1400" dirty="0"/>
              <a:t>.</a:t>
            </a:r>
          </a:p>
          <a:p>
            <a:endParaRPr lang="nb-NO" sz="1400" dirty="0"/>
          </a:p>
          <a:p>
            <a:r>
              <a:rPr lang="nb-NO" sz="1400" dirty="0"/>
              <a:t>Hvis bruker mangler i </a:t>
            </a:r>
            <a:r>
              <a:rPr lang="nb-NO" sz="1400" dirty="0" err="1"/>
              <a:t>nedtrekkslisten</a:t>
            </a:r>
            <a:r>
              <a:rPr lang="nb-NO" sz="1400" dirty="0"/>
              <a:t>, gå tilbake til portalen og legg til ny bruker under 2. </a:t>
            </a:r>
            <a:r>
              <a:rPr lang="nb-NO" sz="1400" dirty="0" err="1"/>
              <a:t>Brukeradmin</a:t>
            </a:r>
            <a:r>
              <a:rPr lang="nb-NO" sz="1400" dirty="0"/>
              <a:t>.</a:t>
            </a:r>
          </a:p>
          <a:p>
            <a:endParaRPr lang="nb-NO" sz="1400" dirty="0"/>
          </a:p>
          <a:p>
            <a:r>
              <a:rPr lang="nb-NO" sz="1400" dirty="0"/>
              <a:t>Trykk deretter «Oppdater brukerliste» for å velge den nye brukeren som tjenesteansvarlig. </a:t>
            </a:r>
          </a:p>
        </p:txBody>
      </p:sp>
      <p:cxnSp>
        <p:nvCxnSpPr>
          <p:cNvPr id="7" name="Rett pil 6">
            <a:extLst>
              <a:ext uri="{FF2B5EF4-FFF2-40B4-BE49-F238E27FC236}">
                <a16:creationId xmlns:a16="http://schemas.microsoft.com/office/drawing/2014/main" id="{E9336656-0974-A3C4-0F40-21DAAA4F56F0}"/>
              </a:ext>
            </a:extLst>
          </p:cNvPr>
          <p:cNvCxnSpPr/>
          <p:nvPr/>
        </p:nvCxnSpPr>
        <p:spPr>
          <a:xfrm flipH="1">
            <a:off x="6261904" y="2685327"/>
            <a:ext cx="2939969" cy="15375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tt pil 8">
            <a:extLst>
              <a:ext uri="{FF2B5EF4-FFF2-40B4-BE49-F238E27FC236}">
                <a16:creationId xmlns:a16="http://schemas.microsoft.com/office/drawing/2014/main" id="{1880033F-5F6F-D979-5B5E-A928310F515D}"/>
              </a:ext>
            </a:extLst>
          </p:cNvPr>
          <p:cNvCxnSpPr/>
          <p:nvPr/>
        </p:nvCxnSpPr>
        <p:spPr>
          <a:xfrm flipH="1">
            <a:off x="4942390" y="3970116"/>
            <a:ext cx="4359728" cy="14005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207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73A234-E14B-BF7C-556C-7AB4D1EFA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68" y="87333"/>
            <a:ext cx="10515600" cy="1325563"/>
          </a:xfrm>
        </p:spPr>
        <p:txBody>
          <a:bodyPr/>
          <a:lstStyle/>
          <a:p>
            <a:r>
              <a:rPr lang="nb-NO" dirty="0"/>
              <a:t>Se igjennom infrastruktur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BA1BB3D-6503-DF85-7C99-9B57D7321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25" y="1591437"/>
            <a:ext cx="7772400" cy="41252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B1BDFDC3-93F3-F6E9-667D-1C43CA81B6A0}"/>
              </a:ext>
            </a:extLst>
          </p:cNvPr>
          <p:cNvSpPr txBox="1"/>
          <p:nvPr/>
        </p:nvSpPr>
        <p:spPr>
          <a:xfrm>
            <a:off x="8299048" y="2186300"/>
            <a:ext cx="3773347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/>
              <a:t>Hent oversikt over registrert infrastruktur ved å trykke på knappene «Vis oversikt».</a:t>
            </a:r>
          </a:p>
          <a:p>
            <a:endParaRPr lang="nb-NO" dirty="0"/>
          </a:p>
          <a:p>
            <a:r>
              <a:rPr lang="nb-NO" dirty="0"/>
              <a:t>Gi tilbakemelding om noe ikke stemmer i oversikten via </a:t>
            </a:r>
            <a:r>
              <a:rPr lang="nb-NO" dirty="0" err="1">
                <a:solidFill>
                  <a:srgbClr val="0070C0"/>
                </a:solidFill>
              </a:rPr>
              <a:t>bedreVANN</a:t>
            </a:r>
            <a:r>
              <a:rPr lang="nb-NO" dirty="0">
                <a:solidFill>
                  <a:srgbClr val="0070C0"/>
                </a:solidFill>
              </a:rPr>
              <a:t> supportkanalen. 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997B1D7-4D0F-84E1-0AC0-949F04C908CE}"/>
              </a:ext>
            </a:extLst>
          </p:cNvPr>
          <p:cNvSpPr/>
          <p:nvPr/>
        </p:nvSpPr>
        <p:spPr>
          <a:xfrm>
            <a:off x="4030909" y="1916264"/>
            <a:ext cx="1598614" cy="20673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FA2EA8C0-D22B-247B-E751-CA753B906FE6}"/>
              </a:ext>
            </a:extLst>
          </p:cNvPr>
          <p:cNvSpPr/>
          <p:nvPr/>
        </p:nvSpPr>
        <p:spPr>
          <a:xfrm>
            <a:off x="509806" y="3098594"/>
            <a:ext cx="1207676" cy="49539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C25A060-BCB7-71FA-B78A-222326C965F8}"/>
              </a:ext>
            </a:extLst>
          </p:cNvPr>
          <p:cNvSpPr/>
          <p:nvPr/>
        </p:nvSpPr>
        <p:spPr>
          <a:xfrm>
            <a:off x="509806" y="4407631"/>
            <a:ext cx="1207676" cy="49539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8648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lassering xmlns="61baede3-5b14-432f-aec3-e83bab906742" xsi:nil="true"/>
    <lcf76f155ced4ddcb4097134ff3c332f xmlns="61baede3-5b14-432f-aec3-e83bab906742">
      <Terms xmlns="http://schemas.microsoft.com/office/infopath/2007/PartnerControls"/>
    </lcf76f155ced4ddcb4097134ff3c332f>
    <Mappe xmlns="61baede3-5b14-432f-aec3-e83bab906742" xsi:nil="true"/>
    <TaxCatchAll xmlns="6997b15e-745f-4f06-a470-8c1283f1bf7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A7BF1166C0E54EB464574ABFE5FC2C" ma:contentTypeVersion="35" ma:contentTypeDescription="Opprett et nytt dokument." ma:contentTypeScope="" ma:versionID="6f4d9733a4e8b1f330e27b81a8ab51df">
  <xsd:schema xmlns:xsd="http://www.w3.org/2001/XMLSchema" xmlns:xs="http://www.w3.org/2001/XMLSchema" xmlns:p="http://schemas.microsoft.com/office/2006/metadata/properties" xmlns:ns2="61baede3-5b14-432f-aec3-e83bab906742" xmlns:ns3="6997b15e-745f-4f06-a470-8c1283f1bf79" targetNamespace="http://schemas.microsoft.com/office/2006/metadata/properties" ma:root="true" ma:fieldsID="c9f9f3a8b3aa9e548cc4edb93d6b211b" ns2:_="" ns3:_="">
    <xsd:import namespace="61baede3-5b14-432f-aec3-e83bab906742"/>
    <xsd:import namespace="6997b15e-745f-4f06-a470-8c1283f1bf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appe" minOccurs="0"/>
                <xsd:element ref="ns2:dd8e5f03-5dba-49bd-813c-2e8474057d53CountryOrRegion" minOccurs="0"/>
                <xsd:element ref="ns2:dd8e5f03-5dba-49bd-813c-2e8474057d53State" minOccurs="0"/>
                <xsd:element ref="ns2:dd8e5f03-5dba-49bd-813c-2e8474057d53City" minOccurs="0"/>
                <xsd:element ref="ns2:dd8e5f03-5dba-49bd-813c-2e8474057d53PostalCode" minOccurs="0"/>
                <xsd:element ref="ns2:dd8e5f03-5dba-49bd-813c-2e8474057d53Street" minOccurs="0"/>
                <xsd:element ref="ns2:dd8e5f03-5dba-49bd-813c-2e8474057d53GeoLoc" minOccurs="0"/>
                <xsd:element ref="ns2:dd8e5f03-5dba-49bd-813c-2e8474057d53DispName" minOccurs="0"/>
                <xsd:element ref="ns2:MediaServiceObjectDetectorVersions" minOccurs="0"/>
                <xsd:element ref="ns2:Plassering" minOccurs="0"/>
                <xsd:element ref="ns2:b9b3868e-b8da-4864-8561-4bd5f349391aCountryOrRegion" minOccurs="0"/>
                <xsd:element ref="ns2:b9b3868e-b8da-4864-8561-4bd5f349391aState" minOccurs="0"/>
                <xsd:element ref="ns2:b9b3868e-b8da-4864-8561-4bd5f349391aCity" minOccurs="0"/>
                <xsd:element ref="ns2:b9b3868e-b8da-4864-8561-4bd5f349391aPostalCode" minOccurs="0"/>
                <xsd:element ref="ns2:b9b3868e-b8da-4864-8561-4bd5f349391aStreet" minOccurs="0"/>
                <xsd:element ref="ns2:b9b3868e-b8da-4864-8561-4bd5f349391aGeoLoc" minOccurs="0"/>
                <xsd:element ref="ns2:b9b3868e-b8da-4864-8561-4bd5f349391aDispName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baede3-5b14-432f-aec3-e83bab9067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b3ee85da-4304-430e-a8a8-a3525074db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appe" ma:index="24" nillable="true" ma:displayName="Mappe" ma:format="Dropdown" ma:internalName="Mappe">
      <xsd:simpleType>
        <xsd:restriction base="dms:Unknown"/>
      </xsd:simpleType>
    </xsd:element>
    <xsd:element name="dd8e5f03-5dba-49bd-813c-2e8474057d53CountryOrRegion" ma:index="25" nillable="true" ma:displayName="Mappe: Land/område" ma:internalName="CountryOrRegion" ma:readOnly="true">
      <xsd:simpleType>
        <xsd:restriction base="dms:Text"/>
      </xsd:simpleType>
    </xsd:element>
    <xsd:element name="dd8e5f03-5dba-49bd-813c-2e8474057d53State" ma:index="26" nillable="true" ma:displayName="Mappe: Delstat/område" ma:internalName="State" ma:readOnly="true">
      <xsd:simpleType>
        <xsd:restriction base="dms:Text"/>
      </xsd:simpleType>
    </xsd:element>
    <xsd:element name="dd8e5f03-5dba-49bd-813c-2e8474057d53City" ma:index="27" nillable="true" ma:displayName="Mappe: Poststed" ma:internalName="City" ma:readOnly="true">
      <xsd:simpleType>
        <xsd:restriction base="dms:Text"/>
      </xsd:simpleType>
    </xsd:element>
    <xsd:element name="dd8e5f03-5dba-49bd-813c-2e8474057d53PostalCode" ma:index="28" nillable="true" ma:displayName="Mappe: Postnummer" ma:internalName="PostalCode" ma:readOnly="true">
      <xsd:simpleType>
        <xsd:restriction base="dms:Text"/>
      </xsd:simpleType>
    </xsd:element>
    <xsd:element name="dd8e5f03-5dba-49bd-813c-2e8474057d53Street" ma:index="29" nillable="true" ma:displayName="Mappe: Gate/vei" ma:internalName="Street" ma:readOnly="true">
      <xsd:simpleType>
        <xsd:restriction base="dms:Text"/>
      </xsd:simpleType>
    </xsd:element>
    <xsd:element name="dd8e5f03-5dba-49bd-813c-2e8474057d53GeoLoc" ma:index="30" nillable="true" ma:displayName="Mappe: Koordinater" ma:internalName="GeoLoc" ma:readOnly="true">
      <xsd:simpleType>
        <xsd:restriction base="dms:Unknown"/>
      </xsd:simpleType>
    </xsd:element>
    <xsd:element name="dd8e5f03-5dba-49bd-813c-2e8474057d53DispName" ma:index="31" nillable="true" ma:displayName="Mappe: Navn" ma:internalName="DispName" ma:readOnly="true">
      <xsd:simpleType>
        <xsd:restriction base="dms:Text"/>
      </xsd:simpleType>
    </xsd:element>
    <xsd:element name="MediaServiceObjectDetectorVersions" ma:index="3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Plassering" ma:index="33" nillable="true" ma:displayName="Plassering" ma:format="Dropdown" ma:internalName="Plassering">
      <xsd:simpleType>
        <xsd:restriction base="dms:Unknown"/>
      </xsd:simpleType>
    </xsd:element>
    <xsd:element name="b9b3868e-b8da-4864-8561-4bd5f349391aCountryOrRegion" ma:index="34" nillable="true" ma:displayName="Plassering: Land/område" ma:internalName="CountryOrRegion0" ma:readOnly="true">
      <xsd:simpleType>
        <xsd:restriction base="dms:Text"/>
      </xsd:simpleType>
    </xsd:element>
    <xsd:element name="b9b3868e-b8da-4864-8561-4bd5f349391aState" ma:index="35" nillable="true" ma:displayName="Plassering: Delstat/område" ma:internalName="State0" ma:readOnly="true">
      <xsd:simpleType>
        <xsd:restriction base="dms:Text"/>
      </xsd:simpleType>
    </xsd:element>
    <xsd:element name="b9b3868e-b8da-4864-8561-4bd5f349391aCity" ma:index="36" nillable="true" ma:displayName="Plassering: Poststed" ma:internalName="City0" ma:readOnly="true">
      <xsd:simpleType>
        <xsd:restriction base="dms:Text"/>
      </xsd:simpleType>
    </xsd:element>
    <xsd:element name="b9b3868e-b8da-4864-8561-4bd5f349391aPostalCode" ma:index="37" nillable="true" ma:displayName="Plassering: Postnummer" ma:internalName="PostalCode0" ma:readOnly="true">
      <xsd:simpleType>
        <xsd:restriction base="dms:Text"/>
      </xsd:simpleType>
    </xsd:element>
    <xsd:element name="b9b3868e-b8da-4864-8561-4bd5f349391aStreet" ma:index="38" nillable="true" ma:displayName="Plassering: Gate/vei" ma:internalName="Street0" ma:readOnly="true">
      <xsd:simpleType>
        <xsd:restriction base="dms:Text"/>
      </xsd:simpleType>
    </xsd:element>
    <xsd:element name="b9b3868e-b8da-4864-8561-4bd5f349391aGeoLoc" ma:index="39" nillable="true" ma:displayName="Plassering: Koordinater" ma:internalName="GeoLoc0" ma:readOnly="true">
      <xsd:simpleType>
        <xsd:restriction base="dms:Unknown"/>
      </xsd:simpleType>
    </xsd:element>
    <xsd:element name="b9b3868e-b8da-4864-8561-4bd5f349391aDispName" ma:index="40" nillable="true" ma:displayName="Plassering: Navn" ma:internalName="DispName0" ma:readOnly="true">
      <xsd:simpleType>
        <xsd:restriction base="dms:Text"/>
      </xsd:simpleType>
    </xsd:element>
    <xsd:element name="MediaServiceSearchProperties" ma:index="4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4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7b15e-745f-4f06-a470-8c1283f1bf7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2f106c3-fd73-44a1-8ef8-c99592fc1b2c}" ma:internalName="TaxCatchAll" ma:showField="CatchAllData" ma:web="6997b15e-745f-4f06-a470-8c1283f1bf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B62493-874D-442F-84C9-49AB0C929F35}">
  <ds:schemaRefs>
    <ds:schemaRef ds:uri="http://schemas.microsoft.com/office/2006/metadata/properties"/>
    <ds:schemaRef ds:uri="http://schemas.microsoft.com/office/infopath/2007/PartnerControls"/>
    <ds:schemaRef ds:uri="61baede3-5b14-432f-aec3-e83bab906742"/>
    <ds:schemaRef ds:uri="6997b15e-745f-4f06-a470-8c1283f1bf79"/>
  </ds:schemaRefs>
</ds:datastoreItem>
</file>

<file path=customXml/itemProps2.xml><?xml version="1.0" encoding="utf-8"?>
<ds:datastoreItem xmlns:ds="http://schemas.openxmlformats.org/officeDocument/2006/customXml" ds:itemID="{A5B225E5-EEDB-4E99-AFB3-68F657AE51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35A53B-22C3-41AC-BBC1-3D7AC9F6FA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baede3-5b14-432f-aec3-e83bab906742"/>
    <ds:schemaRef ds:uri="6997b15e-745f-4f06-a470-8c1283f1bf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3636</TotalTime>
  <Words>709</Words>
  <Application>Microsoft Office PowerPoint</Application>
  <PresentationFormat>Widescreen</PresentationFormat>
  <Paragraphs>83</Paragraphs>
  <Slides>15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Wingdings</vt:lpstr>
      <vt:lpstr>Office-tema</vt:lpstr>
      <vt:lpstr>Veiledning for hovedkontakter</vt:lpstr>
      <vt:lpstr>bedreVANN support portalen</vt:lpstr>
      <vt:lpstr>PowerPoint-presentasjon</vt:lpstr>
      <vt:lpstr>PowerPoint-presentasjon</vt:lpstr>
      <vt:lpstr>Tilgang til portalen - https://portal.bedrevann.no/ </vt:lpstr>
      <vt:lpstr>Se igjennom informasjon og infrastruktur i 1. Virksomhetsregisteret i portalen</vt:lpstr>
      <vt:lpstr>Se igjennom informasjon og infrastruktur i 1. Virksomhetsregisteret i portalen</vt:lpstr>
      <vt:lpstr>Tildel tjenesteansvarlig for både vann og avløp</vt:lpstr>
      <vt:lpstr>Se igjennom infrastruktur</vt:lpstr>
      <vt:lpstr>Melde om endringer i infrastruktur i bedreVANN support kanalen</vt:lpstr>
      <vt:lpstr>Når informasjonen er gjennomgått og er riktig, bekreftes dette med å velge «Ja» og trykke neste.</vt:lpstr>
      <vt:lpstr>2. Brukeradministrasjon</vt:lpstr>
      <vt:lpstr>Status endres til «Fullført»</vt:lpstr>
      <vt:lpstr>Opprett ny bruker</vt:lpstr>
      <vt:lpstr>Jobben er gjort når: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Angelica Maza Larsen</dc:creator>
  <cp:lastModifiedBy>Frøydis Børke</cp:lastModifiedBy>
  <cp:revision>1</cp:revision>
  <dcterms:created xsi:type="dcterms:W3CDTF">2026-03-06T11:50:57Z</dcterms:created>
  <dcterms:modified xsi:type="dcterms:W3CDTF">2026-03-09T11:56:21Z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0x010100E8A7BF1166C0E54EB464574ABFE5FC2C</vt:lpwstr>
  </property>
</Properties>
</file>