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96"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hyperlink" Target="http://www.fn.no/Temaer/Miljoe-og-klima/Vann/Rent-vann-et-knapt-gode" TargetMode="External"/><Relationship Id="rId1" Type="http://schemas.openxmlformats.org/officeDocument/2006/relationships/hyperlink" Target="http://www.fn.no/Temaer/Miljoe-og-klima/Vann"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www.fn.no/Temaer/Miljoe-og-klima/Vann/Rent-vann-et-knapt-gode" TargetMode="External"/><Relationship Id="rId1" Type="http://schemas.openxmlformats.org/officeDocument/2006/relationships/hyperlink" Target="http://www.fn.no/Temaer/Miljoe-og-klima/Van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D41671-F013-4C7B-BB88-6941D655E88D}" type="doc">
      <dgm:prSet loTypeId="urn:microsoft.com/office/officeart/2005/8/layout/vList2" loCatId="Inbox" qsTypeId="urn:microsoft.com/office/officeart/2005/8/quickstyle/simple1" qsCatId="simple" csTypeId="urn:microsoft.com/office/officeart/2005/8/colors/accent1_3" csCatId="accent1"/>
      <dgm:spPr/>
      <dgm:t>
        <a:bodyPr/>
        <a:lstStyle/>
        <a:p>
          <a:endParaRPr lang="en-US"/>
        </a:p>
      </dgm:t>
    </dgm:pt>
    <dgm:pt modelId="{9D3278CE-41CB-49C1-83BC-FDFFAEA225CD}">
      <dgm:prSet/>
      <dgm:spPr/>
      <dgm:t>
        <a:bodyPr/>
        <a:lstStyle/>
        <a:p>
          <a:r>
            <a:rPr lang="nb-NO"/>
            <a:t>Mange har forurenset vann </a:t>
          </a:r>
          <a:endParaRPr lang="en-US"/>
        </a:p>
      </dgm:t>
    </dgm:pt>
    <dgm:pt modelId="{0E086CBB-4311-4A01-A24E-5411E1F7992D}" type="parTrans" cxnId="{0153CE86-6024-42E9-8F0D-B1A5893B4585}">
      <dgm:prSet/>
      <dgm:spPr/>
      <dgm:t>
        <a:bodyPr/>
        <a:lstStyle/>
        <a:p>
          <a:endParaRPr lang="en-US"/>
        </a:p>
      </dgm:t>
    </dgm:pt>
    <dgm:pt modelId="{A6FB4357-D2E8-44B9-87B6-5621F980634A}" type="sibTrans" cxnId="{0153CE86-6024-42E9-8F0D-B1A5893B4585}">
      <dgm:prSet/>
      <dgm:spPr/>
      <dgm:t>
        <a:bodyPr/>
        <a:lstStyle/>
        <a:p>
          <a:endParaRPr lang="en-US"/>
        </a:p>
      </dgm:t>
    </dgm:pt>
    <dgm:pt modelId="{E536C92C-2709-41B1-8340-CF30EA992752}">
      <dgm:prSet/>
      <dgm:spPr/>
      <dgm:t>
        <a:bodyPr/>
        <a:lstStyle/>
        <a:p>
          <a:r>
            <a:rPr lang="nb-NO"/>
            <a:t>Verdens største helseproblem </a:t>
          </a:r>
          <a:endParaRPr lang="en-US"/>
        </a:p>
      </dgm:t>
    </dgm:pt>
    <dgm:pt modelId="{9ABD0D14-3DAE-48EA-AE3E-00B39DACAC7F}" type="parTrans" cxnId="{452F9553-A12A-413C-BDCF-401B98AFF566}">
      <dgm:prSet/>
      <dgm:spPr/>
      <dgm:t>
        <a:bodyPr/>
        <a:lstStyle/>
        <a:p>
          <a:endParaRPr lang="en-US"/>
        </a:p>
      </dgm:t>
    </dgm:pt>
    <dgm:pt modelId="{DF48CA83-72A4-4D90-8603-1709343302F0}" type="sibTrans" cxnId="{452F9553-A12A-413C-BDCF-401B98AFF566}">
      <dgm:prSet/>
      <dgm:spPr/>
      <dgm:t>
        <a:bodyPr/>
        <a:lstStyle/>
        <a:p>
          <a:endParaRPr lang="en-US"/>
        </a:p>
      </dgm:t>
    </dgm:pt>
    <dgm:pt modelId="{EEB67C43-DFF6-4430-9A37-30D2166D0FEB}">
      <dgm:prSet/>
      <dgm:spPr/>
      <dgm:t>
        <a:bodyPr/>
        <a:lstStyle/>
        <a:p>
          <a:r>
            <a:rPr lang="nb-NO"/>
            <a:t>Stadig flere bor i byer </a:t>
          </a:r>
          <a:endParaRPr lang="en-US"/>
        </a:p>
      </dgm:t>
    </dgm:pt>
    <dgm:pt modelId="{5A066A83-ADA3-4A75-95A1-65735E5DDA73}" type="parTrans" cxnId="{F40D23FF-E035-4C62-90E6-D7BC2F26D0EF}">
      <dgm:prSet/>
      <dgm:spPr/>
      <dgm:t>
        <a:bodyPr/>
        <a:lstStyle/>
        <a:p>
          <a:endParaRPr lang="en-US"/>
        </a:p>
      </dgm:t>
    </dgm:pt>
    <dgm:pt modelId="{C22A8DC6-8E5B-45EF-880D-0D88F6CD863D}" type="sibTrans" cxnId="{F40D23FF-E035-4C62-90E6-D7BC2F26D0EF}">
      <dgm:prSet/>
      <dgm:spPr/>
      <dgm:t>
        <a:bodyPr/>
        <a:lstStyle/>
        <a:p>
          <a:endParaRPr lang="en-US"/>
        </a:p>
      </dgm:t>
    </dgm:pt>
    <dgm:pt modelId="{277762F9-DEB4-416B-9C15-B02EC2C4FD38}">
      <dgm:prSet/>
      <dgm:spPr/>
      <dgm:t>
        <a:bodyPr/>
        <a:lstStyle/>
        <a:p>
          <a:r>
            <a:rPr lang="nb-NO"/>
            <a:t>Norge har en kort historie med vannbehandling</a:t>
          </a:r>
          <a:endParaRPr lang="en-US"/>
        </a:p>
      </dgm:t>
    </dgm:pt>
    <dgm:pt modelId="{07B973D5-8A15-4732-AE16-9A0D01B820D0}" type="parTrans" cxnId="{1341DEB0-8E91-4484-ADF5-7DE907CD5114}">
      <dgm:prSet/>
      <dgm:spPr/>
      <dgm:t>
        <a:bodyPr/>
        <a:lstStyle/>
        <a:p>
          <a:endParaRPr lang="en-US"/>
        </a:p>
      </dgm:t>
    </dgm:pt>
    <dgm:pt modelId="{C2BA5C23-7D23-4FF5-895F-C01A7507B52F}" type="sibTrans" cxnId="{1341DEB0-8E91-4484-ADF5-7DE907CD5114}">
      <dgm:prSet/>
      <dgm:spPr/>
      <dgm:t>
        <a:bodyPr/>
        <a:lstStyle/>
        <a:p>
          <a:endParaRPr lang="en-US"/>
        </a:p>
      </dgm:t>
    </dgm:pt>
    <dgm:pt modelId="{D303648F-E9F5-4012-A7D6-6B406A0B232B}" type="pres">
      <dgm:prSet presAssocID="{3AD41671-F013-4C7B-BB88-6941D655E88D}" presName="linear" presStyleCnt="0">
        <dgm:presLayoutVars>
          <dgm:animLvl val="lvl"/>
          <dgm:resizeHandles val="exact"/>
        </dgm:presLayoutVars>
      </dgm:prSet>
      <dgm:spPr/>
    </dgm:pt>
    <dgm:pt modelId="{4C757A42-9027-48DB-A40E-D436D3877643}" type="pres">
      <dgm:prSet presAssocID="{9D3278CE-41CB-49C1-83BC-FDFFAEA225CD}" presName="parentText" presStyleLbl="node1" presStyleIdx="0" presStyleCnt="4">
        <dgm:presLayoutVars>
          <dgm:chMax val="0"/>
          <dgm:bulletEnabled val="1"/>
        </dgm:presLayoutVars>
      </dgm:prSet>
      <dgm:spPr/>
    </dgm:pt>
    <dgm:pt modelId="{EF6B3E57-45FF-424F-97C2-6E9B65466959}" type="pres">
      <dgm:prSet presAssocID="{A6FB4357-D2E8-44B9-87B6-5621F980634A}" presName="spacer" presStyleCnt="0"/>
      <dgm:spPr/>
    </dgm:pt>
    <dgm:pt modelId="{8906FFEF-38DE-46E0-981A-FC8D19F5DE85}" type="pres">
      <dgm:prSet presAssocID="{E536C92C-2709-41B1-8340-CF30EA992752}" presName="parentText" presStyleLbl="node1" presStyleIdx="1" presStyleCnt="4">
        <dgm:presLayoutVars>
          <dgm:chMax val="0"/>
          <dgm:bulletEnabled val="1"/>
        </dgm:presLayoutVars>
      </dgm:prSet>
      <dgm:spPr/>
    </dgm:pt>
    <dgm:pt modelId="{D6EC91FF-4899-4FE6-86E8-2A293AE935DD}" type="pres">
      <dgm:prSet presAssocID="{DF48CA83-72A4-4D90-8603-1709343302F0}" presName="spacer" presStyleCnt="0"/>
      <dgm:spPr/>
    </dgm:pt>
    <dgm:pt modelId="{D947E00E-DD57-4BD8-913C-437AF3074944}" type="pres">
      <dgm:prSet presAssocID="{EEB67C43-DFF6-4430-9A37-30D2166D0FEB}" presName="parentText" presStyleLbl="node1" presStyleIdx="2" presStyleCnt="4">
        <dgm:presLayoutVars>
          <dgm:chMax val="0"/>
          <dgm:bulletEnabled val="1"/>
        </dgm:presLayoutVars>
      </dgm:prSet>
      <dgm:spPr/>
    </dgm:pt>
    <dgm:pt modelId="{A436ECCD-BB6A-45E5-A65B-4E69DA9BD45D}" type="pres">
      <dgm:prSet presAssocID="{C22A8DC6-8E5B-45EF-880D-0D88F6CD863D}" presName="spacer" presStyleCnt="0"/>
      <dgm:spPr/>
    </dgm:pt>
    <dgm:pt modelId="{D3178079-82CA-4BC5-8570-F8DF5A505E2B}" type="pres">
      <dgm:prSet presAssocID="{277762F9-DEB4-416B-9C15-B02EC2C4FD38}" presName="parentText" presStyleLbl="node1" presStyleIdx="3" presStyleCnt="4">
        <dgm:presLayoutVars>
          <dgm:chMax val="0"/>
          <dgm:bulletEnabled val="1"/>
        </dgm:presLayoutVars>
      </dgm:prSet>
      <dgm:spPr/>
    </dgm:pt>
  </dgm:ptLst>
  <dgm:cxnLst>
    <dgm:cxn modelId="{4C64DF24-45D0-44BB-AC1F-F26459129152}" type="presOf" srcId="{3AD41671-F013-4C7B-BB88-6941D655E88D}" destId="{D303648F-E9F5-4012-A7D6-6B406A0B232B}" srcOrd="0" destOrd="0" presId="urn:microsoft.com/office/officeart/2005/8/layout/vList2"/>
    <dgm:cxn modelId="{452F9553-A12A-413C-BDCF-401B98AFF566}" srcId="{3AD41671-F013-4C7B-BB88-6941D655E88D}" destId="{E536C92C-2709-41B1-8340-CF30EA992752}" srcOrd="1" destOrd="0" parTransId="{9ABD0D14-3DAE-48EA-AE3E-00B39DACAC7F}" sibTransId="{DF48CA83-72A4-4D90-8603-1709343302F0}"/>
    <dgm:cxn modelId="{A820817D-2B98-46EB-A4BD-120C14AB159A}" type="presOf" srcId="{EEB67C43-DFF6-4430-9A37-30D2166D0FEB}" destId="{D947E00E-DD57-4BD8-913C-437AF3074944}" srcOrd="0" destOrd="0" presId="urn:microsoft.com/office/officeart/2005/8/layout/vList2"/>
    <dgm:cxn modelId="{0153CE86-6024-42E9-8F0D-B1A5893B4585}" srcId="{3AD41671-F013-4C7B-BB88-6941D655E88D}" destId="{9D3278CE-41CB-49C1-83BC-FDFFAEA225CD}" srcOrd="0" destOrd="0" parTransId="{0E086CBB-4311-4A01-A24E-5411E1F7992D}" sibTransId="{A6FB4357-D2E8-44B9-87B6-5621F980634A}"/>
    <dgm:cxn modelId="{1341DEB0-8E91-4484-ADF5-7DE907CD5114}" srcId="{3AD41671-F013-4C7B-BB88-6941D655E88D}" destId="{277762F9-DEB4-416B-9C15-B02EC2C4FD38}" srcOrd="3" destOrd="0" parTransId="{07B973D5-8A15-4732-AE16-9A0D01B820D0}" sibTransId="{C2BA5C23-7D23-4FF5-895F-C01A7507B52F}"/>
    <dgm:cxn modelId="{D7365EDC-7078-4893-B949-7F9D1C347D7B}" type="presOf" srcId="{9D3278CE-41CB-49C1-83BC-FDFFAEA225CD}" destId="{4C757A42-9027-48DB-A40E-D436D3877643}" srcOrd="0" destOrd="0" presId="urn:microsoft.com/office/officeart/2005/8/layout/vList2"/>
    <dgm:cxn modelId="{222B5BDE-DF30-4D65-930D-B5DA611B5D56}" type="presOf" srcId="{E536C92C-2709-41B1-8340-CF30EA992752}" destId="{8906FFEF-38DE-46E0-981A-FC8D19F5DE85}" srcOrd="0" destOrd="0" presId="urn:microsoft.com/office/officeart/2005/8/layout/vList2"/>
    <dgm:cxn modelId="{673603ED-4729-4B8F-95D2-E3E93C6C5D01}" type="presOf" srcId="{277762F9-DEB4-416B-9C15-B02EC2C4FD38}" destId="{D3178079-82CA-4BC5-8570-F8DF5A505E2B}" srcOrd="0" destOrd="0" presId="urn:microsoft.com/office/officeart/2005/8/layout/vList2"/>
    <dgm:cxn modelId="{F40D23FF-E035-4C62-90E6-D7BC2F26D0EF}" srcId="{3AD41671-F013-4C7B-BB88-6941D655E88D}" destId="{EEB67C43-DFF6-4430-9A37-30D2166D0FEB}" srcOrd="2" destOrd="0" parTransId="{5A066A83-ADA3-4A75-95A1-65735E5DDA73}" sibTransId="{C22A8DC6-8E5B-45EF-880D-0D88F6CD863D}"/>
    <dgm:cxn modelId="{8CFA03B6-31E7-4032-8BA8-A2B901BCCFEA}" type="presParOf" srcId="{D303648F-E9F5-4012-A7D6-6B406A0B232B}" destId="{4C757A42-9027-48DB-A40E-D436D3877643}" srcOrd="0" destOrd="0" presId="urn:microsoft.com/office/officeart/2005/8/layout/vList2"/>
    <dgm:cxn modelId="{D7D9755E-82D1-4AD1-9CD3-5B53295CA0E9}" type="presParOf" srcId="{D303648F-E9F5-4012-A7D6-6B406A0B232B}" destId="{EF6B3E57-45FF-424F-97C2-6E9B65466959}" srcOrd="1" destOrd="0" presId="urn:microsoft.com/office/officeart/2005/8/layout/vList2"/>
    <dgm:cxn modelId="{BFA29B08-AD67-4864-9F1F-C8535551167C}" type="presParOf" srcId="{D303648F-E9F5-4012-A7D6-6B406A0B232B}" destId="{8906FFEF-38DE-46E0-981A-FC8D19F5DE85}" srcOrd="2" destOrd="0" presId="urn:microsoft.com/office/officeart/2005/8/layout/vList2"/>
    <dgm:cxn modelId="{C0755890-E897-47EF-9CC8-645A4B0DE392}" type="presParOf" srcId="{D303648F-E9F5-4012-A7D6-6B406A0B232B}" destId="{D6EC91FF-4899-4FE6-86E8-2A293AE935DD}" srcOrd="3" destOrd="0" presId="urn:microsoft.com/office/officeart/2005/8/layout/vList2"/>
    <dgm:cxn modelId="{E678F6BE-163F-4FC7-9617-4C5C205552E3}" type="presParOf" srcId="{D303648F-E9F5-4012-A7D6-6B406A0B232B}" destId="{D947E00E-DD57-4BD8-913C-437AF3074944}" srcOrd="4" destOrd="0" presId="urn:microsoft.com/office/officeart/2005/8/layout/vList2"/>
    <dgm:cxn modelId="{202C0F15-0536-4786-8FEA-8875A03B7051}" type="presParOf" srcId="{D303648F-E9F5-4012-A7D6-6B406A0B232B}" destId="{A436ECCD-BB6A-45E5-A65B-4E69DA9BD45D}" srcOrd="5" destOrd="0" presId="urn:microsoft.com/office/officeart/2005/8/layout/vList2"/>
    <dgm:cxn modelId="{BAFF7763-03C9-45A5-ADCE-B92A5119BF0E}" type="presParOf" srcId="{D303648F-E9F5-4012-A7D6-6B406A0B232B}" destId="{D3178079-82CA-4BC5-8570-F8DF5A505E2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43DB97-83A0-422C-A09B-87A0DF44C988}" type="doc">
      <dgm:prSet loTypeId="urn:microsoft.com/office/officeart/2005/8/layout/vList2" loCatId="Inbox" qsTypeId="urn:microsoft.com/office/officeart/2005/8/quickstyle/simple1" qsCatId="simple" csTypeId="urn:microsoft.com/office/officeart/2005/8/colors/accent1_3" csCatId="accent1"/>
      <dgm:spPr/>
      <dgm:t>
        <a:bodyPr/>
        <a:lstStyle/>
        <a:p>
          <a:endParaRPr lang="en-US"/>
        </a:p>
      </dgm:t>
    </dgm:pt>
    <dgm:pt modelId="{D45A36A4-6B83-4FC6-84A0-E9C1C6BA6BCD}">
      <dgm:prSet/>
      <dgm:spPr/>
      <dgm:t>
        <a:bodyPr/>
        <a:lstStyle/>
        <a:p>
          <a:r>
            <a:rPr lang="nb-NO"/>
            <a:t>Den første FN-rapporten om vannsituasjonen i verden heter World Water Developement Report og kom i 2003. </a:t>
          </a:r>
          <a:r>
            <a:rPr lang="nb-NO">
              <a:hlinkClick xmlns:r="http://schemas.openxmlformats.org/officeDocument/2006/relationships" r:id="rId1"/>
            </a:rPr>
            <a:t>Her er FNs faktasider om vann på norsk</a:t>
          </a:r>
          <a:r>
            <a:rPr lang="nb-NO"/>
            <a:t>. Sidene er fra 2003 og blir ikke lenger oppdatert. Noen fakta kan ha endret seg siden rapporten ble laget, men stort sett gjelder de samme forholdene i dag. Rapporten heter “2003—det internasjonale året for ferskvann: Fakta om ferskvann.”</a:t>
          </a:r>
          <a:endParaRPr lang="en-US"/>
        </a:p>
      </dgm:t>
    </dgm:pt>
    <dgm:pt modelId="{208D82E6-32DF-4F72-B10A-B4651D245140}" type="parTrans" cxnId="{2208C0B3-2157-42C6-AF25-CD321FB56AE5}">
      <dgm:prSet/>
      <dgm:spPr/>
      <dgm:t>
        <a:bodyPr/>
        <a:lstStyle/>
        <a:p>
          <a:endParaRPr lang="en-US"/>
        </a:p>
      </dgm:t>
    </dgm:pt>
    <dgm:pt modelId="{89B825EC-47CB-4778-A1DD-4D554ECC035D}" type="sibTrans" cxnId="{2208C0B3-2157-42C6-AF25-CD321FB56AE5}">
      <dgm:prSet/>
      <dgm:spPr/>
      <dgm:t>
        <a:bodyPr/>
        <a:lstStyle/>
        <a:p>
          <a:endParaRPr lang="en-US"/>
        </a:p>
      </dgm:t>
    </dgm:pt>
    <dgm:pt modelId="{EF68EE76-29A6-4336-B34B-B551A84B678C}">
      <dgm:prSet/>
      <dgm:spPr/>
      <dgm:t>
        <a:bodyPr/>
        <a:lstStyle/>
        <a:p>
          <a:r>
            <a:rPr lang="nb-NO"/>
            <a:t>I desember 2003 bestemte FNs generalforsamling at årene fra 2005 til 2015 skulle være det internasjonale tiåret for aksjonen ”Vann for livet”.</a:t>
          </a:r>
          <a:endParaRPr lang="en-US"/>
        </a:p>
      </dgm:t>
    </dgm:pt>
    <dgm:pt modelId="{63A73291-E743-4517-987B-64E6B8B30D4E}" type="parTrans" cxnId="{49A15077-A69A-409F-B882-F0B4BCB1155C}">
      <dgm:prSet/>
      <dgm:spPr/>
      <dgm:t>
        <a:bodyPr/>
        <a:lstStyle/>
        <a:p>
          <a:endParaRPr lang="en-US"/>
        </a:p>
      </dgm:t>
    </dgm:pt>
    <dgm:pt modelId="{CF9FD069-1F1D-4B10-9860-F82289E8E68F}" type="sibTrans" cxnId="{49A15077-A69A-409F-B882-F0B4BCB1155C}">
      <dgm:prSet/>
      <dgm:spPr/>
      <dgm:t>
        <a:bodyPr/>
        <a:lstStyle/>
        <a:p>
          <a:endParaRPr lang="en-US"/>
        </a:p>
      </dgm:t>
    </dgm:pt>
    <dgm:pt modelId="{894B4B9F-D9BD-4EAE-BECF-B2A0EA70DCAE}">
      <dgm:prSet/>
      <dgm:spPr/>
      <dgm:t>
        <a:bodyPr/>
        <a:lstStyle/>
        <a:p>
          <a:r>
            <a:rPr lang="nb-NO"/>
            <a:t>FN sier at adgang til rent vann er en menneskerett. Hva skjer når fattige må betale for vannet? I dag bruker fattige i u-landene 60-70 prosent av inntektene til å skaffe seg vann. </a:t>
          </a:r>
          <a:r>
            <a:rPr lang="nb-NO">
              <a:hlinkClick xmlns:r="http://schemas.openxmlformats.org/officeDocument/2006/relationships" r:id="rId2"/>
            </a:rPr>
            <a:t>De med minst penger betaler mest</a:t>
          </a:r>
          <a:r>
            <a:rPr lang="nb-NO"/>
            <a:t>.</a:t>
          </a:r>
          <a:endParaRPr lang="en-US"/>
        </a:p>
      </dgm:t>
    </dgm:pt>
    <dgm:pt modelId="{F19FEBBB-A891-42F8-BCDD-AA3D242C14AC}" type="parTrans" cxnId="{AE47609D-1006-43F8-A840-9301E965D24F}">
      <dgm:prSet/>
      <dgm:spPr/>
      <dgm:t>
        <a:bodyPr/>
        <a:lstStyle/>
        <a:p>
          <a:endParaRPr lang="en-US"/>
        </a:p>
      </dgm:t>
    </dgm:pt>
    <dgm:pt modelId="{190DBE23-06F3-4683-AF32-1250DB0185DA}" type="sibTrans" cxnId="{AE47609D-1006-43F8-A840-9301E965D24F}">
      <dgm:prSet/>
      <dgm:spPr/>
      <dgm:t>
        <a:bodyPr/>
        <a:lstStyle/>
        <a:p>
          <a:endParaRPr lang="en-US"/>
        </a:p>
      </dgm:t>
    </dgm:pt>
    <dgm:pt modelId="{0BF0421E-3AE5-4D1D-BBD1-F45163FC9D88}" type="pres">
      <dgm:prSet presAssocID="{5343DB97-83A0-422C-A09B-87A0DF44C988}" presName="linear" presStyleCnt="0">
        <dgm:presLayoutVars>
          <dgm:animLvl val="lvl"/>
          <dgm:resizeHandles val="exact"/>
        </dgm:presLayoutVars>
      </dgm:prSet>
      <dgm:spPr/>
    </dgm:pt>
    <dgm:pt modelId="{FE3DD390-51E5-43DD-8D54-16D022C49EDA}" type="pres">
      <dgm:prSet presAssocID="{D45A36A4-6B83-4FC6-84A0-E9C1C6BA6BCD}" presName="parentText" presStyleLbl="node1" presStyleIdx="0" presStyleCnt="3">
        <dgm:presLayoutVars>
          <dgm:chMax val="0"/>
          <dgm:bulletEnabled val="1"/>
        </dgm:presLayoutVars>
      </dgm:prSet>
      <dgm:spPr/>
    </dgm:pt>
    <dgm:pt modelId="{856295B5-1CF4-48BC-83E5-455FBF083ED1}" type="pres">
      <dgm:prSet presAssocID="{89B825EC-47CB-4778-A1DD-4D554ECC035D}" presName="spacer" presStyleCnt="0"/>
      <dgm:spPr/>
    </dgm:pt>
    <dgm:pt modelId="{CF4FE80F-34EA-4E1D-9279-2951A9AD4416}" type="pres">
      <dgm:prSet presAssocID="{EF68EE76-29A6-4336-B34B-B551A84B678C}" presName="parentText" presStyleLbl="node1" presStyleIdx="1" presStyleCnt="3">
        <dgm:presLayoutVars>
          <dgm:chMax val="0"/>
          <dgm:bulletEnabled val="1"/>
        </dgm:presLayoutVars>
      </dgm:prSet>
      <dgm:spPr/>
    </dgm:pt>
    <dgm:pt modelId="{090F2E1A-8F8D-4E89-AFD7-37A85CAE9669}" type="pres">
      <dgm:prSet presAssocID="{CF9FD069-1F1D-4B10-9860-F82289E8E68F}" presName="spacer" presStyleCnt="0"/>
      <dgm:spPr/>
    </dgm:pt>
    <dgm:pt modelId="{200111B5-FE21-484A-AC69-C159E4ABCE94}" type="pres">
      <dgm:prSet presAssocID="{894B4B9F-D9BD-4EAE-BECF-B2A0EA70DCAE}" presName="parentText" presStyleLbl="node1" presStyleIdx="2" presStyleCnt="3">
        <dgm:presLayoutVars>
          <dgm:chMax val="0"/>
          <dgm:bulletEnabled val="1"/>
        </dgm:presLayoutVars>
      </dgm:prSet>
      <dgm:spPr/>
    </dgm:pt>
  </dgm:ptLst>
  <dgm:cxnLst>
    <dgm:cxn modelId="{6FB91013-5054-424B-85FF-7579C7FF285B}" type="presOf" srcId="{5343DB97-83A0-422C-A09B-87A0DF44C988}" destId="{0BF0421E-3AE5-4D1D-BBD1-F45163FC9D88}" srcOrd="0" destOrd="0" presId="urn:microsoft.com/office/officeart/2005/8/layout/vList2"/>
    <dgm:cxn modelId="{F4026047-2D65-450E-89D8-3182E8DF54F0}" type="presOf" srcId="{EF68EE76-29A6-4336-B34B-B551A84B678C}" destId="{CF4FE80F-34EA-4E1D-9279-2951A9AD4416}" srcOrd="0" destOrd="0" presId="urn:microsoft.com/office/officeart/2005/8/layout/vList2"/>
    <dgm:cxn modelId="{EB85E46C-0F97-4EAF-89B5-0C0C749C3720}" type="presOf" srcId="{D45A36A4-6B83-4FC6-84A0-E9C1C6BA6BCD}" destId="{FE3DD390-51E5-43DD-8D54-16D022C49EDA}" srcOrd="0" destOrd="0" presId="urn:microsoft.com/office/officeart/2005/8/layout/vList2"/>
    <dgm:cxn modelId="{49A15077-A69A-409F-B882-F0B4BCB1155C}" srcId="{5343DB97-83A0-422C-A09B-87A0DF44C988}" destId="{EF68EE76-29A6-4336-B34B-B551A84B678C}" srcOrd="1" destOrd="0" parTransId="{63A73291-E743-4517-987B-64E6B8B30D4E}" sibTransId="{CF9FD069-1F1D-4B10-9860-F82289E8E68F}"/>
    <dgm:cxn modelId="{AE47609D-1006-43F8-A840-9301E965D24F}" srcId="{5343DB97-83A0-422C-A09B-87A0DF44C988}" destId="{894B4B9F-D9BD-4EAE-BECF-B2A0EA70DCAE}" srcOrd="2" destOrd="0" parTransId="{F19FEBBB-A891-42F8-BCDD-AA3D242C14AC}" sibTransId="{190DBE23-06F3-4683-AF32-1250DB0185DA}"/>
    <dgm:cxn modelId="{2208C0B3-2157-42C6-AF25-CD321FB56AE5}" srcId="{5343DB97-83A0-422C-A09B-87A0DF44C988}" destId="{D45A36A4-6B83-4FC6-84A0-E9C1C6BA6BCD}" srcOrd="0" destOrd="0" parTransId="{208D82E6-32DF-4F72-B10A-B4651D245140}" sibTransId="{89B825EC-47CB-4778-A1DD-4D554ECC035D}"/>
    <dgm:cxn modelId="{BD99EADF-C3BA-40FC-B38D-E7A6D2393086}" type="presOf" srcId="{894B4B9F-D9BD-4EAE-BECF-B2A0EA70DCAE}" destId="{200111B5-FE21-484A-AC69-C159E4ABCE94}" srcOrd="0" destOrd="0" presId="urn:microsoft.com/office/officeart/2005/8/layout/vList2"/>
    <dgm:cxn modelId="{2D8DA351-C289-40D5-8461-247E1D084ECD}" type="presParOf" srcId="{0BF0421E-3AE5-4D1D-BBD1-F45163FC9D88}" destId="{FE3DD390-51E5-43DD-8D54-16D022C49EDA}" srcOrd="0" destOrd="0" presId="urn:microsoft.com/office/officeart/2005/8/layout/vList2"/>
    <dgm:cxn modelId="{2F848FB5-1C8E-4186-8A46-7F12AF53245F}" type="presParOf" srcId="{0BF0421E-3AE5-4D1D-BBD1-F45163FC9D88}" destId="{856295B5-1CF4-48BC-83E5-455FBF083ED1}" srcOrd="1" destOrd="0" presId="urn:microsoft.com/office/officeart/2005/8/layout/vList2"/>
    <dgm:cxn modelId="{0E3AEED0-945B-49FA-8AB4-B9EB9BB6D8EA}" type="presParOf" srcId="{0BF0421E-3AE5-4D1D-BBD1-F45163FC9D88}" destId="{CF4FE80F-34EA-4E1D-9279-2951A9AD4416}" srcOrd="2" destOrd="0" presId="urn:microsoft.com/office/officeart/2005/8/layout/vList2"/>
    <dgm:cxn modelId="{B4B1C584-16AD-4D7B-BB95-711923E946DF}" type="presParOf" srcId="{0BF0421E-3AE5-4D1D-BBD1-F45163FC9D88}" destId="{090F2E1A-8F8D-4E89-AFD7-37A85CAE9669}" srcOrd="3" destOrd="0" presId="urn:microsoft.com/office/officeart/2005/8/layout/vList2"/>
    <dgm:cxn modelId="{CCCCD240-BE57-45AB-9723-1A00A76754A5}" type="presParOf" srcId="{0BF0421E-3AE5-4D1D-BBD1-F45163FC9D88}" destId="{200111B5-FE21-484A-AC69-C159E4ABCE9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57A42-9027-48DB-A40E-D436D3877643}">
      <dsp:nvSpPr>
        <dsp:cNvPr id="0" name=""/>
        <dsp:cNvSpPr/>
      </dsp:nvSpPr>
      <dsp:spPr>
        <a:xfrm>
          <a:off x="0" y="7354"/>
          <a:ext cx="6278562" cy="131093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b-NO" sz="3300" kern="1200"/>
            <a:t>Mange har forurenset vann </a:t>
          </a:r>
          <a:endParaRPr lang="en-US" sz="3300" kern="1200"/>
        </a:p>
      </dsp:txBody>
      <dsp:txXfrm>
        <a:off x="63994" y="71348"/>
        <a:ext cx="6150574" cy="1182942"/>
      </dsp:txXfrm>
    </dsp:sp>
    <dsp:sp modelId="{8906FFEF-38DE-46E0-981A-FC8D19F5DE85}">
      <dsp:nvSpPr>
        <dsp:cNvPr id="0" name=""/>
        <dsp:cNvSpPr/>
      </dsp:nvSpPr>
      <dsp:spPr>
        <a:xfrm>
          <a:off x="0" y="1413324"/>
          <a:ext cx="6278562" cy="1310930"/>
        </a:xfrm>
        <a:prstGeom prst="roundRect">
          <a:avLst/>
        </a:prstGeom>
        <a:solidFill>
          <a:schemeClr val="accent1">
            <a:shade val="80000"/>
            <a:hueOff val="52620"/>
            <a:satOff val="247"/>
            <a:lumOff val="82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b-NO" sz="3300" kern="1200"/>
            <a:t>Verdens største helseproblem </a:t>
          </a:r>
          <a:endParaRPr lang="en-US" sz="3300" kern="1200"/>
        </a:p>
      </dsp:txBody>
      <dsp:txXfrm>
        <a:off x="63994" y="1477318"/>
        <a:ext cx="6150574" cy="1182942"/>
      </dsp:txXfrm>
    </dsp:sp>
    <dsp:sp modelId="{D947E00E-DD57-4BD8-913C-437AF3074944}">
      <dsp:nvSpPr>
        <dsp:cNvPr id="0" name=""/>
        <dsp:cNvSpPr/>
      </dsp:nvSpPr>
      <dsp:spPr>
        <a:xfrm>
          <a:off x="0" y="2819295"/>
          <a:ext cx="6278562" cy="1310930"/>
        </a:xfrm>
        <a:prstGeom prst="roundRect">
          <a:avLst/>
        </a:prstGeom>
        <a:solidFill>
          <a:schemeClr val="accent1">
            <a:shade val="80000"/>
            <a:hueOff val="105240"/>
            <a:satOff val="494"/>
            <a:lumOff val="165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b-NO" sz="3300" kern="1200"/>
            <a:t>Stadig flere bor i byer </a:t>
          </a:r>
          <a:endParaRPr lang="en-US" sz="3300" kern="1200"/>
        </a:p>
      </dsp:txBody>
      <dsp:txXfrm>
        <a:off x="63994" y="2883289"/>
        <a:ext cx="6150574" cy="1182942"/>
      </dsp:txXfrm>
    </dsp:sp>
    <dsp:sp modelId="{D3178079-82CA-4BC5-8570-F8DF5A505E2B}">
      <dsp:nvSpPr>
        <dsp:cNvPr id="0" name=""/>
        <dsp:cNvSpPr/>
      </dsp:nvSpPr>
      <dsp:spPr>
        <a:xfrm>
          <a:off x="0" y="4225265"/>
          <a:ext cx="6278562" cy="1310930"/>
        </a:xfrm>
        <a:prstGeom prst="roundRect">
          <a:avLst/>
        </a:prstGeom>
        <a:solidFill>
          <a:schemeClr val="accent1">
            <a:shade val="80000"/>
            <a:hueOff val="157861"/>
            <a:satOff val="741"/>
            <a:lumOff val="248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b-NO" sz="3300" kern="1200"/>
            <a:t>Norge har en kort historie med vannbehandling</a:t>
          </a:r>
          <a:endParaRPr lang="en-US" sz="3300" kern="1200"/>
        </a:p>
      </dsp:txBody>
      <dsp:txXfrm>
        <a:off x="63994" y="4289259"/>
        <a:ext cx="6150574" cy="1182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DD390-51E5-43DD-8D54-16D022C49EDA}">
      <dsp:nvSpPr>
        <dsp:cNvPr id="0" name=""/>
        <dsp:cNvSpPr/>
      </dsp:nvSpPr>
      <dsp:spPr>
        <a:xfrm>
          <a:off x="0" y="71934"/>
          <a:ext cx="6913562" cy="175032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b-NO" sz="1700" kern="1200"/>
            <a:t>Den første FN-rapporten om vannsituasjonen i verden heter World Water Developement Report og kom i 2003. </a:t>
          </a:r>
          <a:r>
            <a:rPr lang="nb-NO" sz="1700" kern="1200">
              <a:hlinkClick xmlns:r="http://schemas.openxmlformats.org/officeDocument/2006/relationships" r:id="rId1"/>
            </a:rPr>
            <a:t>Her er FNs faktasider om vann på norsk</a:t>
          </a:r>
          <a:r>
            <a:rPr lang="nb-NO" sz="1700" kern="1200"/>
            <a:t>. Sidene er fra 2003 og blir ikke lenger oppdatert. Noen fakta kan ha endret seg siden rapporten ble laget, men stort sett gjelder de samme forholdene i dag. Rapporten heter “2003—det internasjonale året for ferskvann: Fakta om ferskvann.”</a:t>
          </a:r>
          <a:endParaRPr lang="en-US" sz="1700" kern="1200"/>
        </a:p>
      </dsp:txBody>
      <dsp:txXfrm>
        <a:off x="85444" y="157378"/>
        <a:ext cx="6742674" cy="1579432"/>
      </dsp:txXfrm>
    </dsp:sp>
    <dsp:sp modelId="{CF4FE80F-34EA-4E1D-9279-2951A9AD4416}">
      <dsp:nvSpPr>
        <dsp:cNvPr id="0" name=""/>
        <dsp:cNvSpPr/>
      </dsp:nvSpPr>
      <dsp:spPr>
        <a:xfrm>
          <a:off x="0" y="1871215"/>
          <a:ext cx="6913562" cy="1750320"/>
        </a:xfrm>
        <a:prstGeom prst="roundRect">
          <a:avLst/>
        </a:prstGeom>
        <a:solidFill>
          <a:schemeClr val="accent1">
            <a:shade val="80000"/>
            <a:hueOff val="78930"/>
            <a:satOff val="370"/>
            <a:lumOff val="1242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b-NO" sz="1700" kern="1200"/>
            <a:t>I desember 2003 bestemte FNs generalforsamling at årene fra 2005 til 2015 skulle være det internasjonale tiåret for aksjonen ”Vann for livet”.</a:t>
          </a:r>
          <a:endParaRPr lang="en-US" sz="1700" kern="1200"/>
        </a:p>
      </dsp:txBody>
      <dsp:txXfrm>
        <a:off x="85444" y="1956659"/>
        <a:ext cx="6742674" cy="1579432"/>
      </dsp:txXfrm>
    </dsp:sp>
    <dsp:sp modelId="{200111B5-FE21-484A-AC69-C159E4ABCE94}">
      <dsp:nvSpPr>
        <dsp:cNvPr id="0" name=""/>
        <dsp:cNvSpPr/>
      </dsp:nvSpPr>
      <dsp:spPr>
        <a:xfrm>
          <a:off x="0" y="3670495"/>
          <a:ext cx="6913562" cy="1750320"/>
        </a:xfrm>
        <a:prstGeom prst="roundRect">
          <a:avLst/>
        </a:prstGeom>
        <a:solidFill>
          <a:schemeClr val="accent1">
            <a:shade val="80000"/>
            <a:hueOff val="157861"/>
            <a:satOff val="741"/>
            <a:lumOff val="248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b-NO" sz="1700" kern="1200"/>
            <a:t>FN sier at adgang til rent vann er en menneskerett. Hva skjer når fattige må betale for vannet? I dag bruker fattige i u-landene 60-70 prosent av inntektene til å skaffe seg vann. </a:t>
          </a:r>
          <a:r>
            <a:rPr lang="nb-NO" sz="1700" kern="1200">
              <a:hlinkClick xmlns:r="http://schemas.openxmlformats.org/officeDocument/2006/relationships" r:id="rId2"/>
            </a:rPr>
            <a:t>De med minst penger betaler mest</a:t>
          </a:r>
          <a:r>
            <a:rPr lang="nb-NO" sz="1700" kern="1200"/>
            <a:t>.</a:t>
          </a:r>
          <a:endParaRPr lang="en-US" sz="1700" kern="1200"/>
        </a:p>
      </dsp:txBody>
      <dsp:txXfrm>
        <a:off x="85444" y="3755939"/>
        <a:ext cx="6742674" cy="15794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A5B84-9B96-493F-81D6-5C15AC6DF9DF}" type="datetimeFigureOut">
              <a:rPr lang="nb-NO" smtClean="0"/>
              <a:t>21.02.2018</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376104-B1DB-4B7B-ABBA-83736DD38295}" type="slidenum">
              <a:rPr lang="nb-NO" smtClean="0"/>
              <a:t>‹#›</a:t>
            </a:fld>
            <a:endParaRPr lang="nb-NO"/>
          </a:p>
        </p:txBody>
      </p:sp>
    </p:spTree>
    <p:extLst>
      <p:ext uri="{BB962C8B-B14F-4D97-AF65-F5344CB8AC3E}">
        <p14:creationId xmlns:p14="http://schemas.microsoft.com/office/powerpoint/2010/main" val="4028885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vannkunnskap.no/elever/8-kapitler-om-vann/kapittel-4-rent-vann-god-helse/"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vannkunnskap.no/elever/annes-fortellin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fn.no/Temaer/Miljoe-og-klima/Van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fn.no/Temaer/Miljoe-og-klima/Vann/Rent-vann-et-knapt-god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Forurenset drikkevann er verdens største helseproblem. Diaré tar i dag livet av flere mennesker enn alle verdens kriger. FN sier at adgang til rent vann er en menneskerett. Hvordan skal det bli mulig? Les videre om vannet i verden og om hva som kan gjøres</a:t>
            </a:r>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675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1" i="0" kern="1200" cap="all" dirty="0">
                <a:solidFill>
                  <a:schemeClr val="tx1"/>
                </a:solidFill>
                <a:effectLst/>
                <a:latin typeface="+mn-lt"/>
                <a:ea typeface="+mn-ea"/>
                <a:cs typeface="+mn-cs"/>
              </a:rPr>
              <a:t>NOEN FAKTA OM VANN OG SYKDOM</a:t>
            </a:r>
          </a:p>
          <a:p>
            <a:pPr fontAlgn="base"/>
            <a:r>
              <a:rPr lang="nb-NO" sz="1200" b="0" i="0" kern="1200" dirty="0">
                <a:solidFill>
                  <a:schemeClr val="tx1"/>
                </a:solidFill>
                <a:effectLst/>
                <a:latin typeface="+mn-lt"/>
                <a:ea typeface="+mn-ea"/>
                <a:cs typeface="+mn-cs"/>
              </a:rPr>
              <a:t>Omtrent 6000 barn dør hver dag av sykdommer som oppstår fordi de ikke har tilgang til rent drikkevann, har utilfredsstillende sanitære forhold og dårlig hygiene – dette tilsvarer at 20 jumbojetfly styrter hver dag.</a:t>
            </a:r>
          </a:p>
          <a:p>
            <a:pPr fontAlgn="base"/>
            <a:r>
              <a:rPr lang="nb-NO" sz="1200" b="0" i="0" kern="1200" dirty="0">
                <a:solidFill>
                  <a:schemeClr val="tx1"/>
                </a:solidFill>
                <a:effectLst/>
                <a:latin typeface="+mn-lt"/>
                <a:ea typeface="+mn-ea"/>
                <a:cs typeface="+mn-cs"/>
              </a:rPr>
              <a:t>Til enhver tid regner man med at halvparten av verdens sykehussenger er i bruk av personer som lider av sykdommer som skyldes vannproblemer.</a:t>
            </a:r>
          </a:p>
          <a:p>
            <a:pPr fontAlgn="base"/>
            <a:r>
              <a:rPr lang="nb-NO" sz="1200" b="0" i="0" kern="1200" dirty="0">
                <a:solidFill>
                  <a:schemeClr val="tx1"/>
                </a:solidFill>
                <a:effectLst/>
                <a:latin typeface="+mn-lt"/>
                <a:ea typeface="+mn-ea"/>
                <a:cs typeface="+mn-cs"/>
              </a:rPr>
              <a:t>I de siste ti årene har flere barn dødd av diaré enn det totalt har dødd mennesker av væpnede konflikter siden andre verdenskrig.</a:t>
            </a:r>
          </a:p>
          <a:p>
            <a:pPr fontAlgn="base"/>
            <a:r>
              <a:rPr lang="nb-NO" sz="1200" b="0" i="0" kern="1200" dirty="0">
                <a:solidFill>
                  <a:schemeClr val="tx1"/>
                </a:solidFill>
                <a:effectLst/>
                <a:latin typeface="+mn-lt"/>
                <a:ea typeface="+mn-ea"/>
                <a:cs typeface="+mn-cs"/>
              </a:rPr>
              <a:t>I Kina, India og Indonesia dør dobbelt så mange mennesker av diaré som av HIV og aids.</a:t>
            </a:r>
          </a:p>
          <a:p>
            <a:pPr fontAlgn="base"/>
            <a:r>
              <a:rPr lang="nb-NO" sz="1200" b="0" i="0" kern="1200" dirty="0">
                <a:solidFill>
                  <a:schemeClr val="tx1"/>
                </a:solidFill>
                <a:effectLst/>
                <a:latin typeface="+mn-lt"/>
                <a:ea typeface="+mn-ea"/>
                <a:cs typeface="+mn-cs"/>
              </a:rPr>
              <a:t>I 1998 døde 308 000 mennesker av krig i Afrika, men mer enn to millioner (seks ganger så mange) døde av diaré.</a:t>
            </a:r>
          </a:p>
          <a:p>
            <a:pPr fontAlgn="base"/>
            <a:r>
              <a:rPr lang="nb-NO" sz="1200" b="0" i="0" kern="1200" dirty="0">
                <a:solidFill>
                  <a:schemeClr val="tx1"/>
                </a:solidFill>
                <a:effectLst/>
                <a:latin typeface="+mn-lt"/>
                <a:ea typeface="+mn-ea"/>
                <a:cs typeface="+mn-cs"/>
              </a:rPr>
              <a:t>Den enkle handlingen det er å vaske hendene med såpe og vann kan redusere antall tilfeller av diaré med en tredjedel. Da må man ha vann. Og såpe.</a:t>
            </a:r>
          </a:p>
          <a:p>
            <a:pPr fontAlgn="base"/>
            <a:r>
              <a:rPr lang="nb-NO" sz="1200" b="0" i="0" kern="1200" dirty="0">
                <a:solidFill>
                  <a:schemeClr val="tx1"/>
                </a:solidFill>
                <a:effectLst/>
                <a:latin typeface="+mn-lt"/>
                <a:ea typeface="+mn-ea"/>
                <a:cs typeface="+mn-cs"/>
              </a:rPr>
              <a:t>(Kilde: FN-sambandet)</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459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Når du skyller ned i toalettet, bruker du mellom 3 og 9 liter vann. Det avhenger av hvordan toalettet er laget.</a:t>
            </a:r>
          </a:p>
          <a:p>
            <a:pPr fontAlgn="base"/>
            <a:r>
              <a:rPr lang="nb-NO" sz="1200" b="0" i="0" kern="1200" dirty="0">
                <a:solidFill>
                  <a:schemeClr val="tx1"/>
                </a:solidFill>
                <a:effectLst/>
                <a:latin typeface="+mn-lt"/>
                <a:ea typeface="+mn-ea"/>
                <a:cs typeface="+mn-cs"/>
              </a:rPr>
              <a:t>I </a:t>
            </a:r>
            <a:r>
              <a:rPr lang="nb-NO" sz="1200" b="0" i="0" kern="1200" dirty="0" err="1">
                <a:solidFill>
                  <a:schemeClr val="tx1"/>
                </a:solidFill>
                <a:effectLst/>
                <a:latin typeface="+mn-lt"/>
                <a:ea typeface="+mn-ea"/>
                <a:cs typeface="+mn-cs"/>
              </a:rPr>
              <a:t>fattigste</a:t>
            </a:r>
            <a:r>
              <a:rPr lang="nb-NO" sz="1200" b="0" i="0" kern="1200" dirty="0">
                <a:solidFill>
                  <a:schemeClr val="tx1"/>
                </a:solidFill>
                <a:effectLst/>
                <a:latin typeface="+mn-lt"/>
                <a:ea typeface="+mn-ea"/>
                <a:cs typeface="+mn-cs"/>
              </a:rPr>
              <a:t> områdene i verden bruker en person 10 liter vann per dag til drikke, mat, vask av klær og seg sjøl.</a:t>
            </a:r>
          </a:p>
          <a:p>
            <a:pPr fontAlgn="base"/>
            <a:r>
              <a:rPr lang="nb-NO" sz="1200" b="0" i="0" kern="1200" dirty="0">
                <a:solidFill>
                  <a:schemeClr val="tx1"/>
                </a:solidFill>
                <a:effectLst/>
                <a:latin typeface="+mn-lt"/>
                <a:ea typeface="+mn-ea"/>
                <a:cs typeface="+mn-cs"/>
              </a:rPr>
              <a:t>I Europa blir det hvert år brukt 11 milliarder dollar på iskrem. I USA og Europa blir 17 milliarder dollar brukt på mat til kjæledyr. I Europa blir det årlig brukt 105 milliarder dollar på drikker som inneholder alkohol. Dette blir ti ganger den summen som trengs for å sikre rent vann og gode sanitære forhold for alle i verden. (Kilde: FN-sambandet)</a:t>
            </a:r>
          </a:p>
          <a:p>
            <a:pPr fontAlgn="base"/>
            <a:r>
              <a:rPr lang="nb-NO" sz="1200" b="0" i="0" kern="1200" dirty="0">
                <a:solidFill>
                  <a:schemeClr val="tx1"/>
                </a:solidFill>
                <a:effectLst/>
                <a:latin typeface="+mn-lt"/>
                <a:ea typeface="+mn-ea"/>
                <a:cs typeface="+mn-cs"/>
              </a:rPr>
              <a:t>Verdensbanken sier at 300 000 mennesker må kobles til ledningsnettet hver dag i ti år hvis FNs tusenårsmål skal bli gjennomført. Det koster 25 milliarder dollar årlig. (Kilde: FN-sambandet)</a:t>
            </a:r>
          </a:p>
          <a:p>
            <a:pPr fontAlgn="base"/>
            <a:r>
              <a:rPr lang="nb-NO" sz="1200" b="0" i="0" kern="1200" dirty="0">
                <a:solidFill>
                  <a:schemeClr val="tx1"/>
                </a:solidFill>
                <a:effectLst/>
                <a:latin typeface="+mn-lt"/>
                <a:ea typeface="+mn-ea"/>
                <a:cs typeface="+mn-cs"/>
              </a:rPr>
              <a:t>Åtte dagers militære utgifter i verden tilsvarer beløpet som trengs et helt år, for å rette opp manglene på vann og toalettløsninger i verden. (Kilde: FN-sambandet)</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350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1" i="0" kern="1200" cap="all" dirty="0">
                <a:solidFill>
                  <a:schemeClr val="tx1"/>
                </a:solidFill>
                <a:effectLst/>
                <a:latin typeface="+mn-lt"/>
                <a:ea typeface="+mn-ea"/>
                <a:cs typeface="+mn-cs"/>
              </a:rPr>
              <a:t>FORURENSET VANN</a:t>
            </a:r>
          </a:p>
          <a:p>
            <a:pPr fontAlgn="base"/>
            <a:r>
              <a:rPr lang="nb-NO" sz="1200" b="1" i="0" kern="1200" cap="all" dirty="0">
                <a:solidFill>
                  <a:schemeClr val="tx1"/>
                </a:solidFill>
                <a:effectLst/>
                <a:latin typeface="+mn-lt"/>
                <a:ea typeface="+mn-ea"/>
                <a:cs typeface="+mn-cs"/>
              </a:rPr>
              <a:t>MANGE HAR FORURENSET VANN</a:t>
            </a:r>
          </a:p>
          <a:p>
            <a:pPr fontAlgn="base"/>
            <a:r>
              <a:rPr lang="nb-NO" sz="1200" b="0" i="0" kern="1200" dirty="0">
                <a:solidFill>
                  <a:schemeClr val="tx1"/>
                </a:solidFill>
                <a:effectLst/>
                <a:latin typeface="+mn-lt"/>
                <a:ea typeface="+mn-ea"/>
                <a:cs typeface="+mn-cs"/>
              </a:rPr>
              <a:t>Vannet på jorda er det samme siden jordas begynnelse. Samme vann, samme mengde. Det går rundt og rundt i et kretsløp. Men vannet bruker lang tid på å gå hele veien rundt. Imens forurenser menneskene vannet med utslipp fra industri og jordbruk, og fordi det mange steder ikke er et skikkelig avløpssystem.</a:t>
            </a:r>
          </a:p>
          <a:p>
            <a:pPr fontAlgn="base"/>
            <a:r>
              <a:rPr lang="nb-NO" sz="1200" b="0" i="0" kern="1200" dirty="0">
                <a:solidFill>
                  <a:schemeClr val="tx1"/>
                </a:solidFill>
                <a:effectLst/>
                <a:latin typeface="+mn-lt"/>
                <a:ea typeface="+mn-ea"/>
                <a:cs typeface="+mn-cs"/>
              </a:rPr>
              <a:t>Ett av tre mennesker i utviklingsland mangler forsyning av sikkert vann og gode nok sanitære forhold. 2,6 milliarder mennesker har uforsvarlige sanitære forhold. Gode sanitære forhold betyr at avløp blir tatt hånd om på en måte som gjør at drikkevannet ikke blir forurenset. Men 41 prosent av folk på jorda har ingen form for toaletter/doer. I mange land blir elver brukt som åpne avløp og avfallsplasser, både fra husholdningene og fra industrien.</a:t>
            </a:r>
          </a:p>
          <a:p>
            <a:pPr fontAlgn="base"/>
            <a:r>
              <a:rPr lang="nb-NO" sz="1200" b="0" i="0" kern="1200" dirty="0">
                <a:solidFill>
                  <a:schemeClr val="tx1"/>
                </a:solidFill>
                <a:effectLst/>
                <a:latin typeface="+mn-lt"/>
                <a:ea typeface="+mn-ea"/>
                <a:cs typeface="+mn-cs"/>
              </a:rPr>
              <a:t>Drikkevannet blir ofte brukt til mye mer enn til drikke, som </a:t>
            </a:r>
            <a:r>
              <a:rPr lang="nb-NO" sz="1200" b="0" i="0" kern="1200" dirty="0" err="1">
                <a:solidFill>
                  <a:schemeClr val="tx1"/>
                </a:solidFill>
                <a:effectLst/>
                <a:latin typeface="+mn-lt"/>
                <a:ea typeface="+mn-ea"/>
                <a:cs typeface="+mn-cs"/>
              </a:rPr>
              <a:t>personlie</a:t>
            </a:r>
            <a:r>
              <a:rPr lang="nb-NO" sz="1200" b="0" i="0" kern="1200" dirty="0">
                <a:solidFill>
                  <a:schemeClr val="tx1"/>
                </a:solidFill>
                <a:effectLst/>
                <a:latin typeface="+mn-lt"/>
                <a:ea typeface="+mn-ea"/>
                <a:cs typeface="+mn-cs"/>
              </a:rPr>
              <a:t> hygiene og vask av klær.</a:t>
            </a:r>
          </a:p>
          <a:p>
            <a:pPr fontAlgn="base"/>
            <a:r>
              <a:rPr lang="nb-NO" sz="1200" b="0" i="0" kern="1200" dirty="0">
                <a:solidFill>
                  <a:schemeClr val="tx1"/>
                </a:solidFill>
                <a:effectLst/>
                <a:latin typeface="+mn-lt"/>
                <a:ea typeface="+mn-ea"/>
                <a:cs typeface="+mn-cs"/>
              </a:rPr>
              <a:t>Dyr og mennesker drikker ofte av samme vann.</a:t>
            </a:r>
          </a:p>
          <a:p>
            <a:pPr fontAlgn="base"/>
            <a:r>
              <a:rPr lang="nb-NO" sz="1200" b="1" i="0" kern="1200" cap="all" dirty="0">
                <a:solidFill>
                  <a:schemeClr val="tx1"/>
                </a:solidFill>
                <a:effectLst/>
                <a:latin typeface="+mn-lt"/>
                <a:ea typeface="+mn-ea"/>
                <a:cs typeface="+mn-cs"/>
              </a:rPr>
              <a:t>VERDENS STØRSTE HELSEPROBLEM</a:t>
            </a:r>
          </a:p>
          <a:p>
            <a:pPr fontAlgn="base"/>
            <a:r>
              <a:rPr lang="nb-NO" sz="1200" b="0" i="0" kern="1200" dirty="0">
                <a:solidFill>
                  <a:schemeClr val="tx1"/>
                </a:solidFill>
                <a:effectLst/>
                <a:latin typeface="+mn-lt"/>
                <a:ea typeface="+mn-ea"/>
                <a:cs typeface="+mn-cs"/>
              </a:rPr>
              <a:t>Forurenset drikkevann er verdens største helseproblem. Urent vann og dårlige sanitærforhold er grunnen til 80 prosent av alle sjukdomstilfeller i verden og over 30 prosent av alle dødsfall. Forurensing av drikkevannet er skyld i at 25 millioner mennesker dør hvert år. Hver dag dør 6000 barn i utviklingsland av sjukdommer som kommer av urent vann og dårlige sanitære forhold. Vannet har med seg smitte. </a:t>
            </a:r>
            <a:r>
              <a:rPr lang="nb-NO" sz="1200" b="0" i="0" u="none" strike="noStrike" kern="1200" dirty="0">
                <a:solidFill>
                  <a:schemeClr val="tx1"/>
                </a:solidFill>
                <a:effectLst/>
                <a:latin typeface="+mn-lt"/>
                <a:ea typeface="+mn-ea"/>
                <a:cs typeface="+mn-cs"/>
                <a:hlinkClick r:id="rId3" tooltip="Kapittel 4: Rent vann → God helse"/>
              </a:rPr>
              <a:t>Kolera, tyfus, hepatitt og diaré</a:t>
            </a:r>
            <a:r>
              <a:rPr lang="nb-NO" sz="1200" b="0" i="0" kern="1200" dirty="0">
                <a:solidFill>
                  <a:schemeClr val="tx1"/>
                </a:solidFill>
                <a:effectLst/>
                <a:latin typeface="+mn-lt"/>
                <a:ea typeface="+mn-ea"/>
                <a:cs typeface="+mn-cs"/>
              </a:rPr>
              <a:t> er de vanligste sjukdommene. Diare tar i dag livet av flere mennesker enn krig.</a:t>
            </a:r>
          </a:p>
          <a:p>
            <a:pPr fontAlgn="base"/>
            <a:r>
              <a:rPr lang="nb-NO" sz="1200" b="1" i="0" kern="1200" cap="all" dirty="0">
                <a:solidFill>
                  <a:schemeClr val="tx1"/>
                </a:solidFill>
                <a:effectLst/>
                <a:latin typeface="+mn-lt"/>
                <a:ea typeface="+mn-ea"/>
                <a:cs typeface="+mn-cs"/>
              </a:rPr>
              <a:t>STADIG FLERE BOR I BYER</a:t>
            </a:r>
          </a:p>
          <a:p>
            <a:pPr fontAlgn="base"/>
            <a:r>
              <a:rPr lang="nb-NO" sz="1200" b="0" i="0" kern="1200" dirty="0">
                <a:solidFill>
                  <a:schemeClr val="tx1"/>
                </a:solidFill>
                <a:effectLst/>
                <a:latin typeface="+mn-lt"/>
                <a:ea typeface="+mn-ea"/>
                <a:cs typeface="+mn-cs"/>
              </a:rPr>
              <a:t>Stadig flere mennesker bor i byer. Om ti år er det mulig at det bare i Asia vil være 17 byer som hver har over 10 millioner mennesker. Mange store byer har problemer med vann og avløp. Å skaffe gode systemer for å frakte rent vann til befolkninga og avløpet trygt vekk, er litt av en jobb.</a:t>
            </a:r>
          </a:p>
          <a:p>
            <a:pPr fontAlgn="base"/>
            <a:r>
              <a:rPr lang="nb-NO" sz="1200" b="0" i="0" kern="1200" dirty="0">
                <a:solidFill>
                  <a:schemeClr val="tx1"/>
                </a:solidFill>
                <a:effectLst/>
                <a:latin typeface="+mn-lt"/>
                <a:ea typeface="+mn-ea"/>
                <a:cs typeface="+mn-cs"/>
              </a:rPr>
              <a:t>Omtrent 90 prosent av alt avløp og 70 prosent av alt industriavfall i utviklingsland slippes ut uten noen behandling og forurenser ofte drikkevannskilder.</a:t>
            </a:r>
          </a:p>
          <a:p>
            <a:pPr fontAlgn="base"/>
            <a:r>
              <a:rPr lang="nb-NO" sz="1200" b="1" i="0" kern="1200" cap="all" dirty="0">
                <a:solidFill>
                  <a:schemeClr val="tx1"/>
                </a:solidFill>
                <a:effectLst/>
                <a:latin typeface="+mn-lt"/>
                <a:ea typeface="+mn-ea"/>
                <a:cs typeface="+mn-cs"/>
              </a:rPr>
              <a:t>NORGE HAR EN KORT HISTORIE MED VANNBEHANDLING</a:t>
            </a:r>
          </a:p>
          <a:p>
            <a:pPr fontAlgn="base"/>
            <a:r>
              <a:rPr lang="nb-NO" sz="1200" b="0" i="0" kern="1200" dirty="0">
                <a:solidFill>
                  <a:schemeClr val="tx1"/>
                </a:solidFill>
                <a:effectLst/>
                <a:latin typeface="+mn-lt"/>
                <a:ea typeface="+mn-ea"/>
                <a:cs typeface="+mn-cs"/>
              </a:rPr>
              <a:t>De fleste hus i Norge er knyttet til et vannverk som sørger for at vi får rent vann. Avløpsvannet fra toaletter, dusjer, vaskeservanter, oppvaskkummer, gårder og industrianlegg går gjennom renseanlegg før det slippes videre ut i naturen. Det har ikke vært slik så lenge i Norge. De fleste av de som er 60 år nå, var barn da det ikke var så mange kommunale vannverk, eller kommunale avløpsrenseanlegg. </a:t>
            </a:r>
            <a:r>
              <a:rPr lang="nb-NO" sz="1200" b="0" i="0" u="none" strike="noStrike" kern="1200" dirty="0">
                <a:solidFill>
                  <a:schemeClr val="tx1"/>
                </a:solidFill>
                <a:effectLst/>
                <a:latin typeface="+mn-lt"/>
                <a:ea typeface="+mn-ea"/>
                <a:cs typeface="+mn-cs"/>
                <a:hlinkClick r:id="rId4" tooltip="Annes fortelling"/>
              </a:rPr>
              <a:t>Hva gjorde folk</a:t>
            </a:r>
            <a:r>
              <a:rPr lang="nb-NO" sz="1200" b="0" i="0" kern="1200" dirty="0">
                <a:solidFill>
                  <a:schemeClr val="tx1"/>
                </a:solidFill>
                <a:effectLst/>
                <a:latin typeface="+mn-lt"/>
                <a:ea typeface="+mn-ea"/>
                <a:cs typeface="+mn-cs"/>
              </a:rPr>
              <a:t>?</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406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Noen områder i verden er rike på vann, som Norge. Andre områder er sterkt prega av lange tørkeperioder hvor det ikke regner en dråpe. Nesten 20 prosent av menneskene i verden bor i områder der det er vannmangel hele eller deler av tida. 1,1 milliarder mennesker, eller en sjettedel av menneskene i verden, får ikke rent vann i det hele tatt.</a:t>
            </a:r>
          </a:p>
          <a:p>
            <a:pPr fontAlgn="base"/>
            <a:r>
              <a:rPr lang="nb-NO" sz="1200" b="0" i="0" kern="1200" dirty="0">
                <a:solidFill>
                  <a:schemeClr val="tx1"/>
                </a:solidFill>
                <a:effectLst/>
                <a:latin typeface="+mn-lt"/>
                <a:ea typeface="+mn-ea"/>
                <a:cs typeface="+mn-cs"/>
              </a:rPr>
              <a:t>Det er ikke bare tørke som er grunnen til at mange mangler vann. En grunn kan være at vann og sanitæranlegg er skjevt fordelt, det vil si at det er forskjeller mellom rike og fattige land, og det kan være veldig forskjellig, hvordan rike og fattige mennesker i et land har det. I industrilandene er det daglige vannforbruket i en husholdning mellom 150 og 200 liter per person. Omtrent det samme forbruket har velstående mennesker i fattige land. De vanlige menneskene i fattige land, ikke overklassen, bruker ikke så mye mer enn 10 liter hver daglig. I mange land prioriterer altså ikke myndighetene å skaffe rent vann og trygge sanitære forhold til alle.</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017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Jordbruket i verden står for 70 prosent av forbruket av ferskvannet. I noen områder 80 prosent. For å dyrke et tonn korn trenger man ett tusen tonn vann. For å produsere et kilo kjøtt, når dyret mates med korn, trengs 15.000 liter vann.</a:t>
            </a:r>
          </a:p>
          <a:p>
            <a:pPr fontAlgn="base"/>
            <a:r>
              <a:rPr lang="nb-NO" sz="1200" b="0" i="0" kern="1200" dirty="0">
                <a:solidFill>
                  <a:schemeClr val="tx1"/>
                </a:solidFill>
                <a:effectLst/>
                <a:latin typeface="+mn-lt"/>
                <a:ea typeface="+mn-ea"/>
                <a:cs typeface="+mn-cs"/>
              </a:rPr>
              <a:t>I Nord-Amerika og Europa blir det brukt mer vann på industrien enn på landbruket. 59 prosent av vannforbruket i de rike landa brukes i industrien. I de </a:t>
            </a:r>
            <a:r>
              <a:rPr lang="nb-NO" sz="1200" b="0" i="0" kern="1200" dirty="0" err="1">
                <a:solidFill>
                  <a:schemeClr val="tx1"/>
                </a:solidFill>
                <a:effectLst/>
                <a:latin typeface="+mn-lt"/>
                <a:ea typeface="+mn-ea"/>
                <a:cs typeface="+mn-cs"/>
              </a:rPr>
              <a:t>fattigste</a:t>
            </a:r>
            <a:r>
              <a:rPr lang="nb-NO" sz="1200" b="0" i="0" kern="1200" dirty="0">
                <a:solidFill>
                  <a:schemeClr val="tx1"/>
                </a:solidFill>
                <a:effectLst/>
                <a:latin typeface="+mn-lt"/>
                <a:ea typeface="+mn-ea"/>
                <a:cs typeface="+mn-cs"/>
              </a:rPr>
              <a:t> landene går 8 prosent av vannet til industrien.</a:t>
            </a:r>
          </a:p>
          <a:p>
            <a:pPr fontAlgn="base"/>
            <a:r>
              <a:rPr lang="nb-NO" sz="1200" b="0" i="0" kern="1200" dirty="0">
                <a:solidFill>
                  <a:schemeClr val="tx1"/>
                </a:solidFill>
                <a:effectLst/>
                <a:latin typeface="+mn-lt"/>
                <a:ea typeface="+mn-ea"/>
                <a:cs typeface="+mn-cs"/>
              </a:rPr>
              <a:t>Hvis vannet som industrien har brukt, ikke blir renset før det kommer ut i naturen igjen, fører dette til store forurensinger.</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Industrien slipper ut stoffer som bly, kvikksølv, kadmium, biocider, svoveldioksid og nitrogenoksider. Disse stoffene renner ofte ned i grunnvannet og fører til at drikkevannet blir urent, og folk kan bli sjuke.</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211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Grunnvannet er det som gir vann til en tredel av verdens befolkning. De har ikke elver og innsjøer å ta vann fra. I mange land, som USA, Kina, India og Russland, brukes mye grunnvann. De bruker grunnvannet fortere enn naturen sjøl rekker å fylle opp magasinene (de naturlige beholdningene). Vannspeilet er falt opp til ti meter flere steder på grunn av dette.</a:t>
            </a:r>
          </a:p>
          <a:p>
            <a:pPr fontAlgn="base"/>
            <a:r>
              <a:rPr lang="nb-NO" sz="1200" b="0" i="0" kern="1200" dirty="0">
                <a:solidFill>
                  <a:schemeClr val="tx1"/>
                </a:solidFill>
                <a:effectLst/>
                <a:latin typeface="+mn-lt"/>
                <a:ea typeface="+mn-ea"/>
                <a:cs typeface="+mn-cs"/>
              </a:rPr>
              <a:t>Intensivt jordbruk og turisme fører til stort vannforbruk ved kysten av Middelhavet. Her pumpes det opp så mye grunnvann at saltvannet trenger inn og ødelegger kvaliteten på ferskvannet.</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555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FNs klimapanel sier at det kommer til å bli mer nedbør i noen deler av verden og mer tørke i andre deler.</a:t>
            </a:r>
          </a:p>
          <a:p>
            <a:pPr fontAlgn="base"/>
            <a:r>
              <a:rPr lang="nb-NO" sz="1200" b="0" i="0" kern="1200" dirty="0">
                <a:solidFill>
                  <a:schemeClr val="tx1"/>
                </a:solidFill>
                <a:effectLst/>
                <a:latin typeface="+mn-lt"/>
                <a:ea typeface="+mn-ea"/>
                <a:cs typeface="+mn-cs"/>
              </a:rPr>
              <a:t>Menneskene påvirker landskapet slik at flom lettere kan gjøre skade. For eksempel ved å hogge skog eller drenere myrer. En skog tar til seg mer vann enn en område der skogen er hugget. Myrer og innsjøer tar opp i seg mer vann enn drenerte myrer og bebyggelse og asfalt. Bare i Tyskland blir et område tilsvarende 150 fotballbaner dekket av asfalt hvert år. Altså blir det mange steder vanskeligere for jorda å suge opp vann.</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388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Den første FN-rapporten om vannsituasjonen i verden heter World Water </a:t>
            </a:r>
            <a:r>
              <a:rPr lang="nb-NO" sz="1200" b="0" i="0" kern="1200" dirty="0" err="1">
                <a:solidFill>
                  <a:schemeClr val="tx1"/>
                </a:solidFill>
                <a:effectLst/>
                <a:latin typeface="+mn-lt"/>
                <a:ea typeface="+mn-ea"/>
                <a:cs typeface="+mn-cs"/>
              </a:rPr>
              <a:t>Developement</a:t>
            </a:r>
            <a:r>
              <a:rPr lang="nb-NO" sz="1200" b="0" i="0" kern="1200" dirty="0">
                <a:solidFill>
                  <a:schemeClr val="tx1"/>
                </a:solidFill>
                <a:effectLst/>
                <a:latin typeface="+mn-lt"/>
                <a:ea typeface="+mn-ea"/>
                <a:cs typeface="+mn-cs"/>
              </a:rPr>
              <a:t> Report og kom i 2003. </a:t>
            </a:r>
            <a:r>
              <a:rPr lang="nb-NO" sz="1200" b="0" i="0" u="none" strike="noStrike" kern="1200" dirty="0">
                <a:solidFill>
                  <a:schemeClr val="tx1"/>
                </a:solidFill>
                <a:effectLst/>
                <a:latin typeface="+mn-lt"/>
                <a:ea typeface="+mn-ea"/>
                <a:cs typeface="+mn-cs"/>
                <a:hlinkClick r:id="rId3"/>
              </a:rPr>
              <a:t>Her er FNs </a:t>
            </a:r>
            <a:r>
              <a:rPr lang="nb-NO" sz="1200" b="0" i="0" u="none" strike="noStrike" kern="1200" dirty="0" err="1">
                <a:solidFill>
                  <a:schemeClr val="tx1"/>
                </a:solidFill>
                <a:effectLst/>
                <a:latin typeface="+mn-lt"/>
                <a:ea typeface="+mn-ea"/>
                <a:cs typeface="+mn-cs"/>
                <a:hlinkClick r:id="rId3"/>
              </a:rPr>
              <a:t>faktasider</a:t>
            </a:r>
            <a:r>
              <a:rPr lang="nb-NO" sz="1200" b="0" i="0" u="none" strike="noStrike" kern="1200" dirty="0">
                <a:solidFill>
                  <a:schemeClr val="tx1"/>
                </a:solidFill>
                <a:effectLst/>
                <a:latin typeface="+mn-lt"/>
                <a:ea typeface="+mn-ea"/>
                <a:cs typeface="+mn-cs"/>
                <a:hlinkClick r:id="rId3"/>
              </a:rPr>
              <a:t> om vann på norsk</a:t>
            </a:r>
            <a:r>
              <a:rPr lang="nb-NO" sz="1200" b="0" i="0" kern="1200" dirty="0">
                <a:solidFill>
                  <a:schemeClr val="tx1"/>
                </a:solidFill>
                <a:effectLst/>
                <a:latin typeface="+mn-lt"/>
                <a:ea typeface="+mn-ea"/>
                <a:cs typeface="+mn-cs"/>
              </a:rPr>
              <a:t>. Sidene er fra 2003 og blir ikke lenger oppdatert. Noen fakta kan ha endret seg siden rapporten ble laget, men stort sett gjelder de samme forholdene i dag. Rapporten heter “2003—det internasjonale året for ferskvann: Fakta om ferskvann.”</a:t>
            </a:r>
          </a:p>
          <a:p>
            <a:pPr fontAlgn="base"/>
            <a:r>
              <a:rPr lang="nb-NO" sz="1200" b="0" i="0" kern="1200" dirty="0">
                <a:solidFill>
                  <a:schemeClr val="tx1"/>
                </a:solidFill>
                <a:effectLst/>
                <a:latin typeface="+mn-lt"/>
                <a:ea typeface="+mn-ea"/>
                <a:cs typeface="+mn-cs"/>
              </a:rPr>
              <a:t>I desember 2003 bestemte FNs generalforsamling at årene fra 2005 til 2015 skulle være det internasjonale tiåret for aksjonen ”Vann for livet”.</a:t>
            </a:r>
          </a:p>
          <a:p>
            <a:pPr fontAlgn="base"/>
            <a:r>
              <a:rPr lang="nb-NO" sz="1200" b="0" i="0" kern="1200" dirty="0">
                <a:solidFill>
                  <a:schemeClr val="tx1"/>
                </a:solidFill>
                <a:effectLst/>
                <a:latin typeface="+mn-lt"/>
                <a:ea typeface="+mn-ea"/>
                <a:cs typeface="+mn-cs"/>
              </a:rPr>
              <a:t>FN sier at adgang til rent vann er en menneskerett. Hva skjer når fattige må betale for vannet? I dag bruker fattige i u-landene 60-70 prosent av inntektene til å skaffe seg vann. </a:t>
            </a:r>
            <a:r>
              <a:rPr lang="nb-NO" sz="1200" b="0" i="0" u="none" strike="noStrike" kern="1200" dirty="0">
                <a:solidFill>
                  <a:schemeClr val="tx1"/>
                </a:solidFill>
                <a:effectLst/>
                <a:latin typeface="+mn-lt"/>
                <a:ea typeface="+mn-ea"/>
                <a:cs typeface="+mn-cs"/>
                <a:hlinkClick r:id="rId4"/>
              </a:rPr>
              <a:t>De med minst penger betaler mest</a:t>
            </a:r>
            <a:r>
              <a:rPr lang="nb-NO" sz="1200" b="0" i="0" kern="1200" dirty="0">
                <a:solidFill>
                  <a:schemeClr val="tx1"/>
                </a:solidFill>
                <a:effectLst/>
                <a:latin typeface="+mn-lt"/>
                <a:ea typeface="+mn-ea"/>
                <a:cs typeface="+mn-cs"/>
              </a:rPr>
              <a:t>.</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6591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I hvilken grad fører uenighet om retten til vannressursene, til konflikter og krig? Det er ulike meninger om dette. 200 store elver tilhører to eller flere land. Mange land er avhengige av at vann renner fra nabolandet for at de sjøl skal få vann. Nederland og Ungarn er eksempler i Europa.</a:t>
            </a:r>
          </a:p>
          <a:p>
            <a:pPr fontAlgn="base"/>
            <a:r>
              <a:rPr lang="nb-NO" sz="1200" b="0" i="0" kern="1200" dirty="0">
                <a:solidFill>
                  <a:schemeClr val="tx1"/>
                </a:solidFill>
                <a:effectLst/>
                <a:latin typeface="+mn-lt"/>
                <a:ea typeface="+mn-ea"/>
                <a:cs typeface="+mn-cs"/>
              </a:rPr>
              <a:t>Det er mange avtaler i verden om hvordan vannet kan brukes. Det er konflikter. Men det er ikke krig.</a:t>
            </a:r>
          </a:p>
          <a:p>
            <a:pPr fontAlgn="base"/>
            <a:r>
              <a:rPr lang="nb-NO" sz="1200" b="0" i="0" kern="1200" dirty="0">
                <a:solidFill>
                  <a:schemeClr val="tx1"/>
                </a:solidFill>
                <a:effectLst/>
                <a:latin typeface="+mn-lt"/>
                <a:ea typeface="+mn-ea"/>
                <a:cs typeface="+mn-cs"/>
              </a:rPr>
              <a:t>FN sier også: Uten tilgang til rent vann og toaletter står Tusenårsmålene, de internasjonale målene for å halvere fattigdom og utrydde sult innen 2015, i fare. Over store deler av verden er forurenset vann en langt større trussel mot menneskelig sikkerhet enn voldelige konflikter</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53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nb-NO"/>
              <a:t>Klikk for å redigere tittelstil</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b-NO"/>
              <a:t>Klikk for å redigere undertittelstil i malen</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B5489F5A-8F3A-4E3B-A524-64A525CF333A}" type="datetimeFigureOut">
              <a:rPr lang="nb-NO" smtClean="0"/>
              <a:t>21.02.2018</a:t>
            </a:fld>
            <a:endParaRPr lang="nb-NO"/>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nb-NO"/>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F0EAD4C6-7841-42A7-BE92-F99614C848F0}" type="slidenum">
              <a:rPr lang="nb-NO" smtClean="0"/>
              <a:t>‹#›</a:t>
            </a:fld>
            <a:endParaRPr lang="nb-NO"/>
          </a:p>
        </p:txBody>
      </p:sp>
    </p:spTree>
    <p:extLst>
      <p:ext uri="{BB962C8B-B14F-4D97-AF65-F5344CB8AC3E}">
        <p14:creationId xmlns:p14="http://schemas.microsoft.com/office/powerpoint/2010/main" val="1533274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5489F5A-8F3A-4E3B-A524-64A525CF333A}" type="datetimeFigureOut">
              <a:rPr lang="nb-NO" smtClean="0"/>
              <a:t>21.02.2018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268012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5489F5A-8F3A-4E3B-A524-64A525CF333A}" type="datetimeFigureOut">
              <a:rPr lang="nb-NO" smtClean="0"/>
              <a:t>21.02.2018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868584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5489F5A-8F3A-4E3B-A524-64A525CF333A}" type="datetimeFigureOut">
              <a:rPr lang="nb-NO" smtClean="0"/>
              <a:t>21.02.2018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264792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nb-NO"/>
              <a:t>Klikk for å redigere tittelstil</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B5489F5A-8F3A-4E3B-A524-64A525CF333A}" type="datetimeFigureOut">
              <a:rPr lang="nb-NO" smtClean="0"/>
              <a:t>21.02.2018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1885033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B5489F5A-8F3A-4E3B-A524-64A525CF333A}" type="datetimeFigureOut">
              <a:rPr lang="nb-NO" smtClean="0"/>
              <a:t>21.02.2018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2169548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b-NO"/>
              <a:t>Klikk for å redigere tittelstil</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B5489F5A-8F3A-4E3B-A524-64A525CF333A}" type="datetimeFigureOut">
              <a:rPr lang="nb-NO" smtClean="0"/>
              <a:t>21.02.2018</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3795828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B5489F5A-8F3A-4E3B-A524-64A525CF333A}" type="datetimeFigureOut">
              <a:rPr lang="nb-NO" smtClean="0"/>
              <a:t>21.02.2018</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292130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89F5A-8F3A-4E3B-A524-64A525CF333A}" type="datetimeFigureOut">
              <a:rPr lang="nb-NO" smtClean="0"/>
              <a:t>21.02.2018</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343497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nb-NO"/>
              <a:t>Klikk for å redigere tittelstil</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nb-NO"/>
              <a:t>Rediger tekststiler i malen</a:t>
            </a:r>
          </a:p>
        </p:txBody>
      </p:sp>
      <p:sp>
        <p:nvSpPr>
          <p:cNvPr id="5" name="Date Placeholder 4"/>
          <p:cNvSpPr>
            <a:spLocks noGrp="1"/>
          </p:cNvSpPr>
          <p:nvPr>
            <p:ph type="dt" sz="half" idx="10"/>
          </p:nvPr>
        </p:nvSpPr>
        <p:spPr/>
        <p:txBody>
          <a:bodyPr/>
          <a:lstStyle/>
          <a:p>
            <a:fld id="{B5489F5A-8F3A-4E3B-A524-64A525CF333A}" type="datetimeFigureOut">
              <a:rPr lang="nb-NO" smtClean="0"/>
              <a:t>21.02.2018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F0EAD4C6-7841-42A7-BE92-F99614C848F0}" type="slidenum">
              <a:rPr lang="nb-NO" smtClean="0"/>
              <a:t>‹#›</a:t>
            </a:fld>
            <a:endParaRPr lang="nb-NO"/>
          </a:p>
        </p:txBody>
      </p:sp>
    </p:spTree>
    <p:extLst>
      <p:ext uri="{BB962C8B-B14F-4D97-AF65-F5344CB8AC3E}">
        <p14:creationId xmlns:p14="http://schemas.microsoft.com/office/powerpoint/2010/main" val="334456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nb-NO"/>
              <a:t>Klikk for å redigere tittelstil</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B5489F5A-8F3A-4E3B-A524-64A525CF333A}" type="datetimeFigureOut">
              <a:rPr lang="nb-NO" smtClean="0"/>
              <a:t>21.02.2018</a:t>
            </a:fld>
            <a:endParaRPr lang="nb-NO"/>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nb-NO"/>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F0EAD4C6-7841-42A7-BE92-F99614C848F0}" type="slidenum">
              <a:rPr lang="nb-NO" smtClean="0"/>
              <a:t>‹#›</a:t>
            </a:fld>
            <a:endParaRPr lang="nb-NO"/>
          </a:p>
        </p:txBody>
      </p:sp>
    </p:spTree>
    <p:extLst>
      <p:ext uri="{BB962C8B-B14F-4D97-AF65-F5344CB8AC3E}">
        <p14:creationId xmlns:p14="http://schemas.microsoft.com/office/powerpoint/2010/main" val="225582609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5489F5A-8F3A-4E3B-A524-64A525CF333A}" type="datetimeFigureOut">
              <a:rPr lang="nb-NO" smtClean="0"/>
              <a:t>21.02.2018</a:t>
            </a:fld>
            <a:endParaRPr lang="nb-NO"/>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nb-NO"/>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F0EAD4C6-7841-42A7-BE92-F99614C848F0}" type="slidenum">
              <a:rPr lang="nb-NO" smtClean="0"/>
              <a:t>‹#›</a:t>
            </a:fld>
            <a:endParaRPr lang="nb-NO"/>
          </a:p>
        </p:txBody>
      </p:sp>
    </p:spTree>
    <p:extLst>
      <p:ext uri="{BB962C8B-B14F-4D97-AF65-F5344CB8AC3E}">
        <p14:creationId xmlns:p14="http://schemas.microsoft.com/office/powerpoint/2010/main" val="433761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D333CBE-B699-4E3B-9F45-C045F77343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9">
            <a:extLst>
              <a:ext uri="{FF2B5EF4-FFF2-40B4-BE49-F238E27FC236}">
                <a16:creationId xmlns:a16="http://schemas.microsoft.com/office/drawing/2014/main" id="{FFE50961-0F1B-484C-85BC-4BD16B9FF9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13" name="Plassholder for innhold 4">
            <a:extLst>
              <a:ext uri="{FF2B5EF4-FFF2-40B4-BE49-F238E27FC236}">
                <a16:creationId xmlns:a16="http://schemas.microsoft.com/office/drawing/2014/main" id="{035B10DC-3ADC-4177-AFB6-7C580D1E969B}"/>
              </a:ext>
            </a:extLst>
          </p:cNvPr>
          <p:cNvPicPr>
            <a:picLocks noChangeAspect="1"/>
          </p:cNvPicPr>
          <p:nvPr/>
        </p:nvPicPr>
        <p:blipFill rotWithShape="1">
          <a:blip r:embed="rId3">
            <a:alphaModFix amt="45000"/>
            <a:extLst>
              <a:ext uri="{28A0092B-C50C-407E-A947-70E740481C1C}">
                <a14:useLocalDpi xmlns:a14="http://schemas.microsoft.com/office/drawing/2010/main" val="0"/>
              </a:ext>
            </a:extLst>
          </a:blip>
          <a:srcRect t="15413"/>
          <a:stretch/>
        </p:blipFill>
        <p:spPr>
          <a:xfrm>
            <a:off x="20" y="10"/>
            <a:ext cx="12191980" cy="6857990"/>
          </a:xfrm>
          <a:prstGeom prst="rect">
            <a:avLst/>
          </a:prstGeom>
        </p:spPr>
      </p:pic>
      <p:sp>
        <p:nvSpPr>
          <p:cNvPr id="2" name="Tittel 1">
            <a:extLst>
              <a:ext uri="{FF2B5EF4-FFF2-40B4-BE49-F238E27FC236}">
                <a16:creationId xmlns:a16="http://schemas.microsoft.com/office/drawing/2014/main" id="{AAA26787-A2BE-4EF1-BBDC-AD96382E26E2}"/>
              </a:ext>
            </a:extLst>
          </p:cNvPr>
          <p:cNvSpPr>
            <a:spLocks noGrp="1"/>
          </p:cNvSpPr>
          <p:nvPr>
            <p:ph type="title"/>
          </p:nvPr>
        </p:nvSpPr>
        <p:spPr>
          <a:xfrm>
            <a:off x="603504" y="770467"/>
            <a:ext cx="10782300" cy="3352800"/>
          </a:xfrm>
        </p:spPr>
        <p:txBody>
          <a:bodyPr vert="horz" lIns="91440" tIns="45720" rIns="91440" bIns="45720" rtlCol="0" anchor="b">
            <a:normAutofit/>
          </a:bodyPr>
          <a:lstStyle/>
          <a:p>
            <a:pPr>
              <a:lnSpc>
                <a:spcPct val="80000"/>
              </a:lnSpc>
            </a:pPr>
            <a:r>
              <a:rPr lang="en-US" sz="8800">
                <a:solidFill>
                  <a:schemeClr val="tx1"/>
                </a:solidFill>
              </a:rPr>
              <a:t>Kapittel 7: Vann i verden</a:t>
            </a:r>
          </a:p>
        </p:txBody>
      </p:sp>
    </p:spTree>
    <p:extLst>
      <p:ext uri="{BB962C8B-B14F-4D97-AF65-F5344CB8AC3E}">
        <p14:creationId xmlns:p14="http://schemas.microsoft.com/office/powerpoint/2010/main" val="382965045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7">
            <a:extLst>
              <a:ext uri="{FF2B5EF4-FFF2-40B4-BE49-F238E27FC236}">
                <a16:creationId xmlns:a16="http://schemas.microsoft.com/office/drawing/2014/main" id="{07BC4E14-913C-46C0-ABF7-BDDAEC08A36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440" y="2071116"/>
            <a:ext cx="0" cy="2715768"/>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ittel 1">
            <a:extLst>
              <a:ext uri="{FF2B5EF4-FFF2-40B4-BE49-F238E27FC236}">
                <a16:creationId xmlns:a16="http://schemas.microsoft.com/office/drawing/2014/main" id="{E223F172-D70D-4C85-915C-FC616EF64584}"/>
              </a:ext>
            </a:extLst>
          </p:cNvPr>
          <p:cNvSpPr>
            <a:spLocks noGrp="1"/>
          </p:cNvSpPr>
          <p:nvPr>
            <p:ph type="title"/>
          </p:nvPr>
        </p:nvSpPr>
        <p:spPr>
          <a:xfrm>
            <a:off x="1362456" y="896684"/>
            <a:ext cx="2979252" cy="4979728"/>
          </a:xfrm>
        </p:spPr>
        <p:txBody>
          <a:bodyPr anchor="ctr">
            <a:normAutofit/>
          </a:bodyPr>
          <a:lstStyle/>
          <a:p>
            <a:pPr algn="r"/>
            <a:r>
              <a:rPr lang="nb-NO" sz="4000"/>
              <a:t>Verdens vanndag</a:t>
            </a:r>
          </a:p>
        </p:txBody>
      </p:sp>
      <p:sp>
        <p:nvSpPr>
          <p:cNvPr id="3" name="Plassholder for innhold 2">
            <a:extLst>
              <a:ext uri="{FF2B5EF4-FFF2-40B4-BE49-F238E27FC236}">
                <a16:creationId xmlns:a16="http://schemas.microsoft.com/office/drawing/2014/main" id="{18205AFB-AD92-466F-BFF3-58B21C6DC05E}"/>
              </a:ext>
            </a:extLst>
          </p:cNvPr>
          <p:cNvSpPr>
            <a:spLocks noGrp="1"/>
          </p:cNvSpPr>
          <p:nvPr>
            <p:ph idx="1"/>
          </p:nvPr>
        </p:nvSpPr>
        <p:spPr>
          <a:xfrm>
            <a:off x="4985172" y="896684"/>
            <a:ext cx="5484707" cy="5064633"/>
          </a:xfrm>
        </p:spPr>
        <p:txBody>
          <a:bodyPr anchor="ctr">
            <a:normAutofit/>
          </a:bodyPr>
          <a:lstStyle/>
          <a:p>
            <a:r>
              <a:rPr lang="nb-NO" sz="1800" dirty="0"/>
              <a:t>FN har bestemt at Verdens vanndag skal markeres hvert år den 22. mars. FN sier at det egentlig er nok vann i de fleste landene, men at myndighetene ofte ikke sørger for at alle får. FN sier at alle mennesker kan få minst 20 liter rent vann hver dag, og at de som ikke kan betale, skal få det gratis. Det mener FN er mulig. </a:t>
            </a:r>
          </a:p>
          <a:p>
            <a:endParaRPr lang="nb-NO" sz="1800" dirty="0"/>
          </a:p>
          <a:p>
            <a:r>
              <a:rPr lang="nb-NO" sz="1800" b="1" dirty="0"/>
              <a:t>Kanskje de som bor i rike land kan hjelpe FN med å få det gjennomført?</a:t>
            </a:r>
          </a:p>
        </p:txBody>
      </p:sp>
    </p:spTree>
    <p:extLst>
      <p:ext uri="{BB962C8B-B14F-4D97-AF65-F5344CB8AC3E}">
        <p14:creationId xmlns:p14="http://schemas.microsoft.com/office/powerpoint/2010/main" val="1951835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C6A50A5D-CDC6-4C3B-80CF-E29B6429E8B9}"/>
              </a:ext>
            </a:extLst>
          </p:cNvPr>
          <p:cNvSpPr>
            <a:spLocks noGrp="1"/>
          </p:cNvSpPr>
          <p:nvPr>
            <p:ph type="title"/>
          </p:nvPr>
        </p:nvSpPr>
        <p:spPr>
          <a:xfrm>
            <a:off x="631371" y="1059895"/>
            <a:ext cx="3105976" cy="4738211"/>
          </a:xfrm>
        </p:spPr>
        <p:txBody>
          <a:bodyPr anchor="ctr">
            <a:normAutofit/>
          </a:bodyPr>
          <a:lstStyle/>
          <a:p>
            <a:r>
              <a:rPr lang="nb-NO" sz="4400">
                <a:solidFill>
                  <a:srgbClr val="FFFFFF"/>
                </a:solidFill>
              </a:rPr>
              <a:t>Noen fakta om vann og sykdom</a:t>
            </a:r>
          </a:p>
        </p:txBody>
      </p:sp>
      <p:sp>
        <p:nvSpPr>
          <p:cNvPr id="3" name="Plassholder for innhold 2">
            <a:extLst>
              <a:ext uri="{FF2B5EF4-FFF2-40B4-BE49-F238E27FC236}">
                <a16:creationId xmlns:a16="http://schemas.microsoft.com/office/drawing/2014/main" id="{2FF9ECEE-206D-447E-A509-1FBD6E9E3A12}"/>
              </a:ext>
            </a:extLst>
          </p:cNvPr>
          <p:cNvSpPr>
            <a:spLocks noGrp="1"/>
          </p:cNvSpPr>
          <p:nvPr>
            <p:ph idx="1"/>
          </p:nvPr>
        </p:nvSpPr>
        <p:spPr>
          <a:xfrm>
            <a:off x="4541681" y="237067"/>
            <a:ext cx="6854452" cy="6502399"/>
          </a:xfrm>
        </p:spPr>
        <p:txBody>
          <a:bodyPr anchor="ctr">
            <a:normAutofit/>
          </a:bodyPr>
          <a:lstStyle/>
          <a:p>
            <a:pPr fontAlgn="base">
              <a:buFont typeface="Courier New" panose="02070309020205020404" pitchFamily="49" charset="0"/>
              <a:buChar char="o"/>
            </a:pPr>
            <a:r>
              <a:rPr lang="nb-NO" sz="1800" dirty="0"/>
              <a:t>Omtrent 6000 barn dør hver dag av sykdommer som oppstår fordi de ikke har tilgang til rent drikkevann, har utilfredsstillende sanitære forhold og dårlig hygiene – dette tilsvarer at 20 jumbojetfly styrter hver dag.</a:t>
            </a:r>
          </a:p>
          <a:p>
            <a:pPr fontAlgn="base">
              <a:buFont typeface="Courier New" panose="02070309020205020404" pitchFamily="49" charset="0"/>
              <a:buChar char="o"/>
            </a:pPr>
            <a:r>
              <a:rPr lang="nb-NO" sz="1800" dirty="0"/>
              <a:t>Til enhver tid regner man med at halvparten av verdens sykehussenger er i bruk av personer som lider av sykdommer som skyldes vannproblemer.</a:t>
            </a:r>
          </a:p>
          <a:p>
            <a:pPr fontAlgn="base">
              <a:buFont typeface="Courier New" panose="02070309020205020404" pitchFamily="49" charset="0"/>
              <a:buChar char="o"/>
            </a:pPr>
            <a:r>
              <a:rPr lang="nb-NO" sz="1800" dirty="0"/>
              <a:t>I de siste ti årene har flere barn dødd av diaré enn det totalt har dødd mennesker av væpnede konflikter siden andre verdenskrig.</a:t>
            </a:r>
          </a:p>
          <a:p>
            <a:pPr fontAlgn="base">
              <a:buFont typeface="Courier New" panose="02070309020205020404" pitchFamily="49" charset="0"/>
              <a:buChar char="o"/>
            </a:pPr>
            <a:r>
              <a:rPr lang="nb-NO" sz="1800" dirty="0"/>
              <a:t>I Kina, India og Indonesia dør dobbelt så mange mennesker av diaré som av HIV og aids.</a:t>
            </a:r>
          </a:p>
          <a:p>
            <a:pPr fontAlgn="base">
              <a:buFont typeface="Courier New" panose="02070309020205020404" pitchFamily="49" charset="0"/>
              <a:buChar char="o"/>
            </a:pPr>
            <a:r>
              <a:rPr lang="nb-NO" sz="1800" dirty="0"/>
              <a:t>I 1998 døde 308 000 mennesker av krig i Afrika, men mer enn to millioner (seks ganger så mange) døde av diaré.</a:t>
            </a:r>
          </a:p>
          <a:p>
            <a:pPr fontAlgn="base">
              <a:buFont typeface="Courier New" panose="02070309020205020404" pitchFamily="49" charset="0"/>
              <a:buChar char="o"/>
            </a:pPr>
            <a:r>
              <a:rPr lang="nb-NO" sz="1800" dirty="0"/>
              <a:t>Den enkle handlingen det er å vaske hendene med såpe og vann kan redusere antall tilfeller av diaré med en tredjedel. Da må man ha vann. Og såpe.</a:t>
            </a:r>
          </a:p>
          <a:p>
            <a:pPr fontAlgn="base"/>
            <a:r>
              <a:rPr lang="nb-NO" sz="1800" dirty="0"/>
              <a:t>(Kilde: FN-sambandet)</a:t>
            </a:r>
          </a:p>
          <a:p>
            <a:endParaRPr lang="nb-NO" sz="1600" dirty="0"/>
          </a:p>
        </p:txBody>
      </p:sp>
    </p:spTree>
    <p:extLst>
      <p:ext uri="{BB962C8B-B14F-4D97-AF65-F5344CB8AC3E}">
        <p14:creationId xmlns:p14="http://schemas.microsoft.com/office/powerpoint/2010/main" val="1902568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4" name="Rektangel 3">
            <a:extLst>
              <a:ext uri="{FF2B5EF4-FFF2-40B4-BE49-F238E27FC236}">
                <a16:creationId xmlns:a16="http://schemas.microsoft.com/office/drawing/2014/main" id="{F0A19FF5-846B-4F11-B657-1478A83DF7B3}"/>
              </a:ext>
            </a:extLst>
          </p:cNvPr>
          <p:cNvSpPr/>
          <p:nvPr/>
        </p:nvSpPr>
        <p:spPr>
          <a:xfrm>
            <a:off x="9755151" y="6173272"/>
            <a:ext cx="2252989" cy="369332"/>
          </a:xfrm>
          <a:prstGeom prst="rect">
            <a:avLst/>
          </a:prstGeom>
        </p:spPr>
        <p:txBody>
          <a:bodyPr wrap="none">
            <a:spAutoFit/>
          </a:bodyPr>
          <a:lstStyle/>
          <a:p>
            <a:pPr marL="0" marR="0" lvl="0" indent="0" algn="l" defTabSz="457200" rtl="0" eaLnBrk="1" fontAlgn="base" latinLnBrk="0" hangingPunct="1">
              <a:lnSpc>
                <a:spcPct val="100000"/>
              </a:lnSpc>
              <a:spcBef>
                <a:spcPts val="0"/>
              </a:spcBef>
              <a:spcAft>
                <a:spcPts val="60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Light" panose="020F0302020204030204"/>
                <a:ea typeface="+mn-ea"/>
                <a:cs typeface="+mn-cs"/>
              </a:rPr>
              <a:t>(Kilde: FN-sambandet)</a:t>
            </a:r>
          </a:p>
        </p:txBody>
      </p:sp>
      <p:sp>
        <p:nvSpPr>
          <p:cNvPr id="2" name="Tittel 1">
            <a:extLst>
              <a:ext uri="{FF2B5EF4-FFF2-40B4-BE49-F238E27FC236}">
                <a16:creationId xmlns:a16="http://schemas.microsoft.com/office/drawing/2014/main" id="{51F74F80-69B3-4DEB-B104-DCB2E5D26471}"/>
              </a:ext>
            </a:extLst>
          </p:cNvPr>
          <p:cNvSpPr>
            <a:spLocks noGrp="1"/>
          </p:cNvSpPr>
          <p:nvPr>
            <p:ph type="title"/>
          </p:nvPr>
        </p:nvSpPr>
        <p:spPr>
          <a:xfrm>
            <a:off x="631371" y="1059895"/>
            <a:ext cx="3105976" cy="4738211"/>
          </a:xfrm>
        </p:spPr>
        <p:txBody>
          <a:bodyPr anchor="ctr">
            <a:normAutofit/>
          </a:bodyPr>
          <a:lstStyle/>
          <a:p>
            <a:r>
              <a:rPr lang="nb-NO" sz="4400">
                <a:solidFill>
                  <a:srgbClr val="FFFFFF"/>
                </a:solidFill>
              </a:rPr>
              <a:t>Noen tall om vann</a:t>
            </a:r>
          </a:p>
        </p:txBody>
      </p:sp>
      <p:sp>
        <p:nvSpPr>
          <p:cNvPr id="3" name="Plassholder for innhold 2">
            <a:extLst>
              <a:ext uri="{FF2B5EF4-FFF2-40B4-BE49-F238E27FC236}">
                <a16:creationId xmlns:a16="http://schemas.microsoft.com/office/drawing/2014/main" id="{BB39DF4B-87FF-424E-AFCA-B81CED55AEB8}"/>
              </a:ext>
            </a:extLst>
          </p:cNvPr>
          <p:cNvSpPr>
            <a:spLocks noGrp="1"/>
          </p:cNvSpPr>
          <p:nvPr>
            <p:ph idx="1"/>
          </p:nvPr>
        </p:nvSpPr>
        <p:spPr>
          <a:xfrm>
            <a:off x="4541681" y="1059896"/>
            <a:ext cx="6245233" cy="4738210"/>
          </a:xfrm>
        </p:spPr>
        <p:txBody>
          <a:bodyPr anchor="ctr">
            <a:normAutofit/>
          </a:bodyPr>
          <a:lstStyle/>
          <a:p>
            <a:pPr fontAlgn="base">
              <a:buFont typeface="Courier New" panose="02070309020205020404" pitchFamily="49" charset="0"/>
              <a:buChar char="o"/>
            </a:pPr>
            <a:r>
              <a:rPr lang="nb-NO" sz="1700"/>
              <a:t>Når du skyller ned i toalettet, bruker du mellom 3 og 9 liter vann. Det avhenger av hvordan toalettet er laget.</a:t>
            </a:r>
          </a:p>
          <a:p>
            <a:pPr fontAlgn="base">
              <a:buFont typeface="Courier New" panose="02070309020205020404" pitchFamily="49" charset="0"/>
              <a:buChar char="o"/>
            </a:pPr>
            <a:r>
              <a:rPr lang="nb-NO" sz="1700"/>
              <a:t>I fattigste områdene i verden bruker en person 10 liter vann per dag til drikke, mat, vask av klær og seg sjøl.</a:t>
            </a:r>
          </a:p>
          <a:p>
            <a:pPr fontAlgn="base">
              <a:buFont typeface="Courier New" panose="02070309020205020404" pitchFamily="49" charset="0"/>
              <a:buChar char="o"/>
            </a:pPr>
            <a:r>
              <a:rPr lang="nb-NO" sz="1700"/>
              <a:t>I Europa blir det hvert år brukt 11 milliarder dollar på iskrem. I USA og Europa blir 17 milliarder dollar brukt på mat til kjæledyr. I Europa blir det årlig brukt 105 milliarder dollar på drikker som inneholder alkohol. Dette blir ti ganger den summen som trengs for å sikre rent vann og gode sanitære forhold for alle i verden. (Kilde: FN-sambandet)</a:t>
            </a:r>
          </a:p>
          <a:p>
            <a:pPr fontAlgn="base">
              <a:buFont typeface="Courier New" panose="02070309020205020404" pitchFamily="49" charset="0"/>
              <a:buChar char="o"/>
            </a:pPr>
            <a:r>
              <a:rPr lang="nb-NO" sz="1700"/>
              <a:t>Verdensbanken sier at 300 000 mennesker må kobles til ledningsnettet hver dag i ti år hvis FNs tusenårsmål skal bli gjennomført. Det koster 25 milliarder dollar årlig. (Kilde: FN-sambandet)</a:t>
            </a:r>
          </a:p>
          <a:p>
            <a:pPr fontAlgn="base">
              <a:buFont typeface="Courier New" panose="02070309020205020404" pitchFamily="49" charset="0"/>
              <a:buChar char="o"/>
            </a:pPr>
            <a:r>
              <a:rPr lang="nb-NO" sz="1700"/>
              <a:t>Åtte dagers militære utgifter i verden tilsvarer beløpet som trengs et helt år, for å rette opp manglene på vann og toalettløsninger i verden. </a:t>
            </a:r>
          </a:p>
          <a:p>
            <a:endParaRPr lang="nb-NO" sz="1700"/>
          </a:p>
        </p:txBody>
      </p:sp>
    </p:spTree>
    <p:extLst>
      <p:ext uri="{BB962C8B-B14F-4D97-AF65-F5344CB8AC3E}">
        <p14:creationId xmlns:p14="http://schemas.microsoft.com/office/powerpoint/2010/main" val="1451565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218665-EA77-40EC-8172-4F17E2DEDB3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C3F79A08-86B9-48D2-8AA7-9A42A558127E}"/>
              </a:ext>
            </a:extLst>
          </p:cNvPr>
          <p:cNvSpPr>
            <a:spLocks noGrp="1"/>
          </p:cNvSpPr>
          <p:nvPr>
            <p:ph type="title"/>
          </p:nvPr>
        </p:nvSpPr>
        <p:spPr>
          <a:xfrm>
            <a:off x="8199458" y="643467"/>
            <a:ext cx="3349075" cy="5584296"/>
          </a:xfrm>
        </p:spPr>
        <p:txBody>
          <a:bodyPr anchor="ctr">
            <a:normAutofit/>
          </a:bodyPr>
          <a:lstStyle/>
          <a:p>
            <a:r>
              <a:rPr lang="nb-NO" sz="4000">
                <a:solidFill>
                  <a:srgbClr val="FFFFFF"/>
                </a:solidFill>
              </a:rPr>
              <a:t>Forurenset vann</a:t>
            </a:r>
          </a:p>
        </p:txBody>
      </p:sp>
      <p:graphicFrame>
        <p:nvGraphicFramePr>
          <p:cNvPr id="5" name="Plassholder for innhold 2"/>
          <p:cNvGraphicFramePr>
            <a:graphicFrameLocks noGrp="1"/>
          </p:cNvGraphicFramePr>
          <p:nvPr>
            <p:ph idx="1"/>
            <p:extLst/>
          </p:nvPr>
        </p:nvGraphicFramePr>
        <p:xfrm>
          <a:off x="633413" y="684213"/>
          <a:ext cx="6278562" cy="554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127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F3793877-AE78-490D-B93C-7EA1A1D31F99}"/>
              </a:ext>
            </a:extLst>
          </p:cNvPr>
          <p:cNvPicPr>
            <a:picLocks noChangeAspect="1"/>
          </p:cNvPicPr>
          <p:nvPr/>
        </p:nvPicPr>
        <p:blipFill rotWithShape="1">
          <a:blip r:embed="rId3">
            <a:extLst>
              <a:ext uri="{28A0092B-C50C-407E-A947-70E740481C1C}">
                <a14:useLocalDpi xmlns:a14="http://schemas.microsoft.com/office/drawing/2010/main" val="0"/>
              </a:ext>
            </a:extLst>
          </a:blip>
          <a:srcRect t="14344" r="9091" b="11005"/>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7D2BFFD5-490F-4B45-91F2-6B826FBAD4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14537"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A3BC6F36-302F-404C-B5DA-00A06FCBE8C1}"/>
              </a:ext>
            </a:extLst>
          </p:cNvPr>
          <p:cNvSpPr>
            <a:spLocks noGrp="1"/>
          </p:cNvSpPr>
          <p:nvPr>
            <p:ph type="title"/>
          </p:nvPr>
        </p:nvSpPr>
        <p:spPr>
          <a:xfrm>
            <a:off x="657225" y="499533"/>
            <a:ext cx="7214566" cy="1658198"/>
          </a:xfrm>
        </p:spPr>
        <p:txBody>
          <a:bodyPr>
            <a:normAutofit/>
          </a:bodyPr>
          <a:lstStyle/>
          <a:p>
            <a:r>
              <a:rPr lang="nb-NO" dirty="0">
                <a:solidFill>
                  <a:srgbClr val="FFFFFF"/>
                </a:solidFill>
              </a:rPr>
              <a:t>Noen har mye, noen lite..</a:t>
            </a:r>
          </a:p>
        </p:txBody>
      </p:sp>
      <p:sp>
        <p:nvSpPr>
          <p:cNvPr id="7" name="Plassholder for innhold 6">
            <a:extLst>
              <a:ext uri="{FF2B5EF4-FFF2-40B4-BE49-F238E27FC236}">
                <a16:creationId xmlns:a16="http://schemas.microsoft.com/office/drawing/2014/main" id="{4D57216D-B96E-4D6C-B78C-074EF7A4B557}"/>
              </a:ext>
            </a:extLst>
          </p:cNvPr>
          <p:cNvSpPr>
            <a:spLocks noGrp="1"/>
          </p:cNvSpPr>
          <p:nvPr>
            <p:ph idx="1"/>
          </p:nvPr>
        </p:nvSpPr>
        <p:spPr>
          <a:xfrm>
            <a:off x="676657" y="2157730"/>
            <a:ext cx="7031948" cy="4700270"/>
          </a:xfrm>
        </p:spPr>
        <p:txBody>
          <a:bodyPr>
            <a:normAutofit/>
          </a:bodyPr>
          <a:lstStyle/>
          <a:p>
            <a:r>
              <a:rPr lang="nb-NO" dirty="0"/>
              <a:t>Noen områder i verden er rike på vann, som Norge. Andre områder er sterkt prega av lange tørkeperioder hvor det ikke regner en dråpe. </a:t>
            </a:r>
          </a:p>
          <a:p>
            <a:endParaRPr lang="nb-NO" dirty="0"/>
          </a:p>
          <a:p>
            <a:r>
              <a:rPr lang="nb-NO" dirty="0"/>
              <a:t>Nesten 20 prosent av menneskene i verden bor i områder der det er vannmangel hele eller deler av tida. </a:t>
            </a:r>
          </a:p>
          <a:p>
            <a:endParaRPr lang="nb-NO" dirty="0"/>
          </a:p>
          <a:p>
            <a:r>
              <a:rPr lang="nb-NO" dirty="0"/>
              <a:t>1,1 milliarder mennesker, eller en sjettedel av menneskene i verden, får ikke rent vann i det hele tatt.</a:t>
            </a:r>
          </a:p>
          <a:p>
            <a:endParaRPr lang="nb-NO" dirty="0"/>
          </a:p>
        </p:txBody>
      </p:sp>
    </p:spTree>
    <p:extLst>
      <p:ext uri="{BB962C8B-B14F-4D97-AF65-F5344CB8AC3E}">
        <p14:creationId xmlns:p14="http://schemas.microsoft.com/office/powerpoint/2010/main" val="3128907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291DE145-1BDC-4C31-83BF-B9BC83BC4F91}"/>
              </a:ext>
            </a:extLst>
          </p:cNvPr>
          <p:cNvSpPr>
            <a:spLocks noGrp="1"/>
          </p:cNvSpPr>
          <p:nvPr>
            <p:ph type="title"/>
          </p:nvPr>
        </p:nvSpPr>
        <p:spPr>
          <a:xfrm>
            <a:off x="631371" y="1059895"/>
            <a:ext cx="3105976" cy="4738211"/>
          </a:xfrm>
        </p:spPr>
        <p:txBody>
          <a:bodyPr anchor="ctr">
            <a:normAutofit/>
          </a:bodyPr>
          <a:lstStyle/>
          <a:p>
            <a:r>
              <a:rPr lang="nb-NO" sz="4400">
                <a:solidFill>
                  <a:srgbClr val="FFFFFF"/>
                </a:solidFill>
              </a:rPr>
              <a:t>Jordbruk og industri</a:t>
            </a:r>
          </a:p>
        </p:txBody>
      </p:sp>
      <p:sp>
        <p:nvSpPr>
          <p:cNvPr id="3" name="Plassholder for innhold 2">
            <a:extLst>
              <a:ext uri="{FF2B5EF4-FFF2-40B4-BE49-F238E27FC236}">
                <a16:creationId xmlns:a16="http://schemas.microsoft.com/office/drawing/2014/main" id="{3545F702-5731-47C3-A688-6F50E4A1E668}"/>
              </a:ext>
            </a:extLst>
          </p:cNvPr>
          <p:cNvSpPr>
            <a:spLocks noGrp="1"/>
          </p:cNvSpPr>
          <p:nvPr>
            <p:ph idx="1"/>
          </p:nvPr>
        </p:nvSpPr>
        <p:spPr>
          <a:xfrm>
            <a:off x="4541681" y="1059896"/>
            <a:ext cx="6245233" cy="4738210"/>
          </a:xfrm>
        </p:spPr>
        <p:txBody>
          <a:bodyPr anchor="ctr">
            <a:normAutofit/>
          </a:bodyPr>
          <a:lstStyle/>
          <a:p>
            <a:pPr fontAlgn="base">
              <a:buFont typeface="Courier New" panose="02070309020205020404" pitchFamily="49" charset="0"/>
              <a:buChar char="o"/>
            </a:pPr>
            <a:r>
              <a:rPr lang="nb-NO" sz="2000" dirty="0"/>
              <a:t> Jordbruket i verden står for 70 prosent av forbruket av ferskvannet. I noen områder 80 prosent. For å dyrke et tonn korn trenger man ett tusen tonn vann. For å produsere et kilo kjøtt, når dyret mates med korn, trengs 15.000 liter vann.</a:t>
            </a:r>
          </a:p>
          <a:p>
            <a:pPr fontAlgn="base">
              <a:buFont typeface="Courier New" panose="02070309020205020404" pitchFamily="49" charset="0"/>
              <a:buChar char="o"/>
            </a:pPr>
            <a:r>
              <a:rPr lang="nb-NO" sz="2000" dirty="0"/>
              <a:t>I Nord-Amerika og Europa blir det brukt mer vann på industrien enn på landbruket. 59 prosent av vannforbruket i de rike landa brukes i industrien. I de </a:t>
            </a:r>
            <a:r>
              <a:rPr lang="nb-NO" sz="2000" dirty="0" err="1"/>
              <a:t>fattigste</a:t>
            </a:r>
            <a:r>
              <a:rPr lang="nb-NO" sz="2000" dirty="0"/>
              <a:t> landene går 8 prosent av vannet til industrien.</a:t>
            </a:r>
          </a:p>
          <a:p>
            <a:pPr fontAlgn="base">
              <a:buFont typeface="Courier New" panose="02070309020205020404" pitchFamily="49" charset="0"/>
              <a:buChar char="o"/>
            </a:pPr>
            <a:r>
              <a:rPr lang="nb-NO" sz="2000" dirty="0"/>
              <a:t>Hvis vannet som industrien har brukt, ikke blir renset før det kommer ut i naturen igjen, fører dette til store forurensinger.</a:t>
            </a:r>
            <a:br>
              <a:rPr lang="nb-NO" sz="2000" dirty="0"/>
            </a:br>
            <a:r>
              <a:rPr lang="nb-NO" sz="2000" dirty="0"/>
              <a:t>Industrien slipper ut stoffer som bly, kvikksølv, kadmium, biocider, svoveldioksid og nitrogenoksider. Disse stoffene renner ofte ned i grunnvannet og fører til at drikkevannet blir urent, og folk kan bli sjuke.</a:t>
            </a:r>
          </a:p>
          <a:p>
            <a:endParaRPr lang="nb-NO" sz="2000" dirty="0"/>
          </a:p>
        </p:txBody>
      </p:sp>
    </p:spTree>
    <p:extLst>
      <p:ext uri="{BB962C8B-B14F-4D97-AF65-F5344CB8AC3E}">
        <p14:creationId xmlns:p14="http://schemas.microsoft.com/office/powerpoint/2010/main" val="3890523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58C5F511-DEFA-423F-A6D1-93D16F3DB150}"/>
              </a:ext>
            </a:extLst>
          </p:cNvPr>
          <p:cNvSpPr>
            <a:spLocks noGrp="1"/>
          </p:cNvSpPr>
          <p:nvPr>
            <p:ph type="title"/>
          </p:nvPr>
        </p:nvSpPr>
        <p:spPr>
          <a:xfrm>
            <a:off x="631371" y="1059895"/>
            <a:ext cx="3105976" cy="4738211"/>
          </a:xfrm>
        </p:spPr>
        <p:txBody>
          <a:bodyPr anchor="ctr">
            <a:normAutofit/>
          </a:bodyPr>
          <a:lstStyle/>
          <a:p>
            <a:r>
              <a:rPr lang="nb-NO" sz="4400">
                <a:solidFill>
                  <a:srgbClr val="FFFFFF"/>
                </a:solidFill>
              </a:rPr>
              <a:t>Grunnvannet synker</a:t>
            </a:r>
          </a:p>
        </p:txBody>
      </p:sp>
      <p:sp>
        <p:nvSpPr>
          <p:cNvPr id="3" name="Plassholder for innhold 2">
            <a:extLst>
              <a:ext uri="{FF2B5EF4-FFF2-40B4-BE49-F238E27FC236}">
                <a16:creationId xmlns:a16="http://schemas.microsoft.com/office/drawing/2014/main" id="{CECA6C78-2A09-4CC1-8770-6439EE36FB11}"/>
              </a:ext>
            </a:extLst>
          </p:cNvPr>
          <p:cNvSpPr>
            <a:spLocks noGrp="1"/>
          </p:cNvSpPr>
          <p:nvPr>
            <p:ph idx="1"/>
          </p:nvPr>
        </p:nvSpPr>
        <p:spPr>
          <a:xfrm>
            <a:off x="4541681" y="1059896"/>
            <a:ext cx="6245233" cy="4738210"/>
          </a:xfrm>
        </p:spPr>
        <p:txBody>
          <a:bodyPr anchor="ctr">
            <a:normAutofit/>
          </a:bodyPr>
          <a:lstStyle/>
          <a:p>
            <a:pPr fontAlgn="base">
              <a:buFont typeface="Courier New" panose="02070309020205020404" pitchFamily="49" charset="0"/>
              <a:buChar char="o"/>
            </a:pPr>
            <a:r>
              <a:rPr lang="nb-NO" sz="2000" dirty="0"/>
              <a:t> Grunnvannet er det som gir vann til en tredel av verdens befolkning. De har ikke elver og innsjøer å ta vann fra. I mange land, som USA, Kina, India og Russland, brukes mye grunnvann. De bruker grunnvannet fortere enn naturen sjøl rekker å fylle opp magasinene (de naturlige beholdningene). Vannspeilet er falt opp til ti meter flere steder på grunn av dette.</a:t>
            </a:r>
          </a:p>
          <a:p>
            <a:pPr fontAlgn="base">
              <a:buFont typeface="Courier New" panose="02070309020205020404" pitchFamily="49" charset="0"/>
              <a:buChar char="o"/>
            </a:pPr>
            <a:r>
              <a:rPr lang="nb-NO" sz="2000" dirty="0"/>
              <a:t> Intensivt jordbruk og turisme fører til stort vannforbruk ved kysten av Middelhavet. Her pumpes det opp så mye grunnvann at saltvannet trenger inn og ødelegger kvaliteten på ferskvannet.</a:t>
            </a:r>
          </a:p>
          <a:p>
            <a:endParaRPr lang="nb-NO" sz="2000" dirty="0"/>
          </a:p>
        </p:txBody>
      </p:sp>
    </p:spTree>
    <p:extLst>
      <p:ext uri="{BB962C8B-B14F-4D97-AF65-F5344CB8AC3E}">
        <p14:creationId xmlns:p14="http://schemas.microsoft.com/office/powerpoint/2010/main" val="1493466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7BC4E14-913C-46C0-ABF7-BDDAEC08A36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440" y="2071116"/>
            <a:ext cx="0" cy="2715768"/>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ittel 1">
            <a:extLst>
              <a:ext uri="{FF2B5EF4-FFF2-40B4-BE49-F238E27FC236}">
                <a16:creationId xmlns:a16="http://schemas.microsoft.com/office/drawing/2014/main" id="{EF39E3AD-C000-4FF9-A498-CCA674F2EA8D}"/>
              </a:ext>
            </a:extLst>
          </p:cNvPr>
          <p:cNvSpPr>
            <a:spLocks noGrp="1"/>
          </p:cNvSpPr>
          <p:nvPr>
            <p:ph type="title"/>
          </p:nvPr>
        </p:nvSpPr>
        <p:spPr>
          <a:xfrm>
            <a:off x="1362456" y="896684"/>
            <a:ext cx="2979252" cy="4979728"/>
          </a:xfrm>
        </p:spPr>
        <p:txBody>
          <a:bodyPr anchor="ctr">
            <a:normAutofit/>
          </a:bodyPr>
          <a:lstStyle/>
          <a:p>
            <a:pPr algn="r"/>
            <a:r>
              <a:rPr lang="nb-NO" sz="4000" dirty="0"/>
              <a:t>Klimatrusselen</a:t>
            </a:r>
          </a:p>
        </p:txBody>
      </p:sp>
      <p:sp>
        <p:nvSpPr>
          <p:cNvPr id="3" name="Plassholder for innhold 2">
            <a:extLst>
              <a:ext uri="{FF2B5EF4-FFF2-40B4-BE49-F238E27FC236}">
                <a16:creationId xmlns:a16="http://schemas.microsoft.com/office/drawing/2014/main" id="{652C3DFF-A53C-4D3E-BEC2-4935DCFFB608}"/>
              </a:ext>
            </a:extLst>
          </p:cNvPr>
          <p:cNvSpPr>
            <a:spLocks noGrp="1"/>
          </p:cNvSpPr>
          <p:nvPr>
            <p:ph idx="1"/>
          </p:nvPr>
        </p:nvSpPr>
        <p:spPr>
          <a:xfrm>
            <a:off x="4985172" y="896684"/>
            <a:ext cx="5484707" cy="5064633"/>
          </a:xfrm>
        </p:spPr>
        <p:txBody>
          <a:bodyPr anchor="ctr">
            <a:normAutofit/>
          </a:bodyPr>
          <a:lstStyle/>
          <a:p>
            <a:pPr fontAlgn="base">
              <a:buFont typeface="Courier New" panose="02070309020205020404" pitchFamily="49" charset="0"/>
              <a:buChar char="o"/>
            </a:pPr>
            <a:r>
              <a:rPr lang="nb-NO" sz="1800" dirty="0"/>
              <a:t> FNs klimapanel sier at det kommer til å bli mer nedbør i noen deler av verden og mer tørke i andre deler.</a:t>
            </a:r>
          </a:p>
          <a:p>
            <a:pPr fontAlgn="base">
              <a:buFont typeface="Courier New" panose="02070309020205020404" pitchFamily="49" charset="0"/>
              <a:buChar char="o"/>
            </a:pPr>
            <a:r>
              <a:rPr lang="nb-NO" sz="1800" dirty="0"/>
              <a:t> Menneskene påvirker landskapet slik at flom lettere kan gjøre skade.</a:t>
            </a:r>
          </a:p>
          <a:p>
            <a:pPr fontAlgn="base">
              <a:buFont typeface="Courier New" panose="02070309020205020404" pitchFamily="49" charset="0"/>
              <a:buChar char="o"/>
            </a:pPr>
            <a:r>
              <a:rPr lang="nb-NO" sz="1800" dirty="0"/>
              <a:t> For eksempel ved å hogge skog eller drenere myrer. En skog tar til seg mer vann enn en område der skogen er hugget. </a:t>
            </a:r>
          </a:p>
          <a:p>
            <a:pPr fontAlgn="base">
              <a:buFont typeface="Courier New" panose="02070309020205020404" pitchFamily="49" charset="0"/>
              <a:buChar char="o"/>
            </a:pPr>
            <a:r>
              <a:rPr lang="nb-NO" sz="1800" dirty="0"/>
              <a:t> Myrer og innsjøer tar opp i seg mer vann enn drenerte myrer og bebyggelse og asfalt. </a:t>
            </a:r>
          </a:p>
          <a:p>
            <a:pPr fontAlgn="base">
              <a:buFont typeface="Courier New" panose="02070309020205020404" pitchFamily="49" charset="0"/>
              <a:buChar char="o"/>
            </a:pPr>
            <a:r>
              <a:rPr lang="nb-NO" sz="1800" dirty="0"/>
              <a:t> Bare i Tyskland blir et område tilsvarende 150 fotballbaner dekket av asfalt hvert år. Altså blir det mange steder vanskeligere for jorda å suge opp vann.</a:t>
            </a:r>
          </a:p>
          <a:p>
            <a:endParaRPr lang="nb-NO" sz="1800" dirty="0"/>
          </a:p>
        </p:txBody>
      </p:sp>
    </p:spTree>
    <p:extLst>
      <p:ext uri="{BB962C8B-B14F-4D97-AF65-F5344CB8AC3E}">
        <p14:creationId xmlns:p14="http://schemas.microsoft.com/office/powerpoint/2010/main" val="98096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DDF21B-1364-4DB7-AA27-12D8B36EB98D}"/>
              </a:ext>
            </a:extLst>
          </p:cNvPr>
          <p:cNvSpPr>
            <a:spLocks noGrp="1"/>
          </p:cNvSpPr>
          <p:nvPr>
            <p:ph type="title"/>
          </p:nvPr>
        </p:nvSpPr>
        <p:spPr>
          <a:xfrm>
            <a:off x="7836310" y="499533"/>
            <a:ext cx="3706761" cy="5632980"/>
          </a:xfrm>
        </p:spPr>
        <p:txBody>
          <a:bodyPr>
            <a:normAutofit/>
          </a:bodyPr>
          <a:lstStyle/>
          <a:p>
            <a:r>
              <a:rPr lang="nb-NO" sz="4400" dirty="0"/>
              <a:t>Rent vann er en menneskerett!</a:t>
            </a:r>
          </a:p>
        </p:txBody>
      </p:sp>
      <p:graphicFrame>
        <p:nvGraphicFramePr>
          <p:cNvPr id="12" name="Plassholder for innhold 2"/>
          <p:cNvGraphicFramePr>
            <a:graphicFrameLocks noGrp="1"/>
          </p:cNvGraphicFramePr>
          <p:nvPr>
            <p:ph idx="1"/>
            <p:extLst/>
          </p:nvPr>
        </p:nvGraphicFramePr>
        <p:xfrm>
          <a:off x="633413" y="639763"/>
          <a:ext cx="6913562"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5608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D333CBE-B699-4E3B-9F45-C045F77343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FFE50961-0F1B-484C-85BC-4BD16B9FF9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15" name="Bilde 14">
            <a:extLst>
              <a:ext uri="{FF2B5EF4-FFF2-40B4-BE49-F238E27FC236}">
                <a16:creationId xmlns:a16="http://schemas.microsoft.com/office/drawing/2014/main" id="{ED316814-1DB3-4371-889D-D77AFAAB7C29}"/>
              </a:ext>
            </a:extLst>
          </p:cNvPr>
          <p:cNvPicPr>
            <a:picLocks noChangeAspect="1"/>
          </p:cNvPicPr>
          <p:nvPr/>
        </p:nvPicPr>
        <p:blipFill rotWithShape="1">
          <a:blip r:embed="rId3">
            <a:alphaModFix amt="45000"/>
            <a:extLst>
              <a:ext uri="{28A0092B-C50C-407E-A947-70E740481C1C}">
                <a14:useLocalDpi xmlns:a14="http://schemas.microsoft.com/office/drawing/2010/main" val="0"/>
              </a:ext>
            </a:extLst>
          </a:blip>
          <a:srcRect t="19108" b="24642"/>
          <a:stretch/>
        </p:blipFill>
        <p:spPr>
          <a:xfrm>
            <a:off x="20" y="10"/>
            <a:ext cx="12191980" cy="6857990"/>
          </a:xfrm>
          <a:prstGeom prst="rect">
            <a:avLst/>
          </a:prstGeom>
        </p:spPr>
      </p:pic>
      <p:sp>
        <p:nvSpPr>
          <p:cNvPr id="2" name="Tittel 1">
            <a:extLst>
              <a:ext uri="{FF2B5EF4-FFF2-40B4-BE49-F238E27FC236}">
                <a16:creationId xmlns:a16="http://schemas.microsoft.com/office/drawing/2014/main" id="{6F626BBC-92BA-418C-B118-C0055E36E41F}"/>
              </a:ext>
            </a:extLst>
          </p:cNvPr>
          <p:cNvSpPr>
            <a:spLocks noGrp="1"/>
          </p:cNvSpPr>
          <p:nvPr>
            <p:ph type="title"/>
          </p:nvPr>
        </p:nvSpPr>
        <p:spPr>
          <a:xfrm>
            <a:off x="603504" y="770467"/>
            <a:ext cx="10782300" cy="3352800"/>
          </a:xfrm>
        </p:spPr>
        <p:txBody>
          <a:bodyPr vert="horz" lIns="91440" tIns="45720" rIns="91440" bIns="45720" rtlCol="0" anchor="b">
            <a:normAutofit/>
          </a:bodyPr>
          <a:lstStyle/>
          <a:p>
            <a:pPr>
              <a:lnSpc>
                <a:spcPct val="80000"/>
              </a:lnSpc>
            </a:pPr>
            <a:r>
              <a:rPr lang="en-US" sz="8800">
                <a:solidFill>
                  <a:schemeClr val="tx1"/>
                </a:solidFill>
              </a:rPr>
              <a:t>Vann, konflikter og krig </a:t>
            </a:r>
          </a:p>
        </p:txBody>
      </p:sp>
      <p:sp>
        <p:nvSpPr>
          <p:cNvPr id="12" name="Plassholder for innhold 11">
            <a:extLst>
              <a:ext uri="{FF2B5EF4-FFF2-40B4-BE49-F238E27FC236}">
                <a16:creationId xmlns:a16="http://schemas.microsoft.com/office/drawing/2014/main" id="{4A0F513E-6CD5-48FE-81BB-15561E10D997}"/>
              </a:ext>
            </a:extLst>
          </p:cNvPr>
          <p:cNvSpPr>
            <a:spLocks noGrp="1"/>
          </p:cNvSpPr>
          <p:nvPr>
            <p:ph idx="1"/>
          </p:nvPr>
        </p:nvSpPr>
        <p:spPr>
          <a:xfrm>
            <a:off x="667512" y="4206876"/>
            <a:ext cx="10718292" cy="1645920"/>
          </a:xfrm>
        </p:spPr>
        <p:txBody>
          <a:bodyPr vert="horz" lIns="91440" tIns="45720" rIns="91440" bIns="45720" rtlCol="0">
            <a:normAutofit/>
          </a:bodyPr>
          <a:lstStyle/>
          <a:p>
            <a:pPr marL="0" indent="0" algn="ctr">
              <a:buNone/>
            </a:pPr>
            <a:r>
              <a:rPr lang="en-US" sz="3200" dirty="0">
                <a:solidFill>
                  <a:schemeClr val="tx1"/>
                </a:solidFill>
                <a:latin typeface="+mj-lt"/>
              </a:rPr>
              <a:t>I </a:t>
            </a:r>
            <a:r>
              <a:rPr lang="en-US" sz="3200" dirty="0" err="1">
                <a:solidFill>
                  <a:schemeClr val="tx1"/>
                </a:solidFill>
                <a:latin typeface="+mj-lt"/>
              </a:rPr>
              <a:t>hvilken</a:t>
            </a:r>
            <a:r>
              <a:rPr lang="en-US" sz="3200" dirty="0">
                <a:solidFill>
                  <a:schemeClr val="tx1"/>
                </a:solidFill>
                <a:latin typeface="+mj-lt"/>
              </a:rPr>
              <a:t> grad </a:t>
            </a:r>
            <a:r>
              <a:rPr lang="en-US" sz="3200" dirty="0" err="1">
                <a:solidFill>
                  <a:schemeClr val="tx1"/>
                </a:solidFill>
                <a:latin typeface="+mj-lt"/>
              </a:rPr>
              <a:t>fører</a:t>
            </a:r>
            <a:r>
              <a:rPr lang="en-US" sz="3200" dirty="0">
                <a:solidFill>
                  <a:schemeClr val="tx1"/>
                </a:solidFill>
                <a:latin typeface="+mj-lt"/>
              </a:rPr>
              <a:t> </a:t>
            </a:r>
            <a:r>
              <a:rPr lang="en-US" sz="3200" dirty="0" err="1">
                <a:solidFill>
                  <a:schemeClr val="tx1"/>
                </a:solidFill>
                <a:latin typeface="+mj-lt"/>
              </a:rPr>
              <a:t>uenighet</a:t>
            </a:r>
            <a:r>
              <a:rPr lang="en-US" sz="3200" dirty="0">
                <a:solidFill>
                  <a:schemeClr val="tx1"/>
                </a:solidFill>
                <a:latin typeface="+mj-lt"/>
              </a:rPr>
              <a:t> om </a:t>
            </a:r>
            <a:r>
              <a:rPr lang="en-US" sz="3200" dirty="0" err="1">
                <a:solidFill>
                  <a:schemeClr val="tx1"/>
                </a:solidFill>
                <a:latin typeface="+mj-lt"/>
              </a:rPr>
              <a:t>retten</a:t>
            </a:r>
            <a:r>
              <a:rPr lang="en-US" sz="3200" dirty="0">
                <a:solidFill>
                  <a:schemeClr val="tx1"/>
                </a:solidFill>
                <a:latin typeface="+mj-lt"/>
              </a:rPr>
              <a:t> </a:t>
            </a:r>
            <a:r>
              <a:rPr lang="en-US" sz="3200" dirty="0" err="1">
                <a:solidFill>
                  <a:schemeClr val="tx1"/>
                </a:solidFill>
                <a:latin typeface="+mj-lt"/>
              </a:rPr>
              <a:t>til</a:t>
            </a:r>
            <a:r>
              <a:rPr lang="en-US" sz="3200" dirty="0">
                <a:solidFill>
                  <a:schemeClr val="tx1"/>
                </a:solidFill>
                <a:latin typeface="+mj-lt"/>
              </a:rPr>
              <a:t> </a:t>
            </a:r>
            <a:r>
              <a:rPr lang="en-US" sz="3200" dirty="0" err="1">
                <a:solidFill>
                  <a:schemeClr val="tx1"/>
                </a:solidFill>
                <a:latin typeface="+mj-lt"/>
              </a:rPr>
              <a:t>vannressursene</a:t>
            </a:r>
            <a:r>
              <a:rPr lang="en-US" sz="3200" dirty="0">
                <a:solidFill>
                  <a:schemeClr val="tx1"/>
                </a:solidFill>
                <a:latin typeface="+mj-lt"/>
              </a:rPr>
              <a:t>, </a:t>
            </a:r>
            <a:r>
              <a:rPr lang="en-US" sz="3200" dirty="0" err="1">
                <a:solidFill>
                  <a:schemeClr val="tx1"/>
                </a:solidFill>
                <a:latin typeface="+mj-lt"/>
              </a:rPr>
              <a:t>til</a:t>
            </a:r>
            <a:r>
              <a:rPr lang="en-US" sz="3200" dirty="0">
                <a:solidFill>
                  <a:schemeClr val="tx1"/>
                </a:solidFill>
                <a:latin typeface="+mj-lt"/>
              </a:rPr>
              <a:t> </a:t>
            </a:r>
            <a:r>
              <a:rPr lang="en-US" sz="3200" dirty="0" err="1">
                <a:solidFill>
                  <a:schemeClr val="tx1"/>
                </a:solidFill>
                <a:latin typeface="+mj-lt"/>
              </a:rPr>
              <a:t>konflikter</a:t>
            </a:r>
            <a:r>
              <a:rPr lang="en-US" sz="3200" dirty="0">
                <a:solidFill>
                  <a:schemeClr val="tx1"/>
                </a:solidFill>
                <a:latin typeface="+mj-lt"/>
              </a:rPr>
              <a:t> </a:t>
            </a:r>
            <a:r>
              <a:rPr lang="en-US" sz="3200" dirty="0" err="1">
                <a:solidFill>
                  <a:schemeClr val="tx1"/>
                </a:solidFill>
                <a:latin typeface="+mj-lt"/>
              </a:rPr>
              <a:t>og</a:t>
            </a:r>
            <a:r>
              <a:rPr lang="en-US" sz="3200" dirty="0">
                <a:solidFill>
                  <a:schemeClr val="tx1"/>
                </a:solidFill>
                <a:latin typeface="+mj-lt"/>
              </a:rPr>
              <a:t> </a:t>
            </a:r>
            <a:r>
              <a:rPr lang="en-US" sz="3200" dirty="0" err="1">
                <a:solidFill>
                  <a:schemeClr val="tx1"/>
                </a:solidFill>
                <a:latin typeface="+mj-lt"/>
              </a:rPr>
              <a:t>krig</a:t>
            </a:r>
            <a:r>
              <a:rPr lang="en-US" sz="3200" dirty="0">
                <a:solidFill>
                  <a:schemeClr val="tx1"/>
                </a:solidFill>
                <a:latin typeface="+mj-lt"/>
              </a:rPr>
              <a:t>? </a:t>
            </a:r>
          </a:p>
        </p:txBody>
      </p:sp>
    </p:spTree>
    <p:extLst>
      <p:ext uri="{BB962C8B-B14F-4D97-AF65-F5344CB8AC3E}">
        <p14:creationId xmlns:p14="http://schemas.microsoft.com/office/powerpoint/2010/main" val="223789351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Metropolitt">
  <a:themeElements>
    <a:clrScheme name="Metropolitt">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t">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2298</Words>
  <Application>Microsoft Office PowerPoint</Application>
  <PresentationFormat>Widescreen</PresentationFormat>
  <Paragraphs>102</Paragraphs>
  <Slides>11</Slides>
  <Notes>10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11</vt:i4>
      </vt:variant>
    </vt:vector>
  </HeadingPairs>
  <TitlesOfParts>
    <vt:vector size="16" baseType="lpstr">
      <vt:lpstr>Arial</vt:lpstr>
      <vt:lpstr>Calibri</vt:lpstr>
      <vt:lpstr>Calibri Light</vt:lpstr>
      <vt:lpstr>Courier New</vt:lpstr>
      <vt:lpstr>Metropolitt</vt:lpstr>
      <vt:lpstr>Kapittel 7: Vann i verden</vt:lpstr>
      <vt:lpstr>Noen tall om vann</vt:lpstr>
      <vt:lpstr>Forurenset vann</vt:lpstr>
      <vt:lpstr>Noen har mye, noen lite..</vt:lpstr>
      <vt:lpstr>Jordbruk og industri</vt:lpstr>
      <vt:lpstr>Grunnvannet synker</vt:lpstr>
      <vt:lpstr>Klimatrusselen</vt:lpstr>
      <vt:lpstr>Rent vann er en menneskerett!</vt:lpstr>
      <vt:lpstr>Vann, konflikter og krig </vt:lpstr>
      <vt:lpstr>Verdens vanndag</vt:lpstr>
      <vt:lpstr>Noen fakta om vann og sykdom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Kapittel 7: Vann i verden</dc:title>
  <dc:creator>Hilde Olsen</dc:creator>
  <cp:lastModifiedBy>Hilde Olsen</cp:lastModifiedBy>
  <cp:revision>1</cp:revision>
  <dcterms:created xsi:type="dcterms:W3CDTF">2018-02-21T14:21:53Z</dcterms:created>
  <dcterms:modified xsi:type="dcterms:W3CDTF">2018-02-21T14:25:22Z</dcterms:modified>
</cp:coreProperties>
</file>