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7" d="100"/>
          <a:sy n="57" d="100"/>
        </p:scale>
        <p:origin x="96" y="5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4113EE-CDED-44A8-95F8-1EA269F35A33}" type="doc">
      <dgm:prSet loTypeId="urn:microsoft.com/office/officeart/2008/layout/LinedList" loCatId="Inbox" qsTypeId="urn:microsoft.com/office/officeart/2005/8/quickstyle/simple1" qsCatId="simple" csTypeId="urn:microsoft.com/office/officeart/2005/8/colors/accent3_3" csCatId="accent3"/>
      <dgm:spPr/>
      <dgm:t>
        <a:bodyPr/>
        <a:lstStyle/>
        <a:p>
          <a:endParaRPr lang="en-US"/>
        </a:p>
      </dgm:t>
    </dgm:pt>
    <dgm:pt modelId="{9D438802-185A-485F-99DC-7881827136B0}">
      <dgm:prSet/>
      <dgm:spPr/>
      <dgm:t>
        <a:bodyPr/>
        <a:lstStyle/>
        <a:p>
          <a:r>
            <a:rPr lang="nb-NO"/>
            <a:t>Urin, avføring, dopapir, skurebøttevann, det vi heller ut i vasken på kjøkkenet, vann fra badet og vaskerommet, såpe, dusjvann, oppvaskvann, vaskemidler, vann som vi koker maten i, kaffegrut … Dette er i avløpsvannet fra huset ditt. Det inneholder mye organisk materiale som er en samlebetegnelse for materiale som stammer fra levende organismer. (Døde planter og dyr og avfallsstoffer fra levende dyr og mennesker).</a:t>
          </a:r>
          <a:endParaRPr lang="en-US"/>
        </a:p>
      </dgm:t>
    </dgm:pt>
    <dgm:pt modelId="{39992E72-E8BB-4CFF-9156-BB920BD4F731}" type="parTrans" cxnId="{81C36123-5587-4049-A54C-4873BF08FE9E}">
      <dgm:prSet/>
      <dgm:spPr/>
      <dgm:t>
        <a:bodyPr/>
        <a:lstStyle/>
        <a:p>
          <a:endParaRPr lang="en-US"/>
        </a:p>
      </dgm:t>
    </dgm:pt>
    <dgm:pt modelId="{AA37F9CA-CFED-4085-BD58-D2A3D880BB50}" type="sibTrans" cxnId="{81C36123-5587-4049-A54C-4873BF08FE9E}">
      <dgm:prSet/>
      <dgm:spPr/>
      <dgm:t>
        <a:bodyPr/>
        <a:lstStyle/>
        <a:p>
          <a:endParaRPr lang="en-US"/>
        </a:p>
      </dgm:t>
    </dgm:pt>
    <dgm:pt modelId="{7A8AB310-5CFD-4F0F-AB73-136FEE143DB0}">
      <dgm:prSet/>
      <dgm:spPr/>
      <dgm:t>
        <a:bodyPr/>
        <a:lstStyle/>
        <a:p>
          <a:r>
            <a:rPr lang="nb-NO"/>
            <a:t>I avføring og urin er det fosfor og nitrogen. Fosfor (P) er et grunnstoff som finnes i jordskorpa. Det finnes i alle levende organismer. En menneskekropp inneholder ca en prosent fosfor. Fosfor er viktig næring for planter.</a:t>
          </a:r>
          <a:endParaRPr lang="en-US"/>
        </a:p>
      </dgm:t>
    </dgm:pt>
    <dgm:pt modelId="{A514DC4D-CD20-4AAF-B7F6-012F8E0F1EBE}" type="parTrans" cxnId="{A549EA56-709E-469F-AFA1-11B55455F724}">
      <dgm:prSet/>
      <dgm:spPr/>
      <dgm:t>
        <a:bodyPr/>
        <a:lstStyle/>
        <a:p>
          <a:endParaRPr lang="en-US"/>
        </a:p>
      </dgm:t>
    </dgm:pt>
    <dgm:pt modelId="{863121DC-DB49-4121-B16E-9B64EA257654}" type="sibTrans" cxnId="{A549EA56-709E-469F-AFA1-11B55455F724}">
      <dgm:prSet/>
      <dgm:spPr/>
      <dgm:t>
        <a:bodyPr/>
        <a:lstStyle/>
        <a:p>
          <a:endParaRPr lang="en-US"/>
        </a:p>
      </dgm:t>
    </dgm:pt>
    <dgm:pt modelId="{954AC61A-5428-43A2-AD3C-ACC83F8DB5C8}">
      <dgm:prSet/>
      <dgm:spPr/>
      <dgm:t>
        <a:bodyPr/>
        <a:lstStyle/>
        <a:p>
          <a:r>
            <a:rPr lang="nb-NO"/>
            <a:t>Nitrogen kommer i hovedsak fra urin. Nitrogen(N) er et grunnstoff. Plantene må ha nitrogen for å vokse.</a:t>
          </a:r>
          <a:endParaRPr lang="en-US"/>
        </a:p>
      </dgm:t>
    </dgm:pt>
    <dgm:pt modelId="{78294296-D993-46B2-8C96-422D9A0D9088}" type="parTrans" cxnId="{A28F111D-2EFE-4186-9813-BF1FFB5D89D8}">
      <dgm:prSet/>
      <dgm:spPr/>
      <dgm:t>
        <a:bodyPr/>
        <a:lstStyle/>
        <a:p>
          <a:endParaRPr lang="en-US"/>
        </a:p>
      </dgm:t>
    </dgm:pt>
    <dgm:pt modelId="{ACAB96FB-7026-4D12-AFB8-F6D7F6674EF4}" type="sibTrans" cxnId="{A28F111D-2EFE-4186-9813-BF1FFB5D89D8}">
      <dgm:prSet/>
      <dgm:spPr/>
      <dgm:t>
        <a:bodyPr/>
        <a:lstStyle/>
        <a:p>
          <a:endParaRPr lang="en-US"/>
        </a:p>
      </dgm:t>
    </dgm:pt>
    <dgm:pt modelId="{4F54E17C-04B7-41CF-A2EE-072478AAA7E9}">
      <dgm:prSet/>
      <dgm:spPr/>
      <dgm:t>
        <a:bodyPr/>
        <a:lstStyle/>
        <a:p>
          <a:r>
            <a:rPr lang="nb-NO"/>
            <a:t>Avløpsvannet inneholder også mikroorganismer som bakterier, virus og parasitter.</a:t>
          </a:r>
          <a:endParaRPr lang="en-US"/>
        </a:p>
      </dgm:t>
    </dgm:pt>
    <dgm:pt modelId="{95D09713-DBF7-42CC-9E91-6DDCE46BFE10}" type="parTrans" cxnId="{05F94B0D-4341-47BA-82F2-07EFE52A865D}">
      <dgm:prSet/>
      <dgm:spPr/>
      <dgm:t>
        <a:bodyPr/>
        <a:lstStyle/>
        <a:p>
          <a:endParaRPr lang="en-US"/>
        </a:p>
      </dgm:t>
    </dgm:pt>
    <dgm:pt modelId="{615F2148-F6CD-4F76-AB43-A97D6F98AC2C}" type="sibTrans" cxnId="{05F94B0D-4341-47BA-82F2-07EFE52A865D}">
      <dgm:prSet/>
      <dgm:spPr/>
      <dgm:t>
        <a:bodyPr/>
        <a:lstStyle/>
        <a:p>
          <a:endParaRPr lang="en-US"/>
        </a:p>
      </dgm:t>
    </dgm:pt>
    <dgm:pt modelId="{65816A73-0AE2-4532-AEE4-2AD6DC41F556}">
      <dgm:prSet/>
      <dgm:spPr/>
      <dgm:t>
        <a:bodyPr/>
        <a:lstStyle/>
        <a:p>
          <a:r>
            <a:rPr lang="nb-NO"/>
            <a:t>Renseanleggene er laget for å fjerne fosfor (P), nitrogen (N), organisk materiale og i stor grad mikroorganismer fra avløpsvannet.</a:t>
          </a:r>
          <a:endParaRPr lang="en-US"/>
        </a:p>
      </dgm:t>
    </dgm:pt>
    <dgm:pt modelId="{37C8D6A8-F007-43A7-9BCA-103C94F182CB}" type="parTrans" cxnId="{617F0779-C701-4C2B-BD0A-C61A4CEF7523}">
      <dgm:prSet/>
      <dgm:spPr/>
      <dgm:t>
        <a:bodyPr/>
        <a:lstStyle/>
        <a:p>
          <a:endParaRPr lang="en-US"/>
        </a:p>
      </dgm:t>
    </dgm:pt>
    <dgm:pt modelId="{D7722EE2-4CA7-4E76-B0EC-4F1A9C900565}" type="sibTrans" cxnId="{617F0779-C701-4C2B-BD0A-C61A4CEF7523}">
      <dgm:prSet/>
      <dgm:spPr/>
      <dgm:t>
        <a:bodyPr/>
        <a:lstStyle/>
        <a:p>
          <a:endParaRPr lang="en-US"/>
        </a:p>
      </dgm:t>
    </dgm:pt>
    <dgm:pt modelId="{36D93B69-04AC-43C7-B10A-F8B4566C8E30}" type="pres">
      <dgm:prSet presAssocID="{7D4113EE-CDED-44A8-95F8-1EA269F35A33}" presName="vert0" presStyleCnt="0">
        <dgm:presLayoutVars>
          <dgm:dir/>
          <dgm:animOne val="branch"/>
          <dgm:animLvl val="lvl"/>
        </dgm:presLayoutVars>
      </dgm:prSet>
      <dgm:spPr/>
    </dgm:pt>
    <dgm:pt modelId="{22F0C5B1-D085-4CA6-B8CD-418A48DF1617}" type="pres">
      <dgm:prSet presAssocID="{9D438802-185A-485F-99DC-7881827136B0}" presName="thickLine" presStyleLbl="alignNode1" presStyleIdx="0" presStyleCnt="5"/>
      <dgm:spPr/>
    </dgm:pt>
    <dgm:pt modelId="{DE826D76-3904-404A-BB7F-E664F68768FE}" type="pres">
      <dgm:prSet presAssocID="{9D438802-185A-485F-99DC-7881827136B0}" presName="horz1" presStyleCnt="0"/>
      <dgm:spPr/>
    </dgm:pt>
    <dgm:pt modelId="{86F51F72-EA7C-4F5B-BB5D-9894D9247852}" type="pres">
      <dgm:prSet presAssocID="{9D438802-185A-485F-99DC-7881827136B0}" presName="tx1" presStyleLbl="revTx" presStyleIdx="0" presStyleCnt="5"/>
      <dgm:spPr/>
    </dgm:pt>
    <dgm:pt modelId="{BF4CD49C-9E95-4E3E-9885-BF8A3712CD66}" type="pres">
      <dgm:prSet presAssocID="{9D438802-185A-485F-99DC-7881827136B0}" presName="vert1" presStyleCnt="0"/>
      <dgm:spPr/>
    </dgm:pt>
    <dgm:pt modelId="{96C87E20-79E9-41D0-A419-1D7201E4675A}" type="pres">
      <dgm:prSet presAssocID="{7A8AB310-5CFD-4F0F-AB73-136FEE143DB0}" presName="thickLine" presStyleLbl="alignNode1" presStyleIdx="1" presStyleCnt="5"/>
      <dgm:spPr/>
    </dgm:pt>
    <dgm:pt modelId="{C31EFE43-6C3D-45CF-9D3B-1DB768867D59}" type="pres">
      <dgm:prSet presAssocID="{7A8AB310-5CFD-4F0F-AB73-136FEE143DB0}" presName="horz1" presStyleCnt="0"/>
      <dgm:spPr/>
    </dgm:pt>
    <dgm:pt modelId="{1265A275-CAF2-4D0D-BDD6-1F89BFC01F6E}" type="pres">
      <dgm:prSet presAssocID="{7A8AB310-5CFD-4F0F-AB73-136FEE143DB0}" presName="tx1" presStyleLbl="revTx" presStyleIdx="1" presStyleCnt="5"/>
      <dgm:spPr/>
    </dgm:pt>
    <dgm:pt modelId="{A64FCDCC-C940-4EAD-8025-AB01CAE03802}" type="pres">
      <dgm:prSet presAssocID="{7A8AB310-5CFD-4F0F-AB73-136FEE143DB0}" presName="vert1" presStyleCnt="0"/>
      <dgm:spPr/>
    </dgm:pt>
    <dgm:pt modelId="{47433E2D-A74E-484E-B730-FFE44189CA03}" type="pres">
      <dgm:prSet presAssocID="{954AC61A-5428-43A2-AD3C-ACC83F8DB5C8}" presName="thickLine" presStyleLbl="alignNode1" presStyleIdx="2" presStyleCnt="5"/>
      <dgm:spPr/>
    </dgm:pt>
    <dgm:pt modelId="{C0AC32E5-0F86-48FA-B4C7-761E722E0BB7}" type="pres">
      <dgm:prSet presAssocID="{954AC61A-5428-43A2-AD3C-ACC83F8DB5C8}" presName="horz1" presStyleCnt="0"/>
      <dgm:spPr/>
    </dgm:pt>
    <dgm:pt modelId="{6AC7BCFE-41DD-4D27-BA7C-0B0A0393F3F1}" type="pres">
      <dgm:prSet presAssocID="{954AC61A-5428-43A2-AD3C-ACC83F8DB5C8}" presName="tx1" presStyleLbl="revTx" presStyleIdx="2" presStyleCnt="5"/>
      <dgm:spPr/>
    </dgm:pt>
    <dgm:pt modelId="{C3E5B348-5EA7-4C55-B6CB-4A44B0FB50FF}" type="pres">
      <dgm:prSet presAssocID="{954AC61A-5428-43A2-AD3C-ACC83F8DB5C8}" presName="vert1" presStyleCnt="0"/>
      <dgm:spPr/>
    </dgm:pt>
    <dgm:pt modelId="{6E483C70-778B-4D0C-BE8A-AB7187D316F2}" type="pres">
      <dgm:prSet presAssocID="{4F54E17C-04B7-41CF-A2EE-072478AAA7E9}" presName="thickLine" presStyleLbl="alignNode1" presStyleIdx="3" presStyleCnt="5"/>
      <dgm:spPr/>
    </dgm:pt>
    <dgm:pt modelId="{7C0557DA-5BB1-40D0-9131-AF8596237029}" type="pres">
      <dgm:prSet presAssocID="{4F54E17C-04B7-41CF-A2EE-072478AAA7E9}" presName="horz1" presStyleCnt="0"/>
      <dgm:spPr/>
    </dgm:pt>
    <dgm:pt modelId="{32D97F71-959C-4C3D-9A41-D08722F49ADF}" type="pres">
      <dgm:prSet presAssocID="{4F54E17C-04B7-41CF-A2EE-072478AAA7E9}" presName="tx1" presStyleLbl="revTx" presStyleIdx="3" presStyleCnt="5"/>
      <dgm:spPr/>
    </dgm:pt>
    <dgm:pt modelId="{1147CFFF-ACA3-4BC5-AB64-9402DF26FA0E}" type="pres">
      <dgm:prSet presAssocID="{4F54E17C-04B7-41CF-A2EE-072478AAA7E9}" presName="vert1" presStyleCnt="0"/>
      <dgm:spPr/>
    </dgm:pt>
    <dgm:pt modelId="{DC7B3FF6-AE7C-4E32-BCAB-41C78690AA1C}" type="pres">
      <dgm:prSet presAssocID="{65816A73-0AE2-4532-AEE4-2AD6DC41F556}" presName="thickLine" presStyleLbl="alignNode1" presStyleIdx="4" presStyleCnt="5"/>
      <dgm:spPr/>
    </dgm:pt>
    <dgm:pt modelId="{1C654F9F-076C-43E1-B417-AB178D1872D5}" type="pres">
      <dgm:prSet presAssocID="{65816A73-0AE2-4532-AEE4-2AD6DC41F556}" presName="horz1" presStyleCnt="0"/>
      <dgm:spPr/>
    </dgm:pt>
    <dgm:pt modelId="{750643AA-EB90-4768-9C7A-59871E9EB51F}" type="pres">
      <dgm:prSet presAssocID="{65816A73-0AE2-4532-AEE4-2AD6DC41F556}" presName="tx1" presStyleLbl="revTx" presStyleIdx="4" presStyleCnt="5"/>
      <dgm:spPr/>
    </dgm:pt>
    <dgm:pt modelId="{661346A9-C28E-4349-A4CE-8F6212C442D1}" type="pres">
      <dgm:prSet presAssocID="{65816A73-0AE2-4532-AEE4-2AD6DC41F556}" presName="vert1" presStyleCnt="0"/>
      <dgm:spPr/>
    </dgm:pt>
  </dgm:ptLst>
  <dgm:cxnLst>
    <dgm:cxn modelId="{B72B2703-3930-4678-8486-458273B41B62}" type="presOf" srcId="{65816A73-0AE2-4532-AEE4-2AD6DC41F556}" destId="{750643AA-EB90-4768-9C7A-59871E9EB51F}" srcOrd="0" destOrd="0" presId="urn:microsoft.com/office/officeart/2008/layout/LinedList"/>
    <dgm:cxn modelId="{05F94B0D-4341-47BA-82F2-07EFE52A865D}" srcId="{7D4113EE-CDED-44A8-95F8-1EA269F35A33}" destId="{4F54E17C-04B7-41CF-A2EE-072478AAA7E9}" srcOrd="3" destOrd="0" parTransId="{95D09713-DBF7-42CC-9E91-6DDCE46BFE10}" sibTransId="{615F2148-F6CD-4F76-AB43-A97D6F98AC2C}"/>
    <dgm:cxn modelId="{A28F111D-2EFE-4186-9813-BF1FFB5D89D8}" srcId="{7D4113EE-CDED-44A8-95F8-1EA269F35A33}" destId="{954AC61A-5428-43A2-AD3C-ACC83F8DB5C8}" srcOrd="2" destOrd="0" parTransId="{78294296-D993-46B2-8C96-422D9A0D9088}" sibTransId="{ACAB96FB-7026-4D12-AFB8-F6D7F6674EF4}"/>
    <dgm:cxn modelId="{81C36123-5587-4049-A54C-4873BF08FE9E}" srcId="{7D4113EE-CDED-44A8-95F8-1EA269F35A33}" destId="{9D438802-185A-485F-99DC-7881827136B0}" srcOrd="0" destOrd="0" parTransId="{39992E72-E8BB-4CFF-9156-BB920BD4F731}" sibTransId="{AA37F9CA-CFED-4085-BD58-D2A3D880BB50}"/>
    <dgm:cxn modelId="{B09D323A-A27E-4484-9E50-798C8AEA363F}" type="presOf" srcId="{954AC61A-5428-43A2-AD3C-ACC83F8DB5C8}" destId="{6AC7BCFE-41DD-4D27-BA7C-0B0A0393F3F1}" srcOrd="0" destOrd="0" presId="urn:microsoft.com/office/officeart/2008/layout/LinedList"/>
    <dgm:cxn modelId="{A549EA56-709E-469F-AFA1-11B55455F724}" srcId="{7D4113EE-CDED-44A8-95F8-1EA269F35A33}" destId="{7A8AB310-5CFD-4F0F-AB73-136FEE143DB0}" srcOrd="1" destOrd="0" parTransId="{A514DC4D-CD20-4AAF-B7F6-012F8E0F1EBE}" sibTransId="{863121DC-DB49-4121-B16E-9B64EA257654}"/>
    <dgm:cxn modelId="{617F0779-C701-4C2B-BD0A-C61A4CEF7523}" srcId="{7D4113EE-CDED-44A8-95F8-1EA269F35A33}" destId="{65816A73-0AE2-4532-AEE4-2AD6DC41F556}" srcOrd="4" destOrd="0" parTransId="{37C8D6A8-F007-43A7-9BCA-103C94F182CB}" sibTransId="{D7722EE2-4CA7-4E76-B0EC-4F1A9C900565}"/>
    <dgm:cxn modelId="{1B753B7D-0906-464B-9851-DDFF078D5991}" type="presOf" srcId="{7A8AB310-5CFD-4F0F-AB73-136FEE143DB0}" destId="{1265A275-CAF2-4D0D-BDD6-1F89BFC01F6E}" srcOrd="0" destOrd="0" presId="urn:microsoft.com/office/officeart/2008/layout/LinedList"/>
    <dgm:cxn modelId="{A636A2AD-5BFB-4888-B9FB-6A9646411D59}" type="presOf" srcId="{9D438802-185A-485F-99DC-7881827136B0}" destId="{86F51F72-EA7C-4F5B-BB5D-9894D9247852}" srcOrd="0" destOrd="0" presId="urn:microsoft.com/office/officeart/2008/layout/LinedList"/>
    <dgm:cxn modelId="{AD02F9C0-E229-40D6-893B-A20367ADACB0}" type="presOf" srcId="{4F54E17C-04B7-41CF-A2EE-072478AAA7E9}" destId="{32D97F71-959C-4C3D-9A41-D08722F49ADF}" srcOrd="0" destOrd="0" presId="urn:microsoft.com/office/officeart/2008/layout/LinedList"/>
    <dgm:cxn modelId="{354D42E7-9765-4D2F-95D6-CFB8ECE78857}" type="presOf" srcId="{7D4113EE-CDED-44A8-95F8-1EA269F35A33}" destId="{36D93B69-04AC-43C7-B10A-F8B4566C8E30}" srcOrd="0" destOrd="0" presId="urn:microsoft.com/office/officeart/2008/layout/LinedList"/>
    <dgm:cxn modelId="{21565055-56CB-4468-98BB-30F68078EB07}" type="presParOf" srcId="{36D93B69-04AC-43C7-B10A-F8B4566C8E30}" destId="{22F0C5B1-D085-4CA6-B8CD-418A48DF1617}" srcOrd="0" destOrd="0" presId="urn:microsoft.com/office/officeart/2008/layout/LinedList"/>
    <dgm:cxn modelId="{494CA308-3A58-496C-A0F3-3D65858E3F5E}" type="presParOf" srcId="{36D93B69-04AC-43C7-B10A-F8B4566C8E30}" destId="{DE826D76-3904-404A-BB7F-E664F68768FE}" srcOrd="1" destOrd="0" presId="urn:microsoft.com/office/officeart/2008/layout/LinedList"/>
    <dgm:cxn modelId="{F7C79A75-E868-4DD1-BF44-6D03906E0807}" type="presParOf" srcId="{DE826D76-3904-404A-BB7F-E664F68768FE}" destId="{86F51F72-EA7C-4F5B-BB5D-9894D9247852}" srcOrd="0" destOrd="0" presId="urn:microsoft.com/office/officeart/2008/layout/LinedList"/>
    <dgm:cxn modelId="{32ABE4A5-350B-4193-ACFD-A81323A10946}" type="presParOf" srcId="{DE826D76-3904-404A-BB7F-E664F68768FE}" destId="{BF4CD49C-9E95-4E3E-9885-BF8A3712CD66}" srcOrd="1" destOrd="0" presId="urn:microsoft.com/office/officeart/2008/layout/LinedList"/>
    <dgm:cxn modelId="{E7A4D509-7FF5-4A18-9A49-8415766EB22B}" type="presParOf" srcId="{36D93B69-04AC-43C7-B10A-F8B4566C8E30}" destId="{96C87E20-79E9-41D0-A419-1D7201E4675A}" srcOrd="2" destOrd="0" presId="urn:microsoft.com/office/officeart/2008/layout/LinedList"/>
    <dgm:cxn modelId="{FEEC8F77-B91F-4292-9100-F6AE7741E88C}" type="presParOf" srcId="{36D93B69-04AC-43C7-B10A-F8B4566C8E30}" destId="{C31EFE43-6C3D-45CF-9D3B-1DB768867D59}" srcOrd="3" destOrd="0" presId="urn:microsoft.com/office/officeart/2008/layout/LinedList"/>
    <dgm:cxn modelId="{C01A1255-28DA-47AB-921D-C041300FCD45}" type="presParOf" srcId="{C31EFE43-6C3D-45CF-9D3B-1DB768867D59}" destId="{1265A275-CAF2-4D0D-BDD6-1F89BFC01F6E}" srcOrd="0" destOrd="0" presId="urn:microsoft.com/office/officeart/2008/layout/LinedList"/>
    <dgm:cxn modelId="{E5B25C5C-5976-401A-9289-3A2998522375}" type="presParOf" srcId="{C31EFE43-6C3D-45CF-9D3B-1DB768867D59}" destId="{A64FCDCC-C940-4EAD-8025-AB01CAE03802}" srcOrd="1" destOrd="0" presId="urn:microsoft.com/office/officeart/2008/layout/LinedList"/>
    <dgm:cxn modelId="{2D30F9A6-40D3-44D4-8778-E7294ABB8304}" type="presParOf" srcId="{36D93B69-04AC-43C7-B10A-F8B4566C8E30}" destId="{47433E2D-A74E-484E-B730-FFE44189CA03}" srcOrd="4" destOrd="0" presId="urn:microsoft.com/office/officeart/2008/layout/LinedList"/>
    <dgm:cxn modelId="{E36702FB-11AB-4DA8-90E3-AC71AD0496BF}" type="presParOf" srcId="{36D93B69-04AC-43C7-B10A-F8B4566C8E30}" destId="{C0AC32E5-0F86-48FA-B4C7-761E722E0BB7}" srcOrd="5" destOrd="0" presId="urn:microsoft.com/office/officeart/2008/layout/LinedList"/>
    <dgm:cxn modelId="{D08B25DC-1993-4A89-AD9C-44968D06217D}" type="presParOf" srcId="{C0AC32E5-0F86-48FA-B4C7-761E722E0BB7}" destId="{6AC7BCFE-41DD-4D27-BA7C-0B0A0393F3F1}" srcOrd="0" destOrd="0" presId="urn:microsoft.com/office/officeart/2008/layout/LinedList"/>
    <dgm:cxn modelId="{82D6ECE3-523C-4620-B52B-F204E6E75E24}" type="presParOf" srcId="{C0AC32E5-0F86-48FA-B4C7-761E722E0BB7}" destId="{C3E5B348-5EA7-4C55-B6CB-4A44B0FB50FF}" srcOrd="1" destOrd="0" presId="urn:microsoft.com/office/officeart/2008/layout/LinedList"/>
    <dgm:cxn modelId="{41F9A383-D26E-4C81-8B09-982AC8D664ED}" type="presParOf" srcId="{36D93B69-04AC-43C7-B10A-F8B4566C8E30}" destId="{6E483C70-778B-4D0C-BE8A-AB7187D316F2}" srcOrd="6" destOrd="0" presId="urn:microsoft.com/office/officeart/2008/layout/LinedList"/>
    <dgm:cxn modelId="{9E53A044-D15B-4C10-A394-1A98B65DBAD3}" type="presParOf" srcId="{36D93B69-04AC-43C7-B10A-F8B4566C8E30}" destId="{7C0557DA-5BB1-40D0-9131-AF8596237029}" srcOrd="7" destOrd="0" presId="urn:microsoft.com/office/officeart/2008/layout/LinedList"/>
    <dgm:cxn modelId="{2E2776AD-8E33-46B2-A965-A214D3333C9F}" type="presParOf" srcId="{7C0557DA-5BB1-40D0-9131-AF8596237029}" destId="{32D97F71-959C-4C3D-9A41-D08722F49ADF}" srcOrd="0" destOrd="0" presId="urn:microsoft.com/office/officeart/2008/layout/LinedList"/>
    <dgm:cxn modelId="{45536A76-3A5B-4B4B-9E48-AEC9DD8A7A76}" type="presParOf" srcId="{7C0557DA-5BB1-40D0-9131-AF8596237029}" destId="{1147CFFF-ACA3-4BC5-AB64-9402DF26FA0E}" srcOrd="1" destOrd="0" presId="urn:microsoft.com/office/officeart/2008/layout/LinedList"/>
    <dgm:cxn modelId="{79AF4C99-EB0F-48B7-8117-0911EB87B338}" type="presParOf" srcId="{36D93B69-04AC-43C7-B10A-F8B4566C8E30}" destId="{DC7B3FF6-AE7C-4E32-BCAB-41C78690AA1C}" srcOrd="8" destOrd="0" presId="urn:microsoft.com/office/officeart/2008/layout/LinedList"/>
    <dgm:cxn modelId="{CBDD87DA-9294-45B9-9E82-FC043EEEE7AD}" type="presParOf" srcId="{36D93B69-04AC-43C7-B10A-F8B4566C8E30}" destId="{1C654F9F-076C-43E1-B417-AB178D1872D5}" srcOrd="9" destOrd="0" presId="urn:microsoft.com/office/officeart/2008/layout/LinedList"/>
    <dgm:cxn modelId="{5EB0C21A-D33A-42E7-9815-0304D3E9B18C}" type="presParOf" srcId="{1C654F9F-076C-43E1-B417-AB178D1872D5}" destId="{750643AA-EB90-4768-9C7A-59871E9EB51F}" srcOrd="0" destOrd="0" presId="urn:microsoft.com/office/officeart/2008/layout/LinedList"/>
    <dgm:cxn modelId="{79D83BA0-9FF8-4943-8FE4-8217017BAA14}" type="presParOf" srcId="{1C654F9F-076C-43E1-B417-AB178D1872D5}" destId="{661346A9-C28E-4349-A4CE-8F6212C442D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918E73-F810-41ED-931E-8D33DBAB37E2}" type="doc">
      <dgm:prSet loTypeId="urn:microsoft.com/office/officeart/2005/8/layout/vList2" loCatId="Inbox" qsTypeId="urn:microsoft.com/office/officeart/2005/8/quickstyle/simple3" qsCatId="simple" csTypeId="urn:microsoft.com/office/officeart/2005/8/colors/accent1_5" csCatId="accent1"/>
      <dgm:spPr/>
      <dgm:t>
        <a:bodyPr/>
        <a:lstStyle/>
        <a:p>
          <a:endParaRPr lang="en-US"/>
        </a:p>
      </dgm:t>
    </dgm:pt>
    <dgm:pt modelId="{899B8E53-1A1C-49F2-BC7C-8C75247EBD38}">
      <dgm:prSet/>
      <dgm:spPr/>
      <dgm:t>
        <a:bodyPr/>
        <a:lstStyle/>
        <a:p>
          <a:r>
            <a:rPr lang="nb-NO" dirty="0"/>
            <a:t>Næringsstoffer i vann er nødvendig og naturlig. Men når det blir for mye av dem, kan det bli stor skade.</a:t>
          </a:r>
          <a:endParaRPr lang="en-US" dirty="0"/>
        </a:p>
      </dgm:t>
    </dgm:pt>
    <dgm:pt modelId="{EB7C3C68-00E7-43C8-BED8-FB0A47983DB3}" type="parTrans" cxnId="{CF442771-1B53-484E-AAAA-42BDE8BA47F9}">
      <dgm:prSet/>
      <dgm:spPr/>
      <dgm:t>
        <a:bodyPr/>
        <a:lstStyle/>
        <a:p>
          <a:endParaRPr lang="en-US"/>
        </a:p>
      </dgm:t>
    </dgm:pt>
    <dgm:pt modelId="{45239098-33D3-4FAE-807A-3AA8192927EB}" type="sibTrans" cxnId="{CF442771-1B53-484E-AAAA-42BDE8BA47F9}">
      <dgm:prSet/>
      <dgm:spPr/>
      <dgm:t>
        <a:bodyPr/>
        <a:lstStyle/>
        <a:p>
          <a:endParaRPr lang="en-US"/>
        </a:p>
      </dgm:t>
    </dgm:pt>
    <dgm:pt modelId="{72A896F8-EE3A-433A-8637-66EEEE4ECC27}">
      <dgm:prSet/>
      <dgm:spPr/>
      <dgm:t>
        <a:bodyPr/>
        <a:lstStyle/>
        <a:p>
          <a:r>
            <a:rPr lang="nb-NO" dirty="0"/>
            <a:t>Algetoksiner er giftige stoffer som produseres i ferskvann av blågrønnalger. Toksiner betyr giftstoffer. Blågrønnalger finnes også i saltvann, men de er ikke så vanlige der. Når slike alger «blomstrer opp» i store mengder, blir sjøen brun. Toksinene er dødelige for blant annet fisk i oppdrettsanlegg, og de gjør blåskjell uspiselige for mennesker.</a:t>
          </a:r>
          <a:endParaRPr lang="en-US" dirty="0"/>
        </a:p>
      </dgm:t>
    </dgm:pt>
    <dgm:pt modelId="{980D5139-2780-4E6E-BDE0-7917A01BF98A}" type="parTrans" cxnId="{F4CFDEEB-36B7-42D0-9071-7DDD28F94DFE}">
      <dgm:prSet/>
      <dgm:spPr/>
      <dgm:t>
        <a:bodyPr/>
        <a:lstStyle/>
        <a:p>
          <a:endParaRPr lang="en-US"/>
        </a:p>
      </dgm:t>
    </dgm:pt>
    <dgm:pt modelId="{3E379D81-E0C1-49F2-8043-EBBD1DF19823}" type="sibTrans" cxnId="{F4CFDEEB-36B7-42D0-9071-7DDD28F94DFE}">
      <dgm:prSet/>
      <dgm:spPr/>
      <dgm:t>
        <a:bodyPr/>
        <a:lstStyle/>
        <a:p>
          <a:endParaRPr lang="en-US"/>
        </a:p>
      </dgm:t>
    </dgm:pt>
    <dgm:pt modelId="{5E50AAB9-C579-4902-8944-4A7D890F1D35}">
      <dgm:prSet/>
      <dgm:spPr/>
      <dgm:t>
        <a:bodyPr/>
        <a:lstStyle/>
        <a:p>
          <a:r>
            <a:rPr lang="nb-NO"/>
            <a:t>Hvis det blir et varmere klima, og dermed mer nedbør, vil det bli mer avrenning fra jord og til elver og sjøer, og dette kan øke faren for algevekst og utvikling av giftstoffer</a:t>
          </a:r>
          <a:endParaRPr lang="en-US"/>
        </a:p>
      </dgm:t>
    </dgm:pt>
    <dgm:pt modelId="{8AE69D98-1190-4B52-BC39-24059B416DEF}" type="parTrans" cxnId="{D573C739-5083-4739-B131-1E620CAEBE7D}">
      <dgm:prSet/>
      <dgm:spPr/>
      <dgm:t>
        <a:bodyPr/>
        <a:lstStyle/>
        <a:p>
          <a:endParaRPr lang="en-US"/>
        </a:p>
      </dgm:t>
    </dgm:pt>
    <dgm:pt modelId="{144657BF-BF36-4825-BCC8-FC6D1EA721D9}" type="sibTrans" cxnId="{D573C739-5083-4739-B131-1E620CAEBE7D}">
      <dgm:prSet/>
      <dgm:spPr/>
      <dgm:t>
        <a:bodyPr/>
        <a:lstStyle/>
        <a:p>
          <a:endParaRPr lang="en-US"/>
        </a:p>
      </dgm:t>
    </dgm:pt>
    <dgm:pt modelId="{05B87C0C-228C-46FE-AAA4-625274F14690}" type="pres">
      <dgm:prSet presAssocID="{D9918E73-F810-41ED-931E-8D33DBAB37E2}" presName="linear" presStyleCnt="0">
        <dgm:presLayoutVars>
          <dgm:animLvl val="lvl"/>
          <dgm:resizeHandles val="exact"/>
        </dgm:presLayoutVars>
      </dgm:prSet>
      <dgm:spPr/>
    </dgm:pt>
    <dgm:pt modelId="{AEB402A4-1F2E-466A-B4BB-BC02D734640E}" type="pres">
      <dgm:prSet presAssocID="{899B8E53-1A1C-49F2-BC7C-8C75247EBD38}" presName="parentText" presStyleLbl="node1" presStyleIdx="0" presStyleCnt="3">
        <dgm:presLayoutVars>
          <dgm:chMax val="0"/>
          <dgm:bulletEnabled val="1"/>
        </dgm:presLayoutVars>
      </dgm:prSet>
      <dgm:spPr/>
    </dgm:pt>
    <dgm:pt modelId="{F626F6EA-3869-44BB-820D-7D98849A584C}" type="pres">
      <dgm:prSet presAssocID="{45239098-33D3-4FAE-807A-3AA8192927EB}" presName="spacer" presStyleCnt="0"/>
      <dgm:spPr/>
    </dgm:pt>
    <dgm:pt modelId="{4FC2F31A-44E0-47A0-93DC-BA3FE16CFE72}" type="pres">
      <dgm:prSet presAssocID="{72A896F8-EE3A-433A-8637-66EEEE4ECC27}" presName="parentText" presStyleLbl="node1" presStyleIdx="1" presStyleCnt="3">
        <dgm:presLayoutVars>
          <dgm:chMax val="0"/>
          <dgm:bulletEnabled val="1"/>
        </dgm:presLayoutVars>
      </dgm:prSet>
      <dgm:spPr/>
    </dgm:pt>
    <dgm:pt modelId="{5527D925-4E5B-4285-93F4-BEA8AA3A748D}" type="pres">
      <dgm:prSet presAssocID="{3E379D81-E0C1-49F2-8043-EBBD1DF19823}" presName="spacer" presStyleCnt="0"/>
      <dgm:spPr/>
    </dgm:pt>
    <dgm:pt modelId="{7523F14A-525C-46DF-B2CC-CADF74850474}" type="pres">
      <dgm:prSet presAssocID="{5E50AAB9-C579-4902-8944-4A7D890F1D35}" presName="parentText" presStyleLbl="node1" presStyleIdx="2" presStyleCnt="3">
        <dgm:presLayoutVars>
          <dgm:chMax val="0"/>
          <dgm:bulletEnabled val="1"/>
        </dgm:presLayoutVars>
      </dgm:prSet>
      <dgm:spPr/>
    </dgm:pt>
  </dgm:ptLst>
  <dgm:cxnLst>
    <dgm:cxn modelId="{87F7A50F-45F8-409F-83B2-A2792A8757AB}" type="presOf" srcId="{899B8E53-1A1C-49F2-BC7C-8C75247EBD38}" destId="{AEB402A4-1F2E-466A-B4BB-BC02D734640E}" srcOrd="0" destOrd="0" presId="urn:microsoft.com/office/officeart/2005/8/layout/vList2"/>
    <dgm:cxn modelId="{D573C739-5083-4739-B131-1E620CAEBE7D}" srcId="{D9918E73-F810-41ED-931E-8D33DBAB37E2}" destId="{5E50AAB9-C579-4902-8944-4A7D890F1D35}" srcOrd="2" destOrd="0" parTransId="{8AE69D98-1190-4B52-BC39-24059B416DEF}" sibTransId="{144657BF-BF36-4825-BCC8-FC6D1EA721D9}"/>
    <dgm:cxn modelId="{CF442771-1B53-484E-AAAA-42BDE8BA47F9}" srcId="{D9918E73-F810-41ED-931E-8D33DBAB37E2}" destId="{899B8E53-1A1C-49F2-BC7C-8C75247EBD38}" srcOrd="0" destOrd="0" parTransId="{EB7C3C68-00E7-43C8-BED8-FB0A47983DB3}" sibTransId="{45239098-33D3-4FAE-807A-3AA8192927EB}"/>
    <dgm:cxn modelId="{5CC47F87-68E9-4E5A-A6D1-21369FA6D10C}" type="presOf" srcId="{72A896F8-EE3A-433A-8637-66EEEE4ECC27}" destId="{4FC2F31A-44E0-47A0-93DC-BA3FE16CFE72}" srcOrd="0" destOrd="0" presId="urn:microsoft.com/office/officeart/2005/8/layout/vList2"/>
    <dgm:cxn modelId="{61D2B2A8-5336-4F0C-ADE2-56F9D706B1B6}" type="presOf" srcId="{D9918E73-F810-41ED-931E-8D33DBAB37E2}" destId="{05B87C0C-228C-46FE-AAA4-625274F14690}" srcOrd="0" destOrd="0" presId="urn:microsoft.com/office/officeart/2005/8/layout/vList2"/>
    <dgm:cxn modelId="{A49E99C9-C7A9-4492-9C4F-E2AFCEF91FA8}" type="presOf" srcId="{5E50AAB9-C579-4902-8944-4A7D890F1D35}" destId="{7523F14A-525C-46DF-B2CC-CADF74850474}" srcOrd="0" destOrd="0" presId="urn:microsoft.com/office/officeart/2005/8/layout/vList2"/>
    <dgm:cxn modelId="{F4CFDEEB-36B7-42D0-9071-7DDD28F94DFE}" srcId="{D9918E73-F810-41ED-931E-8D33DBAB37E2}" destId="{72A896F8-EE3A-433A-8637-66EEEE4ECC27}" srcOrd="1" destOrd="0" parTransId="{980D5139-2780-4E6E-BDE0-7917A01BF98A}" sibTransId="{3E379D81-E0C1-49F2-8043-EBBD1DF19823}"/>
    <dgm:cxn modelId="{220A011D-409D-4128-BFC7-47DCFC2A2B60}" type="presParOf" srcId="{05B87C0C-228C-46FE-AAA4-625274F14690}" destId="{AEB402A4-1F2E-466A-B4BB-BC02D734640E}" srcOrd="0" destOrd="0" presId="urn:microsoft.com/office/officeart/2005/8/layout/vList2"/>
    <dgm:cxn modelId="{E0811476-7276-4FF1-B0A8-A5739EF04B67}" type="presParOf" srcId="{05B87C0C-228C-46FE-AAA4-625274F14690}" destId="{F626F6EA-3869-44BB-820D-7D98849A584C}" srcOrd="1" destOrd="0" presId="urn:microsoft.com/office/officeart/2005/8/layout/vList2"/>
    <dgm:cxn modelId="{88F14986-6A83-4640-B2D5-37D600BBD93D}" type="presParOf" srcId="{05B87C0C-228C-46FE-AAA4-625274F14690}" destId="{4FC2F31A-44E0-47A0-93DC-BA3FE16CFE72}" srcOrd="2" destOrd="0" presId="urn:microsoft.com/office/officeart/2005/8/layout/vList2"/>
    <dgm:cxn modelId="{ED70DA9D-EE6A-46E8-9DC4-6DE9818DE945}" type="presParOf" srcId="{05B87C0C-228C-46FE-AAA4-625274F14690}" destId="{5527D925-4E5B-4285-93F4-BEA8AA3A748D}" srcOrd="3" destOrd="0" presId="urn:microsoft.com/office/officeart/2005/8/layout/vList2"/>
    <dgm:cxn modelId="{AE5FF5BC-8701-444D-899F-8DDCB4F41302}" type="presParOf" srcId="{05B87C0C-228C-46FE-AAA4-625274F14690}" destId="{7523F14A-525C-46DF-B2CC-CADF74850474}"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1E84F0-D11D-473E-8010-4A26EE711808}" type="doc">
      <dgm:prSet loTypeId="urn:microsoft.com/office/officeart/2005/8/layout/list1" loCatId="Inbox" qsTypeId="urn:microsoft.com/office/officeart/2005/8/quickstyle/simple5" qsCatId="simple" csTypeId="urn:microsoft.com/office/officeart/2005/8/colors/accent0_1" csCatId="mainScheme"/>
      <dgm:spPr/>
      <dgm:t>
        <a:bodyPr/>
        <a:lstStyle/>
        <a:p>
          <a:endParaRPr lang="en-US"/>
        </a:p>
      </dgm:t>
    </dgm:pt>
    <dgm:pt modelId="{7DE77C64-F48F-4632-B55F-64159280326C}">
      <dgm:prSet/>
      <dgm:spPr/>
      <dgm:t>
        <a:bodyPr/>
        <a:lstStyle/>
        <a:p>
          <a:r>
            <a:rPr lang="nb-NO" b="1"/>
            <a:t>1. Slam i tank uten luft</a:t>
          </a:r>
          <a:endParaRPr lang="en-US"/>
        </a:p>
      </dgm:t>
    </dgm:pt>
    <dgm:pt modelId="{44AEDD13-31D4-47B9-8678-F500C033808B}" type="parTrans" cxnId="{52817CBC-F235-4C65-A1AE-37F192286FD2}">
      <dgm:prSet/>
      <dgm:spPr/>
      <dgm:t>
        <a:bodyPr/>
        <a:lstStyle/>
        <a:p>
          <a:endParaRPr lang="en-US"/>
        </a:p>
      </dgm:t>
    </dgm:pt>
    <dgm:pt modelId="{FE1DC959-BCA5-4116-B698-B2A4290AC3EF}" type="sibTrans" cxnId="{52817CBC-F235-4C65-A1AE-37F192286FD2}">
      <dgm:prSet/>
      <dgm:spPr/>
      <dgm:t>
        <a:bodyPr/>
        <a:lstStyle/>
        <a:p>
          <a:endParaRPr lang="en-US"/>
        </a:p>
      </dgm:t>
    </dgm:pt>
    <dgm:pt modelId="{52868BA6-0CF8-4F2A-A11F-7796360C344D}">
      <dgm:prSet/>
      <dgm:spPr/>
      <dgm:t>
        <a:bodyPr/>
        <a:lstStyle/>
        <a:p>
          <a:r>
            <a:rPr lang="nb-NO" b="1"/>
            <a:t>2. Slam behandlet med kalk</a:t>
          </a:r>
          <a:endParaRPr lang="en-US"/>
        </a:p>
      </dgm:t>
    </dgm:pt>
    <dgm:pt modelId="{4588AE28-BBE2-4B43-8B0B-0039C50AE3FB}" type="parTrans" cxnId="{86AD1256-4F4F-415A-BD5A-1EC34B615DD8}">
      <dgm:prSet/>
      <dgm:spPr/>
      <dgm:t>
        <a:bodyPr/>
        <a:lstStyle/>
        <a:p>
          <a:endParaRPr lang="en-US"/>
        </a:p>
      </dgm:t>
    </dgm:pt>
    <dgm:pt modelId="{904DE641-AA23-475F-856C-A3DEBCE01199}" type="sibTrans" cxnId="{86AD1256-4F4F-415A-BD5A-1EC34B615DD8}">
      <dgm:prSet/>
      <dgm:spPr/>
      <dgm:t>
        <a:bodyPr/>
        <a:lstStyle/>
        <a:p>
          <a:endParaRPr lang="en-US"/>
        </a:p>
      </dgm:t>
    </dgm:pt>
    <dgm:pt modelId="{AA879C41-9403-49E0-8957-DE9252BB2249}">
      <dgm:prSet/>
      <dgm:spPr/>
      <dgm:t>
        <a:bodyPr/>
        <a:lstStyle/>
        <a:p>
          <a:r>
            <a:rPr lang="nb-NO" b="1"/>
            <a:t>3. Tørket slam </a:t>
          </a:r>
          <a:endParaRPr lang="en-US"/>
        </a:p>
      </dgm:t>
    </dgm:pt>
    <dgm:pt modelId="{9C36BF1E-89E6-478B-97BC-8C5133883EC5}" type="parTrans" cxnId="{1F623568-D516-42A8-AC4C-D74AD139BED8}">
      <dgm:prSet/>
      <dgm:spPr/>
      <dgm:t>
        <a:bodyPr/>
        <a:lstStyle/>
        <a:p>
          <a:endParaRPr lang="en-US"/>
        </a:p>
      </dgm:t>
    </dgm:pt>
    <dgm:pt modelId="{3D9CA245-E985-42AF-BB9E-7EEBDD527616}" type="sibTrans" cxnId="{1F623568-D516-42A8-AC4C-D74AD139BED8}">
      <dgm:prSet/>
      <dgm:spPr/>
      <dgm:t>
        <a:bodyPr/>
        <a:lstStyle/>
        <a:p>
          <a:endParaRPr lang="en-US"/>
        </a:p>
      </dgm:t>
    </dgm:pt>
    <dgm:pt modelId="{F94EECFA-7093-446D-81E9-C3717C968DCD}">
      <dgm:prSet/>
      <dgm:spPr/>
      <dgm:t>
        <a:bodyPr/>
        <a:lstStyle/>
        <a:p>
          <a:r>
            <a:rPr lang="nb-NO" b="1"/>
            <a:t>4. Slam som gjødsel og jordforbedring </a:t>
          </a:r>
          <a:endParaRPr lang="en-US"/>
        </a:p>
      </dgm:t>
    </dgm:pt>
    <dgm:pt modelId="{5B21B908-BC01-41F0-9339-ECFD24C9468B}" type="parTrans" cxnId="{3D1B6362-F807-4262-AE27-6A99EC033AC3}">
      <dgm:prSet/>
      <dgm:spPr/>
      <dgm:t>
        <a:bodyPr/>
        <a:lstStyle/>
        <a:p>
          <a:endParaRPr lang="en-US"/>
        </a:p>
      </dgm:t>
    </dgm:pt>
    <dgm:pt modelId="{7539C874-9ABE-41DC-8891-CCD32C72D7E2}" type="sibTrans" cxnId="{3D1B6362-F807-4262-AE27-6A99EC033AC3}">
      <dgm:prSet/>
      <dgm:spPr/>
      <dgm:t>
        <a:bodyPr/>
        <a:lstStyle/>
        <a:p>
          <a:endParaRPr lang="en-US"/>
        </a:p>
      </dgm:t>
    </dgm:pt>
    <dgm:pt modelId="{54ACF912-D765-4A67-9FBA-3F629DD4920F}" type="pres">
      <dgm:prSet presAssocID="{CF1E84F0-D11D-473E-8010-4A26EE711808}" presName="linear" presStyleCnt="0">
        <dgm:presLayoutVars>
          <dgm:dir/>
          <dgm:animLvl val="lvl"/>
          <dgm:resizeHandles val="exact"/>
        </dgm:presLayoutVars>
      </dgm:prSet>
      <dgm:spPr/>
    </dgm:pt>
    <dgm:pt modelId="{CD813CB2-F879-4521-95F3-236B254061E0}" type="pres">
      <dgm:prSet presAssocID="{7DE77C64-F48F-4632-B55F-64159280326C}" presName="parentLin" presStyleCnt="0"/>
      <dgm:spPr/>
    </dgm:pt>
    <dgm:pt modelId="{9E1EA6A1-4493-484E-887C-95B4BB0B23DC}" type="pres">
      <dgm:prSet presAssocID="{7DE77C64-F48F-4632-B55F-64159280326C}" presName="parentLeftMargin" presStyleLbl="node1" presStyleIdx="0" presStyleCnt="4"/>
      <dgm:spPr/>
    </dgm:pt>
    <dgm:pt modelId="{D30471F0-FC64-480F-AF39-DED2E0C741C6}" type="pres">
      <dgm:prSet presAssocID="{7DE77C64-F48F-4632-B55F-64159280326C}" presName="parentText" presStyleLbl="node1" presStyleIdx="0" presStyleCnt="4">
        <dgm:presLayoutVars>
          <dgm:chMax val="0"/>
          <dgm:bulletEnabled val="1"/>
        </dgm:presLayoutVars>
      </dgm:prSet>
      <dgm:spPr/>
    </dgm:pt>
    <dgm:pt modelId="{4B6CA7E7-74C5-4D96-B840-8B4AAADA3F1F}" type="pres">
      <dgm:prSet presAssocID="{7DE77C64-F48F-4632-B55F-64159280326C}" presName="negativeSpace" presStyleCnt="0"/>
      <dgm:spPr/>
    </dgm:pt>
    <dgm:pt modelId="{F77D95F2-B65B-4D87-8B92-BF634FF57F6C}" type="pres">
      <dgm:prSet presAssocID="{7DE77C64-F48F-4632-B55F-64159280326C}" presName="childText" presStyleLbl="conFgAcc1" presStyleIdx="0" presStyleCnt="4">
        <dgm:presLayoutVars>
          <dgm:bulletEnabled val="1"/>
        </dgm:presLayoutVars>
      </dgm:prSet>
      <dgm:spPr/>
    </dgm:pt>
    <dgm:pt modelId="{27ED6C46-1B19-4D0B-B91D-45D6C06599C4}" type="pres">
      <dgm:prSet presAssocID="{FE1DC959-BCA5-4116-B698-B2A4290AC3EF}" presName="spaceBetweenRectangles" presStyleCnt="0"/>
      <dgm:spPr/>
    </dgm:pt>
    <dgm:pt modelId="{9C8F6E8C-C8DA-485F-B32E-00CAAB8D79D8}" type="pres">
      <dgm:prSet presAssocID="{52868BA6-0CF8-4F2A-A11F-7796360C344D}" presName="parentLin" presStyleCnt="0"/>
      <dgm:spPr/>
    </dgm:pt>
    <dgm:pt modelId="{9FF79C77-13A9-48EE-B92D-240C3BCE2C16}" type="pres">
      <dgm:prSet presAssocID="{52868BA6-0CF8-4F2A-A11F-7796360C344D}" presName="parentLeftMargin" presStyleLbl="node1" presStyleIdx="0" presStyleCnt="4"/>
      <dgm:spPr/>
    </dgm:pt>
    <dgm:pt modelId="{DF2E853F-4797-4C40-9FBD-6758C99DB08D}" type="pres">
      <dgm:prSet presAssocID="{52868BA6-0CF8-4F2A-A11F-7796360C344D}" presName="parentText" presStyleLbl="node1" presStyleIdx="1" presStyleCnt="4">
        <dgm:presLayoutVars>
          <dgm:chMax val="0"/>
          <dgm:bulletEnabled val="1"/>
        </dgm:presLayoutVars>
      </dgm:prSet>
      <dgm:spPr/>
    </dgm:pt>
    <dgm:pt modelId="{4D86CD8D-DEF2-4481-968B-813FEE491F08}" type="pres">
      <dgm:prSet presAssocID="{52868BA6-0CF8-4F2A-A11F-7796360C344D}" presName="negativeSpace" presStyleCnt="0"/>
      <dgm:spPr/>
    </dgm:pt>
    <dgm:pt modelId="{0AE0CC63-0CED-468B-B5D7-067B432745FD}" type="pres">
      <dgm:prSet presAssocID="{52868BA6-0CF8-4F2A-A11F-7796360C344D}" presName="childText" presStyleLbl="conFgAcc1" presStyleIdx="1" presStyleCnt="4">
        <dgm:presLayoutVars>
          <dgm:bulletEnabled val="1"/>
        </dgm:presLayoutVars>
      </dgm:prSet>
      <dgm:spPr/>
    </dgm:pt>
    <dgm:pt modelId="{85942FA7-FFF7-43FC-9DAB-6E3405A790E5}" type="pres">
      <dgm:prSet presAssocID="{904DE641-AA23-475F-856C-A3DEBCE01199}" presName="spaceBetweenRectangles" presStyleCnt="0"/>
      <dgm:spPr/>
    </dgm:pt>
    <dgm:pt modelId="{DE11BF4C-A149-4ED5-AD45-B9F3367A78FE}" type="pres">
      <dgm:prSet presAssocID="{AA879C41-9403-49E0-8957-DE9252BB2249}" presName="parentLin" presStyleCnt="0"/>
      <dgm:spPr/>
    </dgm:pt>
    <dgm:pt modelId="{69E306A1-3AD8-4DF6-A57D-0EE09A3A7121}" type="pres">
      <dgm:prSet presAssocID="{AA879C41-9403-49E0-8957-DE9252BB2249}" presName="parentLeftMargin" presStyleLbl="node1" presStyleIdx="1" presStyleCnt="4"/>
      <dgm:spPr/>
    </dgm:pt>
    <dgm:pt modelId="{F9D53B8B-C9E8-4681-AAD1-C357BDFE7D99}" type="pres">
      <dgm:prSet presAssocID="{AA879C41-9403-49E0-8957-DE9252BB2249}" presName="parentText" presStyleLbl="node1" presStyleIdx="2" presStyleCnt="4">
        <dgm:presLayoutVars>
          <dgm:chMax val="0"/>
          <dgm:bulletEnabled val="1"/>
        </dgm:presLayoutVars>
      </dgm:prSet>
      <dgm:spPr/>
    </dgm:pt>
    <dgm:pt modelId="{AEDF61E5-A773-4046-BA58-4D9D979969A0}" type="pres">
      <dgm:prSet presAssocID="{AA879C41-9403-49E0-8957-DE9252BB2249}" presName="negativeSpace" presStyleCnt="0"/>
      <dgm:spPr/>
    </dgm:pt>
    <dgm:pt modelId="{18831145-BDA9-4B22-81E3-A2F32E6DB4CC}" type="pres">
      <dgm:prSet presAssocID="{AA879C41-9403-49E0-8957-DE9252BB2249}" presName="childText" presStyleLbl="conFgAcc1" presStyleIdx="2" presStyleCnt="4">
        <dgm:presLayoutVars>
          <dgm:bulletEnabled val="1"/>
        </dgm:presLayoutVars>
      </dgm:prSet>
      <dgm:spPr/>
    </dgm:pt>
    <dgm:pt modelId="{CF262A4E-6160-4A62-B8F5-3BC020E64FBE}" type="pres">
      <dgm:prSet presAssocID="{3D9CA245-E985-42AF-BB9E-7EEBDD527616}" presName="spaceBetweenRectangles" presStyleCnt="0"/>
      <dgm:spPr/>
    </dgm:pt>
    <dgm:pt modelId="{F2A95064-4442-4C2E-A1B2-4DA85F577066}" type="pres">
      <dgm:prSet presAssocID="{F94EECFA-7093-446D-81E9-C3717C968DCD}" presName="parentLin" presStyleCnt="0"/>
      <dgm:spPr/>
    </dgm:pt>
    <dgm:pt modelId="{CF5642CC-1A00-43D4-8FB6-74A340C3C15E}" type="pres">
      <dgm:prSet presAssocID="{F94EECFA-7093-446D-81E9-C3717C968DCD}" presName="parentLeftMargin" presStyleLbl="node1" presStyleIdx="2" presStyleCnt="4"/>
      <dgm:spPr/>
    </dgm:pt>
    <dgm:pt modelId="{5521896B-03B0-4D9C-8EAE-DB39915D9F4A}" type="pres">
      <dgm:prSet presAssocID="{F94EECFA-7093-446D-81E9-C3717C968DCD}" presName="parentText" presStyleLbl="node1" presStyleIdx="3" presStyleCnt="4">
        <dgm:presLayoutVars>
          <dgm:chMax val="0"/>
          <dgm:bulletEnabled val="1"/>
        </dgm:presLayoutVars>
      </dgm:prSet>
      <dgm:spPr/>
    </dgm:pt>
    <dgm:pt modelId="{1B61C25E-9D93-41E6-8FAB-E545BB0C66C6}" type="pres">
      <dgm:prSet presAssocID="{F94EECFA-7093-446D-81E9-C3717C968DCD}" presName="negativeSpace" presStyleCnt="0"/>
      <dgm:spPr/>
    </dgm:pt>
    <dgm:pt modelId="{6F665F24-282C-4736-A4B6-E2DFD016BFC2}" type="pres">
      <dgm:prSet presAssocID="{F94EECFA-7093-446D-81E9-C3717C968DCD}" presName="childText" presStyleLbl="conFgAcc1" presStyleIdx="3" presStyleCnt="4">
        <dgm:presLayoutVars>
          <dgm:bulletEnabled val="1"/>
        </dgm:presLayoutVars>
      </dgm:prSet>
      <dgm:spPr/>
    </dgm:pt>
  </dgm:ptLst>
  <dgm:cxnLst>
    <dgm:cxn modelId="{DFFB7E10-3B82-4671-8460-4FDB245C9BC6}" type="presOf" srcId="{7DE77C64-F48F-4632-B55F-64159280326C}" destId="{D30471F0-FC64-480F-AF39-DED2E0C741C6}" srcOrd="1" destOrd="0" presId="urn:microsoft.com/office/officeart/2005/8/layout/list1"/>
    <dgm:cxn modelId="{45662140-DE2A-420F-9A80-75E1F4EC65AF}" type="presOf" srcId="{52868BA6-0CF8-4F2A-A11F-7796360C344D}" destId="{DF2E853F-4797-4C40-9FBD-6758C99DB08D}" srcOrd="1" destOrd="0" presId="urn:microsoft.com/office/officeart/2005/8/layout/list1"/>
    <dgm:cxn modelId="{3D1B6362-F807-4262-AE27-6A99EC033AC3}" srcId="{CF1E84F0-D11D-473E-8010-4A26EE711808}" destId="{F94EECFA-7093-446D-81E9-C3717C968DCD}" srcOrd="3" destOrd="0" parTransId="{5B21B908-BC01-41F0-9339-ECFD24C9468B}" sibTransId="{7539C874-9ABE-41DC-8891-CCD32C72D7E2}"/>
    <dgm:cxn modelId="{AB248C43-ECA5-4145-B6EA-673327123E56}" type="presOf" srcId="{F94EECFA-7093-446D-81E9-C3717C968DCD}" destId="{CF5642CC-1A00-43D4-8FB6-74A340C3C15E}" srcOrd="0" destOrd="0" presId="urn:microsoft.com/office/officeart/2005/8/layout/list1"/>
    <dgm:cxn modelId="{1F623568-D516-42A8-AC4C-D74AD139BED8}" srcId="{CF1E84F0-D11D-473E-8010-4A26EE711808}" destId="{AA879C41-9403-49E0-8957-DE9252BB2249}" srcOrd="2" destOrd="0" parTransId="{9C36BF1E-89E6-478B-97BC-8C5133883EC5}" sibTransId="{3D9CA245-E985-42AF-BB9E-7EEBDD527616}"/>
    <dgm:cxn modelId="{ABC9AB70-DD36-4D3E-927F-B49644393E3C}" type="presOf" srcId="{F94EECFA-7093-446D-81E9-C3717C968DCD}" destId="{5521896B-03B0-4D9C-8EAE-DB39915D9F4A}" srcOrd="1" destOrd="0" presId="urn:microsoft.com/office/officeart/2005/8/layout/list1"/>
    <dgm:cxn modelId="{86AD1256-4F4F-415A-BD5A-1EC34B615DD8}" srcId="{CF1E84F0-D11D-473E-8010-4A26EE711808}" destId="{52868BA6-0CF8-4F2A-A11F-7796360C344D}" srcOrd="1" destOrd="0" parTransId="{4588AE28-BBE2-4B43-8B0B-0039C50AE3FB}" sibTransId="{904DE641-AA23-475F-856C-A3DEBCE01199}"/>
    <dgm:cxn modelId="{7F61AD87-AE1C-4BF7-8D37-9E7646B012D6}" type="presOf" srcId="{52868BA6-0CF8-4F2A-A11F-7796360C344D}" destId="{9FF79C77-13A9-48EE-B92D-240C3BCE2C16}" srcOrd="0" destOrd="0" presId="urn:microsoft.com/office/officeart/2005/8/layout/list1"/>
    <dgm:cxn modelId="{5A94488C-3A14-43B4-8A83-0CCA68880C32}" type="presOf" srcId="{CF1E84F0-D11D-473E-8010-4A26EE711808}" destId="{54ACF912-D765-4A67-9FBA-3F629DD4920F}" srcOrd="0" destOrd="0" presId="urn:microsoft.com/office/officeart/2005/8/layout/list1"/>
    <dgm:cxn modelId="{7ABC2699-DE70-4160-92DC-F47682F5E3B6}" type="presOf" srcId="{7DE77C64-F48F-4632-B55F-64159280326C}" destId="{9E1EA6A1-4493-484E-887C-95B4BB0B23DC}" srcOrd="0" destOrd="0" presId="urn:microsoft.com/office/officeart/2005/8/layout/list1"/>
    <dgm:cxn modelId="{52817CBC-F235-4C65-A1AE-37F192286FD2}" srcId="{CF1E84F0-D11D-473E-8010-4A26EE711808}" destId="{7DE77C64-F48F-4632-B55F-64159280326C}" srcOrd="0" destOrd="0" parTransId="{44AEDD13-31D4-47B9-8678-F500C033808B}" sibTransId="{FE1DC959-BCA5-4116-B698-B2A4290AC3EF}"/>
    <dgm:cxn modelId="{F7E83AE7-E0F6-4921-A5FC-68E0B063E52B}" type="presOf" srcId="{AA879C41-9403-49E0-8957-DE9252BB2249}" destId="{69E306A1-3AD8-4DF6-A57D-0EE09A3A7121}" srcOrd="0" destOrd="0" presId="urn:microsoft.com/office/officeart/2005/8/layout/list1"/>
    <dgm:cxn modelId="{21A703F3-7AD4-48C4-9E04-D55CE0FBBB7A}" type="presOf" srcId="{AA879C41-9403-49E0-8957-DE9252BB2249}" destId="{F9D53B8B-C9E8-4681-AAD1-C357BDFE7D99}" srcOrd="1" destOrd="0" presId="urn:microsoft.com/office/officeart/2005/8/layout/list1"/>
    <dgm:cxn modelId="{FBEE3F24-6746-422B-A4F2-CD8CAF157519}" type="presParOf" srcId="{54ACF912-D765-4A67-9FBA-3F629DD4920F}" destId="{CD813CB2-F879-4521-95F3-236B254061E0}" srcOrd="0" destOrd="0" presId="urn:microsoft.com/office/officeart/2005/8/layout/list1"/>
    <dgm:cxn modelId="{7B7E0928-2322-4902-BA1E-C258B0C4875A}" type="presParOf" srcId="{CD813CB2-F879-4521-95F3-236B254061E0}" destId="{9E1EA6A1-4493-484E-887C-95B4BB0B23DC}" srcOrd="0" destOrd="0" presId="urn:microsoft.com/office/officeart/2005/8/layout/list1"/>
    <dgm:cxn modelId="{A366C975-6411-4520-A040-23474B44152D}" type="presParOf" srcId="{CD813CB2-F879-4521-95F3-236B254061E0}" destId="{D30471F0-FC64-480F-AF39-DED2E0C741C6}" srcOrd="1" destOrd="0" presId="urn:microsoft.com/office/officeart/2005/8/layout/list1"/>
    <dgm:cxn modelId="{54DFB021-53CB-43ED-89D4-74A1E6CA9E89}" type="presParOf" srcId="{54ACF912-D765-4A67-9FBA-3F629DD4920F}" destId="{4B6CA7E7-74C5-4D96-B840-8B4AAADA3F1F}" srcOrd="1" destOrd="0" presId="urn:microsoft.com/office/officeart/2005/8/layout/list1"/>
    <dgm:cxn modelId="{EFD3603D-2C8E-45E2-9255-4EB83395BB25}" type="presParOf" srcId="{54ACF912-D765-4A67-9FBA-3F629DD4920F}" destId="{F77D95F2-B65B-4D87-8B92-BF634FF57F6C}" srcOrd="2" destOrd="0" presId="urn:microsoft.com/office/officeart/2005/8/layout/list1"/>
    <dgm:cxn modelId="{454D1089-D9A6-4032-BE43-8C5AB214873C}" type="presParOf" srcId="{54ACF912-D765-4A67-9FBA-3F629DD4920F}" destId="{27ED6C46-1B19-4D0B-B91D-45D6C06599C4}" srcOrd="3" destOrd="0" presId="urn:microsoft.com/office/officeart/2005/8/layout/list1"/>
    <dgm:cxn modelId="{EDE8F20D-4068-48CF-B02D-6F6E084B59E1}" type="presParOf" srcId="{54ACF912-D765-4A67-9FBA-3F629DD4920F}" destId="{9C8F6E8C-C8DA-485F-B32E-00CAAB8D79D8}" srcOrd="4" destOrd="0" presId="urn:microsoft.com/office/officeart/2005/8/layout/list1"/>
    <dgm:cxn modelId="{21148D68-7F63-42AD-8759-F114B8F3451A}" type="presParOf" srcId="{9C8F6E8C-C8DA-485F-B32E-00CAAB8D79D8}" destId="{9FF79C77-13A9-48EE-B92D-240C3BCE2C16}" srcOrd="0" destOrd="0" presId="urn:microsoft.com/office/officeart/2005/8/layout/list1"/>
    <dgm:cxn modelId="{AA8FDC14-6488-44E6-8619-B4015C102660}" type="presParOf" srcId="{9C8F6E8C-C8DA-485F-B32E-00CAAB8D79D8}" destId="{DF2E853F-4797-4C40-9FBD-6758C99DB08D}" srcOrd="1" destOrd="0" presId="urn:microsoft.com/office/officeart/2005/8/layout/list1"/>
    <dgm:cxn modelId="{AC26E606-69B3-4F1A-890C-BFEC44E68BAF}" type="presParOf" srcId="{54ACF912-D765-4A67-9FBA-3F629DD4920F}" destId="{4D86CD8D-DEF2-4481-968B-813FEE491F08}" srcOrd="5" destOrd="0" presId="urn:microsoft.com/office/officeart/2005/8/layout/list1"/>
    <dgm:cxn modelId="{03193E95-174B-47E1-AE16-EFF170EB365B}" type="presParOf" srcId="{54ACF912-D765-4A67-9FBA-3F629DD4920F}" destId="{0AE0CC63-0CED-468B-B5D7-067B432745FD}" srcOrd="6" destOrd="0" presId="urn:microsoft.com/office/officeart/2005/8/layout/list1"/>
    <dgm:cxn modelId="{B35412DF-68F1-40BA-97D1-C004AD88981A}" type="presParOf" srcId="{54ACF912-D765-4A67-9FBA-3F629DD4920F}" destId="{85942FA7-FFF7-43FC-9DAB-6E3405A790E5}" srcOrd="7" destOrd="0" presId="urn:microsoft.com/office/officeart/2005/8/layout/list1"/>
    <dgm:cxn modelId="{538FFCB5-9E60-4282-952D-24A5CF2F78B4}" type="presParOf" srcId="{54ACF912-D765-4A67-9FBA-3F629DD4920F}" destId="{DE11BF4C-A149-4ED5-AD45-B9F3367A78FE}" srcOrd="8" destOrd="0" presId="urn:microsoft.com/office/officeart/2005/8/layout/list1"/>
    <dgm:cxn modelId="{937A3D06-9CD9-47F6-9E92-A6E1C04ECE32}" type="presParOf" srcId="{DE11BF4C-A149-4ED5-AD45-B9F3367A78FE}" destId="{69E306A1-3AD8-4DF6-A57D-0EE09A3A7121}" srcOrd="0" destOrd="0" presId="urn:microsoft.com/office/officeart/2005/8/layout/list1"/>
    <dgm:cxn modelId="{F24A7E43-8EB6-4F95-836A-86F7B95A62B2}" type="presParOf" srcId="{DE11BF4C-A149-4ED5-AD45-B9F3367A78FE}" destId="{F9D53B8B-C9E8-4681-AAD1-C357BDFE7D99}" srcOrd="1" destOrd="0" presId="urn:microsoft.com/office/officeart/2005/8/layout/list1"/>
    <dgm:cxn modelId="{9C86B89E-DAE8-4F7F-94E1-BC6BED7464CA}" type="presParOf" srcId="{54ACF912-D765-4A67-9FBA-3F629DD4920F}" destId="{AEDF61E5-A773-4046-BA58-4D9D979969A0}" srcOrd="9" destOrd="0" presId="urn:microsoft.com/office/officeart/2005/8/layout/list1"/>
    <dgm:cxn modelId="{8EEAF2D1-76EE-42DF-B381-DC8E2202A248}" type="presParOf" srcId="{54ACF912-D765-4A67-9FBA-3F629DD4920F}" destId="{18831145-BDA9-4B22-81E3-A2F32E6DB4CC}" srcOrd="10" destOrd="0" presId="urn:microsoft.com/office/officeart/2005/8/layout/list1"/>
    <dgm:cxn modelId="{A7800CBB-EB7C-4464-BCA4-AFE30E64F277}" type="presParOf" srcId="{54ACF912-D765-4A67-9FBA-3F629DD4920F}" destId="{CF262A4E-6160-4A62-B8F5-3BC020E64FBE}" srcOrd="11" destOrd="0" presId="urn:microsoft.com/office/officeart/2005/8/layout/list1"/>
    <dgm:cxn modelId="{0B7AC40D-E822-4246-8FC0-A550837AB936}" type="presParOf" srcId="{54ACF912-D765-4A67-9FBA-3F629DD4920F}" destId="{F2A95064-4442-4C2E-A1B2-4DA85F577066}" srcOrd="12" destOrd="0" presId="urn:microsoft.com/office/officeart/2005/8/layout/list1"/>
    <dgm:cxn modelId="{3E300D5A-5EA5-49AD-B8B6-C5DA74AC7864}" type="presParOf" srcId="{F2A95064-4442-4C2E-A1B2-4DA85F577066}" destId="{CF5642CC-1A00-43D4-8FB6-74A340C3C15E}" srcOrd="0" destOrd="0" presId="urn:microsoft.com/office/officeart/2005/8/layout/list1"/>
    <dgm:cxn modelId="{0E180FA8-43F4-4811-A1BB-92A41F0398E6}" type="presParOf" srcId="{F2A95064-4442-4C2E-A1B2-4DA85F577066}" destId="{5521896B-03B0-4D9C-8EAE-DB39915D9F4A}" srcOrd="1" destOrd="0" presId="urn:microsoft.com/office/officeart/2005/8/layout/list1"/>
    <dgm:cxn modelId="{63FED5CC-1362-444B-BFC5-5201C8EC72B1}" type="presParOf" srcId="{54ACF912-D765-4A67-9FBA-3F629DD4920F}" destId="{1B61C25E-9D93-41E6-8FAB-E545BB0C66C6}" srcOrd="13" destOrd="0" presId="urn:microsoft.com/office/officeart/2005/8/layout/list1"/>
    <dgm:cxn modelId="{F8607A7D-D945-4261-9DF9-A3BE3B519037}" type="presParOf" srcId="{54ACF912-D765-4A67-9FBA-3F629DD4920F}" destId="{6F665F24-282C-4736-A4B6-E2DFD016BFC2}" srcOrd="14"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F0C5B1-D085-4CA6-B8CD-418A48DF1617}">
      <dsp:nvSpPr>
        <dsp:cNvPr id="0" name=""/>
        <dsp:cNvSpPr/>
      </dsp:nvSpPr>
      <dsp:spPr>
        <a:xfrm>
          <a:off x="0" y="439"/>
          <a:ext cx="10753725" cy="0"/>
        </a:xfrm>
        <a:prstGeom prst="line">
          <a:avLst/>
        </a:prstGeom>
        <a:solidFill>
          <a:schemeClr val="accent3">
            <a:shade val="80000"/>
            <a:hueOff val="0"/>
            <a:satOff val="0"/>
            <a:lumOff val="0"/>
            <a:alphaOff val="0"/>
          </a:schemeClr>
        </a:solidFill>
        <a:ln w="127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F51F72-EA7C-4F5B-BB5D-9894D9247852}">
      <dsp:nvSpPr>
        <dsp:cNvPr id="0" name=""/>
        <dsp:cNvSpPr/>
      </dsp:nvSpPr>
      <dsp:spPr>
        <a:xfrm>
          <a:off x="0" y="439"/>
          <a:ext cx="10753725" cy="719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kern="1200"/>
            <a:t>Urin, avføring, dopapir, skurebøttevann, det vi heller ut i vasken på kjøkkenet, vann fra badet og vaskerommet, såpe, dusjvann, oppvaskvann, vaskemidler, vann som vi koker maten i, kaffegrut … Dette er i avløpsvannet fra huset ditt. Det inneholder mye organisk materiale som er en samlebetegnelse for materiale som stammer fra levende organismer. (Døde planter og dyr og avfallsstoffer fra levende dyr og mennesker).</a:t>
          </a:r>
          <a:endParaRPr lang="en-US" sz="1400" kern="1200"/>
        </a:p>
      </dsp:txBody>
      <dsp:txXfrm>
        <a:off x="0" y="439"/>
        <a:ext cx="10753725" cy="719671"/>
      </dsp:txXfrm>
    </dsp:sp>
    <dsp:sp modelId="{96C87E20-79E9-41D0-A419-1D7201E4675A}">
      <dsp:nvSpPr>
        <dsp:cNvPr id="0" name=""/>
        <dsp:cNvSpPr/>
      </dsp:nvSpPr>
      <dsp:spPr>
        <a:xfrm>
          <a:off x="0" y="720110"/>
          <a:ext cx="10753725" cy="0"/>
        </a:xfrm>
        <a:prstGeom prst="line">
          <a:avLst/>
        </a:prstGeom>
        <a:solidFill>
          <a:schemeClr val="accent3">
            <a:shade val="80000"/>
            <a:hueOff val="-24293"/>
            <a:satOff val="-2460"/>
            <a:lumOff val="6767"/>
            <a:alphaOff val="0"/>
          </a:schemeClr>
        </a:solidFill>
        <a:ln w="12700" cap="flat" cmpd="sng" algn="ctr">
          <a:solidFill>
            <a:schemeClr val="accent3">
              <a:shade val="80000"/>
              <a:hueOff val="-24293"/>
              <a:satOff val="-2460"/>
              <a:lumOff val="676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65A275-CAF2-4D0D-BDD6-1F89BFC01F6E}">
      <dsp:nvSpPr>
        <dsp:cNvPr id="0" name=""/>
        <dsp:cNvSpPr/>
      </dsp:nvSpPr>
      <dsp:spPr>
        <a:xfrm>
          <a:off x="0" y="720110"/>
          <a:ext cx="10753725" cy="719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kern="1200"/>
            <a:t>I avføring og urin er det fosfor og nitrogen. Fosfor (P) er et grunnstoff som finnes i jordskorpa. Det finnes i alle levende organismer. En menneskekropp inneholder ca en prosent fosfor. Fosfor er viktig næring for planter.</a:t>
          </a:r>
          <a:endParaRPr lang="en-US" sz="1400" kern="1200"/>
        </a:p>
      </dsp:txBody>
      <dsp:txXfrm>
        <a:off x="0" y="720110"/>
        <a:ext cx="10753725" cy="719671"/>
      </dsp:txXfrm>
    </dsp:sp>
    <dsp:sp modelId="{47433E2D-A74E-484E-B730-FFE44189CA03}">
      <dsp:nvSpPr>
        <dsp:cNvPr id="0" name=""/>
        <dsp:cNvSpPr/>
      </dsp:nvSpPr>
      <dsp:spPr>
        <a:xfrm>
          <a:off x="0" y="1439781"/>
          <a:ext cx="10753725" cy="0"/>
        </a:xfrm>
        <a:prstGeom prst="line">
          <a:avLst/>
        </a:prstGeom>
        <a:solidFill>
          <a:schemeClr val="accent3">
            <a:shade val="80000"/>
            <a:hueOff val="-48587"/>
            <a:satOff val="-4919"/>
            <a:lumOff val="13534"/>
            <a:alphaOff val="0"/>
          </a:schemeClr>
        </a:solidFill>
        <a:ln w="12700" cap="flat" cmpd="sng" algn="ctr">
          <a:solidFill>
            <a:schemeClr val="accent3">
              <a:shade val="80000"/>
              <a:hueOff val="-48587"/>
              <a:satOff val="-4919"/>
              <a:lumOff val="1353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C7BCFE-41DD-4D27-BA7C-0B0A0393F3F1}">
      <dsp:nvSpPr>
        <dsp:cNvPr id="0" name=""/>
        <dsp:cNvSpPr/>
      </dsp:nvSpPr>
      <dsp:spPr>
        <a:xfrm>
          <a:off x="0" y="1439781"/>
          <a:ext cx="10753725" cy="719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kern="1200"/>
            <a:t>Nitrogen kommer i hovedsak fra urin. Nitrogen(N) er et grunnstoff. Plantene må ha nitrogen for å vokse.</a:t>
          </a:r>
          <a:endParaRPr lang="en-US" sz="1400" kern="1200"/>
        </a:p>
      </dsp:txBody>
      <dsp:txXfrm>
        <a:off x="0" y="1439781"/>
        <a:ext cx="10753725" cy="719671"/>
      </dsp:txXfrm>
    </dsp:sp>
    <dsp:sp modelId="{6E483C70-778B-4D0C-BE8A-AB7187D316F2}">
      <dsp:nvSpPr>
        <dsp:cNvPr id="0" name=""/>
        <dsp:cNvSpPr/>
      </dsp:nvSpPr>
      <dsp:spPr>
        <a:xfrm>
          <a:off x="0" y="2159452"/>
          <a:ext cx="10753725" cy="0"/>
        </a:xfrm>
        <a:prstGeom prst="line">
          <a:avLst/>
        </a:prstGeom>
        <a:solidFill>
          <a:schemeClr val="accent3">
            <a:shade val="80000"/>
            <a:hueOff val="-72880"/>
            <a:satOff val="-7379"/>
            <a:lumOff val="20300"/>
            <a:alphaOff val="0"/>
          </a:schemeClr>
        </a:solidFill>
        <a:ln w="12700" cap="flat" cmpd="sng" algn="ctr">
          <a:solidFill>
            <a:schemeClr val="accent3">
              <a:shade val="80000"/>
              <a:hueOff val="-72880"/>
              <a:satOff val="-7379"/>
              <a:lumOff val="2030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D97F71-959C-4C3D-9A41-D08722F49ADF}">
      <dsp:nvSpPr>
        <dsp:cNvPr id="0" name=""/>
        <dsp:cNvSpPr/>
      </dsp:nvSpPr>
      <dsp:spPr>
        <a:xfrm>
          <a:off x="0" y="2159452"/>
          <a:ext cx="10753725" cy="719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kern="1200"/>
            <a:t>Avløpsvannet inneholder også mikroorganismer som bakterier, virus og parasitter.</a:t>
          </a:r>
          <a:endParaRPr lang="en-US" sz="1400" kern="1200"/>
        </a:p>
      </dsp:txBody>
      <dsp:txXfrm>
        <a:off x="0" y="2159452"/>
        <a:ext cx="10753725" cy="719671"/>
      </dsp:txXfrm>
    </dsp:sp>
    <dsp:sp modelId="{DC7B3FF6-AE7C-4E32-BCAB-41C78690AA1C}">
      <dsp:nvSpPr>
        <dsp:cNvPr id="0" name=""/>
        <dsp:cNvSpPr/>
      </dsp:nvSpPr>
      <dsp:spPr>
        <a:xfrm>
          <a:off x="0" y="2879123"/>
          <a:ext cx="10753725" cy="0"/>
        </a:xfrm>
        <a:prstGeom prst="line">
          <a:avLst/>
        </a:prstGeom>
        <a:solidFill>
          <a:schemeClr val="accent3">
            <a:shade val="80000"/>
            <a:hueOff val="-97174"/>
            <a:satOff val="-9839"/>
            <a:lumOff val="27067"/>
            <a:alphaOff val="0"/>
          </a:schemeClr>
        </a:solidFill>
        <a:ln w="12700" cap="flat" cmpd="sng" algn="ctr">
          <a:solidFill>
            <a:schemeClr val="accent3">
              <a:shade val="80000"/>
              <a:hueOff val="-97174"/>
              <a:satOff val="-9839"/>
              <a:lumOff val="2706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0643AA-EB90-4768-9C7A-59871E9EB51F}">
      <dsp:nvSpPr>
        <dsp:cNvPr id="0" name=""/>
        <dsp:cNvSpPr/>
      </dsp:nvSpPr>
      <dsp:spPr>
        <a:xfrm>
          <a:off x="0" y="2879123"/>
          <a:ext cx="10753725" cy="7196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nb-NO" sz="1400" kern="1200"/>
            <a:t>Renseanleggene er laget for å fjerne fosfor (P), nitrogen (N), organisk materiale og i stor grad mikroorganismer fra avløpsvannet.</a:t>
          </a:r>
          <a:endParaRPr lang="en-US" sz="1400" kern="1200"/>
        </a:p>
      </dsp:txBody>
      <dsp:txXfrm>
        <a:off x="0" y="2879123"/>
        <a:ext cx="10753725" cy="7196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B402A4-1F2E-466A-B4BB-BC02D734640E}">
      <dsp:nvSpPr>
        <dsp:cNvPr id="0" name=""/>
        <dsp:cNvSpPr/>
      </dsp:nvSpPr>
      <dsp:spPr>
        <a:xfrm>
          <a:off x="0" y="123440"/>
          <a:ext cx="6278562" cy="1732916"/>
        </a:xfrm>
        <a:prstGeom prst="roundRect">
          <a:avLst/>
        </a:prstGeom>
        <a:gradFill rotWithShape="0">
          <a:gsLst>
            <a:gs pos="0">
              <a:schemeClr val="accent1">
                <a:alpha val="90000"/>
                <a:hueOff val="0"/>
                <a:satOff val="0"/>
                <a:lumOff val="0"/>
                <a:alphaOff val="0"/>
                <a:tint val="70000"/>
                <a:satMod val="100000"/>
                <a:lumMod val="110000"/>
              </a:schemeClr>
            </a:gs>
            <a:gs pos="50000">
              <a:schemeClr val="accent1">
                <a:alpha val="90000"/>
                <a:hueOff val="0"/>
                <a:satOff val="0"/>
                <a:lumOff val="0"/>
                <a:alphaOff val="0"/>
                <a:tint val="75000"/>
                <a:satMod val="101000"/>
                <a:lumMod val="105000"/>
              </a:schemeClr>
            </a:gs>
            <a:gs pos="100000">
              <a:schemeClr val="accent1">
                <a:alpha val="90000"/>
                <a:hueOff val="0"/>
                <a:satOff val="0"/>
                <a:lumOff val="0"/>
                <a:alphaOff val="0"/>
                <a:tint val="82000"/>
                <a:satMod val="104000"/>
                <a:lumMod val="105000"/>
              </a:schemeClr>
            </a:gs>
          </a:gsLst>
          <a:lin ang="27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nb-NO" sz="1700" kern="1200" dirty="0"/>
            <a:t>Næringsstoffer i vann er nødvendig og naturlig. Men når det blir for mye av dem, kan det bli stor skade.</a:t>
          </a:r>
          <a:endParaRPr lang="en-US" sz="1700" kern="1200" dirty="0"/>
        </a:p>
      </dsp:txBody>
      <dsp:txXfrm>
        <a:off x="84594" y="208034"/>
        <a:ext cx="6109374" cy="1563728"/>
      </dsp:txXfrm>
    </dsp:sp>
    <dsp:sp modelId="{4FC2F31A-44E0-47A0-93DC-BA3FE16CFE72}">
      <dsp:nvSpPr>
        <dsp:cNvPr id="0" name=""/>
        <dsp:cNvSpPr/>
      </dsp:nvSpPr>
      <dsp:spPr>
        <a:xfrm>
          <a:off x="0" y="1905316"/>
          <a:ext cx="6278562" cy="1732916"/>
        </a:xfrm>
        <a:prstGeom prst="roundRect">
          <a:avLst/>
        </a:prstGeom>
        <a:gradFill rotWithShape="0">
          <a:gsLst>
            <a:gs pos="0">
              <a:schemeClr val="accent1">
                <a:alpha val="90000"/>
                <a:hueOff val="0"/>
                <a:satOff val="0"/>
                <a:lumOff val="0"/>
                <a:alphaOff val="-20000"/>
                <a:tint val="70000"/>
                <a:satMod val="100000"/>
                <a:lumMod val="110000"/>
              </a:schemeClr>
            </a:gs>
            <a:gs pos="50000">
              <a:schemeClr val="accent1">
                <a:alpha val="90000"/>
                <a:hueOff val="0"/>
                <a:satOff val="0"/>
                <a:lumOff val="0"/>
                <a:alphaOff val="-20000"/>
                <a:tint val="75000"/>
                <a:satMod val="101000"/>
                <a:lumMod val="105000"/>
              </a:schemeClr>
            </a:gs>
            <a:gs pos="100000">
              <a:schemeClr val="accent1">
                <a:alpha val="90000"/>
                <a:hueOff val="0"/>
                <a:satOff val="0"/>
                <a:lumOff val="0"/>
                <a:alphaOff val="-20000"/>
                <a:tint val="82000"/>
                <a:satMod val="104000"/>
                <a:lumMod val="105000"/>
              </a:schemeClr>
            </a:gs>
          </a:gsLst>
          <a:lin ang="27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nb-NO" sz="1700" kern="1200" dirty="0"/>
            <a:t>Algetoksiner er giftige stoffer som produseres i ferskvann av blågrønnalger. Toksiner betyr giftstoffer. Blågrønnalger finnes også i saltvann, men de er ikke så vanlige der. Når slike alger «blomstrer opp» i store mengder, blir sjøen brun. Toksinene er dødelige for blant annet fisk i oppdrettsanlegg, og de gjør blåskjell uspiselige for mennesker.</a:t>
          </a:r>
          <a:endParaRPr lang="en-US" sz="1700" kern="1200" dirty="0"/>
        </a:p>
      </dsp:txBody>
      <dsp:txXfrm>
        <a:off x="84594" y="1989910"/>
        <a:ext cx="6109374" cy="1563728"/>
      </dsp:txXfrm>
    </dsp:sp>
    <dsp:sp modelId="{7523F14A-525C-46DF-B2CC-CADF74850474}">
      <dsp:nvSpPr>
        <dsp:cNvPr id="0" name=""/>
        <dsp:cNvSpPr/>
      </dsp:nvSpPr>
      <dsp:spPr>
        <a:xfrm>
          <a:off x="0" y="3687193"/>
          <a:ext cx="6278562" cy="1732916"/>
        </a:xfrm>
        <a:prstGeom prst="roundRect">
          <a:avLst/>
        </a:prstGeom>
        <a:gradFill rotWithShape="0">
          <a:gsLst>
            <a:gs pos="0">
              <a:schemeClr val="accent1">
                <a:alpha val="90000"/>
                <a:hueOff val="0"/>
                <a:satOff val="0"/>
                <a:lumOff val="0"/>
                <a:alphaOff val="-40000"/>
                <a:tint val="70000"/>
                <a:satMod val="100000"/>
                <a:lumMod val="110000"/>
              </a:schemeClr>
            </a:gs>
            <a:gs pos="50000">
              <a:schemeClr val="accent1">
                <a:alpha val="90000"/>
                <a:hueOff val="0"/>
                <a:satOff val="0"/>
                <a:lumOff val="0"/>
                <a:alphaOff val="-40000"/>
                <a:tint val="75000"/>
                <a:satMod val="101000"/>
                <a:lumMod val="105000"/>
              </a:schemeClr>
            </a:gs>
            <a:gs pos="100000">
              <a:schemeClr val="accent1">
                <a:alpha val="90000"/>
                <a:hueOff val="0"/>
                <a:satOff val="0"/>
                <a:lumOff val="0"/>
                <a:alphaOff val="-40000"/>
                <a:tint val="82000"/>
                <a:satMod val="104000"/>
                <a:lumMod val="105000"/>
              </a:schemeClr>
            </a:gs>
          </a:gsLst>
          <a:lin ang="27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nb-NO" sz="1700" kern="1200"/>
            <a:t>Hvis det blir et varmere klima, og dermed mer nedbør, vil det bli mer avrenning fra jord og til elver og sjøer, og dette kan øke faren for algevekst og utvikling av giftstoffer</a:t>
          </a:r>
          <a:endParaRPr lang="en-US" sz="1700" kern="1200"/>
        </a:p>
      </dsp:txBody>
      <dsp:txXfrm>
        <a:off x="84594" y="3771787"/>
        <a:ext cx="6109374" cy="15637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7D95F2-B65B-4D87-8B92-BF634FF57F6C}">
      <dsp:nvSpPr>
        <dsp:cNvPr id="0" name=""/>
        <dsp:cNvSpPr/>
      </dsp:nvSpPr>
      <dsp:spPr>
        <a:xfrm>
          <a:off x="0" y="1207914"/>
          <a:ext cx="6254724" cy="529200"/>
        </a:xfrm>
        <a:prstGeom prst="rect">
          <a:avLst/>
        </a:prstGeom>
        <a:solidFill>
          <a:schemeClr val="dk1">
            <a:alpha val="90000"/>
            <a:tint val="40000"/>
            <a:hueOff val="0"/>
            <a:satOff val="0"/>
            <a:lumOff val="0"/>
            <a:alphaOff val="0"/>
          </a:schemeClr>
        </a:solidFill>
        <a:ln w="9525" cap="flat" cmpd="sng" algn="ctr">
          <a:solidFill>
            <a:schemeClr val="dk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sp>
    <dsp:sp modelId="{D30471F0-FC64-480F-AF39-DED2E0C741C6}">
      <dsp:nvSpPr>
        <dsp:cNvPr id="0" name=""/>
        <dsp:cNvSpPr/>
      </dsp:nvSpPr>
      <dsp:spPr>
        <a:xfrm>
          <a:off x="312736" y="897954"/>
          <a:ext cx="4378306" cy="619920"/>
        </a:xfrm>
        <a:prstGeom prst="roundRect">
          <a:avLst/>
        </a:prstGeom>
        <a:gradFill rotWithShape="0">
          <a:gsLst>
            <a:gs pos="0">
              <a:schemeClr val="lt1">
                <a:hueOff val="0"/>
                <a:satOff val="0"/>
                <a:lumOff val="0"/>
                <a:alphaOff val="0"/>
                <a:tint val="97000"/>
                <a:satMod val="100000"/>
                <a:lumMod val="102000"/>
              </a:schemeClr>
            </a:gs>
            <a:gs pos="50000">
              <a:schemeClr val="lt1">
                <a:hueOff val="0"/>
                <a:satOff val="0"/>
                <a:lumOff val="0"/>
                <a:alphaOff val="0"/>
                <a:shade val="100000"/>
                <a:satMod val="100000"/>
                <a:lumMod val="100000"/>
              </a:schemeClr>
            </a:gs>
            <a:gs pos="100000">
              <a:schemeClr val="lt1">
                <a:hueOff val="0"/>
                <a:satOff val="0"/>
                <a:lumOff val="0"/>
                <a:alphaOff val="0"/>
                <a:shade val="80000"/>
                <a:satMod val="100000"/>
                <a:lumMod val="99000"/>
              </a:schemeClr>
            </a:gs>
          </a:gsLst>
          <a:lin ang="27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490" tIns="0" rIns="165490" bIns="0" numCol="1" spcCol="1270" anchor="ctr" anchorCtr="0">
          <a:noAutofit/>
        </a:bodyPr>
        <a:lstStyle/>
        <a:p>
          <a:pPr marL="0" lvl="0" indent="0" algn="l" defTabSz="933450">
            <a:lnSpc>
              <a:spcPct val="90000"/>
            </a:lnSpc>
            <a:spcBef>
              <a:spcPct val="0"/>
            </a:spcBef>
            <a:spcAft>
              <a:spcPct val="35000"/>
            </a:spcAft>
            <a:buNone/>
          </a:pPr>
          <a:r>
            <a:rPr lang="nb-NO" sz="2100" b="1" kern="1200"/>
            <a:t>1. Slam i tank uten luft</a:t>
          </a:r>
          <a:endParaRPr lang="en-US" sz="2100" kern="1200"/>
        </a:p>
      </dsp:txBody>
      <dsp:txXfrm>
        <a:off x="342998" y="928216"/>
        <a:ext cx="4317782" cy="559396"/>
      </dsp:txXfrm>
    </dsp:sp>
    <dsp:sp modelId="{0AE0CC63-0CED-468B-B5D7-067B432745FD}">
      <dsp:nvSpPr>
        <dsp:cNvPr id="0" name=""/>
        <dsp:cNvSpPr/>
      </dsp:nvSpPr>
      <dsp:spPr>
        <a:xfrm>
          <a:off x="0" y="2160474"/>
          <a:ext cx="6254724" cy="529200"/>
        </a:xfrm>
        <a:prstGeom prst="rect">
          <a:avLst/>
        </a:prstGeom>
        <a:solidFill>
          <a:schemeClr val="dk1">
            <a:alpha val="90000"/>
            <a:tint val="40000"/>
            <a:hueOff val="0"/>
            <a:satOff val="0"/>
            <a:lumOff val="0"/>
            <a:alphaOff val="0"/>
          </a:schemeClr>
        </a:solidFill>
        <a:ln w="9525" cap="flat" cmpd="sng" algn="ctr">
          <a:solidFill>
            <a:schemeClr val="dk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sp>
    <dsp:sp modelId="{DF2E853F-4797-4C40-9FBD-6758C99DB08D}">
      <dsp:nvSpPr>
        <dsp:cNvPr id="0" name=""/>
        <dsp:cNvSpPr/>
      </dsp:nvSpPr>
      <dsp:spPr>
        <a:xfrm>
          <a:off x="312736" y="1850514"/>
          <a:ext cx="4378306" cy="619920"/>
        </a:xfrm>
        <a:prstGeom prst="roundRect">
          <a:avLst/>
        </a:prstGeom>
        <a:gradFill rotWithShape="0">
          <a:gsLst>
            <a:gs pos="0">
              <a:schemeClr val="lt1">
                <a:hueOff val="0"/>
                <a:satOff val="0"/>
                <a:lumOff val="0"/>
                <a:alphaOff val="0"/>
                <a:tint val="97000"/>
                <a:satMod val="100000"/>
                <a:lumMod val="102000"/>
              </a:schemeClr>
            </a:gs>
            <a:gs pos="50000">
              <a:schemeClr val="lt1">
                <a:hueOff val="0"/>
                <a:satOff val="0"/>
                <a:lumOff val="0"/>
                <a:alphaOff val="0"/>
                <a:shade val="100000"/>
                <a:satMod val="100000"/>
                <a:lumMod val="100000"/>
              </a:schemeClr>
            </a:gs>
            <a:gs pos="100000">
              <a:schemeClr val="lt1">
                <a:hueOff val="0"/>
                <a:satOff val="0"/>
                <a:lumOff val="0"/>
                <a:alphaOff val="0"/>
                <a:shade val="80000"/>
                <a:satMod val="100000"/>
                <a:lumMod val="99000"/>
              </a:schemeClr>
            </a:gs>
          </a:gsLst>
          <a:lin ang="27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490" tIns="0" rIns="165490" bIns="0" numCol="1" spcCol="1270" anchor="ctr" anchorCtr="0">
          <a:noAutofit/>
        </a:bodyPr>
        <a:lstStyle/>
        <a:p>
          <a:pPr marL="0" lvl="0" indent="0" algn="l" defTabSz="933450">
            <a:lnSpc>
              <a:spcPct val="90000"/>
            </a:lnSpc>
            <a:spcBef>
              <a:spcPct val="0"/>
            </a:spcBef>
            <a:spcAft>
              <a:spcPct val="35000"/>
            </a:spcAft>
            <a:buNone/>
          </a:pPr>
          <a:r>
            <a:rPr lang="nb-NO" sz="2100" b="1" kern="1200"/>
            <a:t>2. Slam behandlet med kalk</a:t>
          </a:r>
          <a:endParaRPr lang="en-US" sz="2100" kern="1200"/>
        </a:p>
      </dsp:txBody>
      <dsp:txXfrm>
        <a:off x="342998" y="1880776"/>
        <a:ext cx="4317782" cy="559396"/>
      </dsp:txXfrm>
    </dsp:sp>
    <dsp:sp modelId="{18831145-BDA9-4B22-81E3-A2F32E6DB4CC}">
      <dsp:nvSpPr>
        <dsp:cNvPr id="0" name=""/>
        <dsp:cNvSpPr/>
      </dsp:nvSpPr>
      <dsp:spPr>
        <a:xfrm>
          <a:off x="0" y="3113035"/>
          <a:ext cx="6254724" cy="529200"/>
        </a:xfrm>
        <a:prstGeom prst="rect">
          <a:avLst/>
        </a:prstGeom>
        <a:solidFill>
          <a:schemeClr val="dk1">
            <a:alpha val="90000"/>
            <a:tint val="40000"/>
            <a:hueOff val="0"/>
            <a:satOff val="0"/>
            <a:lumOff val="0"/>
            <a:alphaOff val="0"/>
          </a:schemeClr>
        </a:solidFill>
        <a:ln w="9525" cap="flat" cmpd="sng" algn="ctr">
          <a:solidFill>
            <a:schemeClr val="dk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sp>
    <dsp:sp modelId="{F9D53B8B-C9E8-4681-AAD1-C357BDFE7D99}">
      <dsp:nvSpPr>
        <dsp:cNvPr id="0" name=""/>
        <dsp:cNvSpPr/>
      </dsp:nvSpPr>
      <dsp:spPr>
        <a:xfrm>
          <a:off x="312736" y="2803075"/>
          <a:ext cx="4378306" cy="619920"/>
        </a:xfrm>
        <a:prstGeom prst="roundRect">
          <a:avLst/>
        </a:prstGeom>
        <a:gradFill rotWithShape="0">
          <a:gsLst>
            <a:gs pos="0">
              <a:schemeClr val="lt1">
                <a:hueOff val="0"/>
                <a:satOff val="0"/>
                <a:lumOff val="0"/>
                <a:alphaOff val="0"/>
                <a:tint val="97000"/>
                <a:satMod val="100000"/>
                <a:lumMod val="102000"/>
              </a:schemeClr>
            </a:gs>
            <a:gs pos="50000">
              <a:schemeClr val="lt1">
                <a:hueOff val="0"/>
                <a:satOff val="0"/>
                <a:lumOff val="0"/>
                <a:alphaOff val="0"/>
                <a:shade val="100000"/>
                <a:satMod val="100000"/>
                <a:lumMod val="100000"/>
              </a:schemeClr>
            </a:gs>
            <a:gs pos="100000">
              <a:schemeClr val="lt1">
                <a:hueOff val="0"/>
                <a:satOff val="0"/>
                <a:lumOff val="0"/>
                <a:alphaOff val="0"/>
                <a:shade val="80000"/>
                <a:satMod val="100000"/>
                <a:lumMod val="99000"/>
              </a:schemeClr>
            </a:gs>
          </a:gsLst>
          <a:lin ang="27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490" tIns="0" rIns="165490" bIns="0" numCol="1" spcCol="1270" anchor="ctr" anchorCtr="0">
          <a:noAutofit/>
        </a:bodyPr>
        <a:lstStyle/>
        <a:p>
          <a:pPr marL="0" lvl="0" indent="0" algn="l" defTabSz="933450">
            <a:lnSpc>
              <a:spcPct val="90000"/>
            </a:lnSpc>
            <a:spcBef>
              <a:spcPct val="0"/>
            </a:spcBef>
            <a:spcAft>
              <a:spcPct val="35000"/>
            </a:spcAft>
            <a:buNone/>
          </a:pPr>
          <a:r>
            <a:rPr lang="nb-NO" sz="2100" b="1" kern="1200"/>
            <a:t>3. Tørket slam </a:t>
          </a:r>
          <a:endParaRPr lang="en-US" sz="2100" kern="1200"/>
        </a:p>
      </dsp:txBody>
      <dsp:txXfrm>
        <a:off x="342998" y="2833337"/>
        <a:ext cx="4317782" cy="559396"/>
      </dsp:txXfrm>
    </dsp:sp>
    <dsp:sp modelId="{6F665F24-282C-4736-A4B6-E2DFD016BFC2}">
      <dsp:nvSpPr>
        <dsp:cNvPr id="0" name=""/>
        <dsp:cNvSpPr/>
      </dsp:nvSpPr>
      <dsp:spPr>
        <a:xfrm>
          <a:off x="0" y="4065595"/>
          <a:ext cx="6254724" cy="529200"/>
        </a:xfrm>
        <a:prstGeom prst="rect">
          <a:avLst/>
        </a:prstGeom>
        <a:solidFill>
          <a:schemeClr val="dk1">
            <a:alpha val="90000"/>
            <a:tint val="40000"/>
            <a:hueOff val="0"/>
            <a:satOff val="0"/>
            <a:lumOff val="0"/>
            <a:alphaOff val="0"/>
          </a:schemeClr>
        </a:solidFill>
        <a:ln w="9525" cap="flat" cmpd="sng" algn="ctr">
          <a:solidFill>
            <a:schemeClr val="dk1">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sp>
    <dsp:sp modelId="{5521896B-03B0-4D9C-8EAE-DB39915D9F4A}">
      <dsp:nvSpPr>
        <dsp:cNvPr id="0" name=""/>
        <dsp:cNvSpPr/>
      </dsp:nvSpPr>
      <dsp:spPr>
        <a:xfrm>
          <a:off x="312736" y="3755635"/>
          <a:ext cx="4378306" cy="619920"/>
        </a:xfrm>
        <a:prstGeom prst="roundRect">
          <a:avLst/>
        </a:prstGeom>
        <a:gradFill rotWithShape="0">
          <a:gsLst>
            <a:gs pos="0">
              <a:schemeClr val="lt1">
                <a:hueOff val="0"/>
                <a:satOff val="0"/>
                <a:lumOff val="0"/>
                <a:alphaOff val="0"/>
                <a:tint val="97000"/>
                <a:satMod val="100000"/>
                <a:lumMod val="102000"/>
              </a:schemeClr>
            </a:gs>
            <a:gs pos="50000">
              <a:schemeClr val="lt1">
                <a:hueOff val="0"/>
                <a:satOff val="0"/>
                <a:lumOff val="0"/>
                <a:alphaOff val="0"/>
                <a:shade val="100000"/>
                <a:satMod val="100000"/>
                <a:lumMod val="100000"/>
              </a:schemeClr>
            </a:gs>
            <a:gs pos="100000">
              <a:schemeClr val="lt1">
                <a:hueOff val="0"/>
                <a:satOff val="0"/>
                <a:lumOff val="0"/>
                <a:alphaOff val="0"/>
                <a:shade val="80000"/>
                <a:satMod val="100000"/>
                <a:lumMod val="99000"/>
              </a:schemeClr>
            </a:gs>
          </a:gsLst>
          <a:lin ang="27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65490" tIns="0" rIns="165490" bIns="0" numCol="1" spcCol="1270" anchor="ctr" anchorCtr="0">
          <a:noAutofit/>
        </a:bodyPr>
        <a:lstStyle/>
        <a:p>
          <a:pPr marL="0" lvl="0" indent="0" algn="l" defTabSz="933450">
            <a:lnSpc>
              <a:spcPct val="90000"/>
            </a:lnSpc>
            <a:spcBef>
              <a:spcPct val="0"/>
            </a:spcBef>
            <a:spcAft>
              <a:spcPct val="35000"/>
            </a:spcAft>
            <a:buNone/>
          </a:pPr>
          <a:r>
            <a:rPr lang="nb-NO" sz="2100" b="1" kern="1200"/>
            <a:t>4. Slam som gjødsel og jordforbedring </a:t>
          </a:r>
          <a:endParaRPr lang="en-US" sz="2100" kern="1200"/>
        </a:p>
      </dsp:txBody>
      <dsp:txXfrm>
        <a:off x="342998" y="3785897"/>
        <a:ext cx="4317782" cy="55939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F3D079-CB0F-434B-8864-5C3285438BE2}" type="datetimeFigureOut">
              <a:rPr lang="nb-NO" smtClean="0"/>
              <a:t>21.02.2018</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5B788-EDBC-47AC-B352-1549A20C1A04}" type="slidenum">
              <a:rPr lang="nb-NO" smtClean="0"/>
              <a:t>‹#›</a:t>
            </a:fld>
            <a:endParaRPr lang="nb-NO"/>
          </a:p>
        </p:txBody>
      </p:sp>
    </p:spTree>
    <p:extLst>
      <p:ext uri="{BB962C8B-B14F-4D97-AF65-F5344CB8AC3E}">
        <p14:creationId xmlns:p14="http://schemas.microsoft.com/office/powerpoint/2010/main" val="1558856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b="0" i="0" kern="1200" dirty="0">
                <a:solidFill>
                  <a:schemeClr val="tx1"/>
                </a:solidFill>
                <a:effectLst/>
                <a:latin typeface="+mn-lt"/>
                <a:ea typeface="+mn-ea"/>
                <a:cs typeface="+mn-cs"/>
              </a:rPr>
              <a:t>Vi dusjer og bader – hvor havner vannet etterpå? Vi trekker ned i do – </a:t>
            </a:r>
            <a:r>
              <a:rPr lang="nb-NO" sz="1200" b="0" i="0" kern="1200" dirty="0" err="1">
                <a:solidFill>
                  <a:schemeClr val="tx1"/>
                </a:solidFill>
                <a:effectLst/>
                <a:latin typeface="+mn-lt"/>
                <a:ea typeface="+mn-ea"/>
                <a:cs typeface="+mn-cs"/>
              </a:rPr>
              <a:t>uha</a:t>
            </a:r>
            <a:r>
              <a:rPr lang="nb-NO" sz="1200" b="0" i="0" kern="1200" dirty="0">
                <a:solidFill>
                  <a:schemeClr val="tx1"/>
                </a:solidFill>
                <a:effectLst/>
                <a:latin typeface="+mn-lt"/>
                <a:ea typeface="+mn-ea"/>
                <a:cs typeface="+mn-cs"/>
              </a:rPr>
              <a:t>, hvor blir det av alt som fosser videre ned i røret? Fiskehandleren vasker fisken, slakteren spyler kjøttet, – hvor kommer vannet ut igjen? Vi vasker glass og tallerkener med melk og saus, – hvor blir sølevannet av? Gulvene og operasjonsrommene på sykehuset vaskes og vaskes, – men vannet, hvor tømmes det? I fabrikkene vaskes maskiner og beholdere med vann som sendes videre i rørene, – til havet? Til elva? Biler spyles, såpa og skitten renner, – er det noen som tar imot?</a:t>
            </a:r>
          </a:p>
          <a:p>
            <a:pPr fontAlgn="base"/>
            <a:r>
              <a:rPr lang="nb-NO" sz="1200" b="0" i="0" kern="1200" dirty="0">
                <a:solidFill>
                  <a:schemeClr val="tx1"/>
                </a:solidFill>
                <a:effectLst/>
                <a:latin typeface="+mn-lt"/>
                <a:ea typeface="+mn-ea"/>
                <a:cs typeface="+mn-cs"/>
              </a:rPr>
              <a:t>Ett er sikkert: Alt vannet kommer tilbake til naturen. Da blir spørsmålet: Hvordan kan vi gjøre vannet så reint som mulig? Kan vi ta vekk såpa? Hva med det som kan smitte oss med sykdommer? Hva med gift? Hva med det som kommer fra do?</a:t>
            </a:r>
          </a:p>
          <a:p>
            <a:pPr fontAlgn="base"/>
            <a:r>
              <a:rPr lang="nb-NO" sz="1200" b="0" i="0" kern="1200" dirty="0">
                <a:solidFill>
                  <a:schemeClr val="tx1"/>
                </a:solidFill>
                <a:effectLst/>
                <a:latin typeface="+mn-lt"/>
                <a:ea typeface="+mn-ea"/>
                <a:cs typeface="+mn-cs"/>
              </a:rPr>
              <a:t>Er det sant at vann som vi renser, kan brukes på nytt? Kan det bli drikkevann igjen? Hvordan går det an å rense så mye forurenset vann?</a:t>
            </a:r>
          </a:p>
          <a:p>
            <a:endParaRPr lang="nb-NO" dirty="0"/>
          </a:p>
          <a:p>
            <a:pPr fontAlgn="base"/>
            <a:r>
              <a:rPr lang="nb-NO" sz="1200" b="1" i="0" kern="1200" cap="all" dirty="0">
                <a:solidFill>
                  <a:schemeClr val="tx1"/>
                </a:solidFill>
                <a:effectLst/>
                <a:latin typeface="+mn-lt"/>
                <a:ea typeface="+mn-ea"/>
                <a:cs typeface="+mn-cs"/>
              </a:rPr>
              <a:t>HVA ER AVLØPSVANN?</a:t>
            </a:r>
          </a:p>
          <a:p>
            <a:pPr fontAlgn="base"/>
            <a:r>
              <a:rPr lang="nb-NO" sz="1200" b="0" i="0" kern="1200" dirty="0">
                <a:solidFill>
                  <a:schemeClr val="tx1"/>
                </a:solidFill>
                <a:effectLst/>
                <a:latin typeface="+mn-lt"/>
                <a:ea typeface="+mn-ea"/>
                <a:cs typeface="+mn-cs"/>
              </a:rPr>
              <a:t>Avløpsvann er et felles ord for alt vann som ledes vekk gjennom avløpsledninger. Avløpsledningene er rør som er gravd ned i bakken. Spillvann og overvann er avløpsvann.</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96826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Mekanisk rensing vil si at avløpsvannet ledes gjennom siler eller et synkebasseng (sedimenteringsbasseng).</a:t>
            </a:r>
          </a:p>
          <a:p>
            <a:pPr fontAlgn="base"/>
            <a:r>
              <a:rPr lang="nb-NO" sz="1200" b="0" i="0" kern="1200" dirty="0">
                <a:solidFill>
                  <a:schemeClr val="tx1"/>
                </a:solidFill>
                <a:effectLst/>
                <a:latin typeface="+mn-lt"/>
                <a:ea typeface="+mn-ea"/>
                <a:cs typeface="+mn-cs"/>
              </a:rPr>
              <a:t>Silene har mindre størrelse på maskene enn ristene i forbehandlingen. De fanger opp avføring, toalettpapir og en del organisk materiale.</a:t>
            </a:r>
          </a:p>
          <a:p>
            <a:pPr fontAlgn="base"/>
            <a:r>
              <a:rPr lang="nb-NO" sz="1200" b="0" i="0" kern="1200" dirty="0">
                <a:solidFill>
                  <a:schemeClr val="tx1"/>
                </a:solidFill>
                <a:effectLst/>
                <a:latin typeface="+mn-lt"/>
                <a:ea typeface="+mn-ea"/>
                <a:cs typeface="+mn-cs"/>
              </a:rPr>
              <a:t>Ved bruk av sedimenteringsbasseng må avløpsvannet være der lenge nok til at partikler synker (sedimenterer) til bunns. Det som blir liggende på bunnen, kalles slam. Slammet skrapes bort. Det kan seinere brukes som gjødsel på jorda. Det vannet som er renset, går enten videre til nytt rensetrinn, eller det slippes ut i vassdrag eller sjø.</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47470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Her er det kjemikalier som gjør rensejobben. En del av partiklene i avløpsvannet er så små at de ikke fjernes i forbehandlingen eller den mekaniske rensingen. De er nemlig så lette at de ikke synker og sedimenterer. Slike partikler kan inneholde både organisk stoff, fosfor og nitrogen. Fosfor og nitrogen finnes også oppløst i vannet, som for eksempel som fosfat, nitrat og ammonium.</a:t>
            </a:r>
          </a:p>
          <a:p>
            <a:pPr fontAlgn="base"/>
            <a:r>
              <a:rPr lang="nb-NO" sz="1200" b="0" i="0" kern="1200" dirty="0">
                <a:solidFill>
                  <a:schemeClr val="tx1"/>
                </a:solidFill>
                <a:effectLst/>
                <a:latin typeface="+mn-lt"/>
                <a:ea typeface="+mn-ea"/>
                <a:cs typeface="+mn-cs"/>
              </a:rPr>
              <a:t>Disse partiklene og stoffene har negative elektriske ladninger. Ved å tilsette kjemikalier som er positivt ladet, kan man få små partikler og oppløst fosfor til å fnokke seg (klumpe seg sammen) til større partikler. I fysikken har vi lært at negative og positive ladninger tiltrekker hverandre. Det er det som skjer her. Når fnokkene når en viss størrelse, vil tyngden gjøre at de synker (sedimenterer).</a:t>
            </a:r>
          </a:p>
          <a:p>
            <a:pPr fontAlgn="base"/>
            <a:r>
              <a:rPr lang="nb-NO" sz="1200" b="0" i="0" kern="1200" dirty="0">
                <a:solidFill>
                  <a:schemeClr val="tx1"/>
                </a:solidFill>
                <a:effectLst/>
                <a:latin typeface="+mn-lt"/>
                <a:ea typeface="+mn-ea"/>
                <a:cs typeface="+mn-cs"/>
              </a:rPr>
              <a:t>Kjemikalier som får oppløst fosfor og partikler til å klumpe seg sammen, er oftest aluminiums- eller jernforbindelser. </a:t>
            </a:r>
            <a:r>
              <a:rPr lang="nb-NO" sz="1200" b="0" i="0" kern="1200" dirty="0" err="1">
                <a:solidFill>
                  <a:schemeClr val="tx1"/>
                </a:solidFill>
                <a:effectLst/>
                <a:latin typeface="+mn-lt"/>
                <a:ea typeface="+mn-ea"/>
                <a:cs typeface="+mn-cs"/>
              </a:rPr>
              <a:t>Ca</a:t>
            </a:r>
            <a:r>
              <a:rPr lang="nb-NO" sz="1200" b="0" i="0" kern="1200" dirty="0">
                <a:solidFill>
                  <a:schemeClr val="tx1"/>
                </a:solidFill>
                <a:effectLst/>
                <a:latin typeface="+mn-lt"/>
                <a:ea typeface="+mn-ea"/>
                <a:cs typeface="+mn-cs"/>
              </a:rPr>
              <a:t> 90 prosent av fosforet og </a:t>
            </a:r>
            <a:r>
              <a:rPr lang="nb-NO" sz="1200" b="0" i="0" kern="1200" dirty="0" err="1">
                <a:solidFill>
                  <a:schemeClr val="tx1"/>
                </a:solidFill>
                <a:effectLst/>
                <a:latin typeface="+mn-lt"/>
                <a:ea typeface="+mn-ea"/>
                <a:cs typeface="+mn-cs"/>
              </a:rPr>
              <a:t>ca</a:t>
            </a:r>
            <a:r>
              <a:rPr lang="nb-NO" sz="1200" b="0" i="0" kern="1200" dirty="0">
                <a:solidFill>
                  <a:schemeClr val="tx1"/>
                </a:solidFill>
                <a:effectLst/>
                <a:latin typeface="+mn-lt"/>
                <a:ea typeface="+mn-ea"/>
                <a:cs typeface="+mn-cs"/>
              </a:rPr>
              <a:t> 70 prosent av de organiske stoffene kan fjernes fra avløpsvannet ved kjemisk rensing. En ulempe med denne renseprosessen er at den gjør lite med nitrogen.</a:t>
            </a:r>
          </a:p>
          <a:p>
            <a:pPr fontAlgn="base"/>
            <a:r>
              <a:rPr lang="nb-NO" sz="1200" b="0" i="0" kern="1200" dirty="0">
                <a:solidFill>
                  <a:schemeClr val="tx1"/>
                </a:solidFill>
                <a:effectLst/>
                <a:latin typeface="+mn-lt"/>
                <a:ea typeface="+mn-ea"/>
                <a:cs typeface="+mn-cs"/>
              </a:rPr>
              <a:t>Fnokkene (klumpene) synker til bunnen som slam. Dette skrapes bort, behandles og brukes som jordforbedring, mens vannet som er renset, slippes ut i vassdrag eller sjø</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3957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Her er det bakteriene som gjør jobben. I naturen blir dødt organisk materiale «spist opp» og brutt ned av blant annet mikroorganismer som bakterier og sopp. Små dyr, sopp og bakterier spiser døde dyr og planterester, og når de «bæsjer», er stoffene delt opp i de delene de en gang var laget av. De kan så gå videre som byggematerialer i nye planter og dyr. De går inn i inn i naturens kretsløp på nytt. Vi kaller dette naturens kretsløp. Disse små vesenene er naturens </a:t>
            </a:r>
            <a:r>
              <a:rPr lang="nb-NO" sz="1200" b="0" i="0" kern="1200" dirty="0" err="1">
                <a:solidFill>
                  <a:schemeClr val="tx1"/>
                </a:solidFill>
                <a:effectLst/>
                <a:latin typeface="+mn-lt"/>
                <a:ea typeface="+mn-ea"/>
                <a:cs typeface="+mn-cs"/>
              </a:rPr>
              <a:t>reinholdsarbeidere</a:t>
            </a:r>
            <a:r>
              <a:rPr lang="nb-NO" sz="1200" b="0" i="0" kern="1200" dirty="0">
                <a:solidFill>
                  <a:schemeClr val="tx1"/>
                </a:solidFill>
                <a:effectLst/>
                <a:latin typeface="+mn-lt"/>
                <a:ea typeface="+mn-ea"/>
                <a:cs typeface="+mn-cs"/>
              </a:rPr>
              <a:t> eller komposteringsanlegg.</a:t>
            </a:r>
          </a:p>
          <a:p>
            <a:pPr fontAlgn="base"/>
            <a:r>
              <a:rPr lang="nb-NO" sz="1200" b="0" i="0" kern="1200" dirty="0">
                <a:solidFill>
                  <a:schemeClr val="tx1"/>
                </a:solidFill>
                <a:effectLst/>
                <a:latin typeface="+mn-lt"/>
                <a:ea typeface="+mn-ea"/>
                <a:cs typeface="+mn-cs"/>
              </a:rPr>
              <a:t>Ved biologisk rensing er det disse mikroorganismene som gjør rensejobben. Når vi har oksygen i avløpsvannet (vi blåser inn luft og rører godt rundt), vil mikroorganismene «spise» det organiske stoffet mer effektivt. Dette er mikroorganismer som allerede finnes i avløpsvannet, men som får gunstige betingelser for å kunne formere seg i den biologiske renseprosessen. Bakteriene kan sveve fritt rundt. Da kalles anlegget aktivslam-anlegg.</a:t>
            </a:r>
          </a:p>
          <a:p>
            <a:pPr fontAlgn="base"/>
            <a:r>
              <a:rPr lang="nb-NO" sz="1200" b="0" i="0" kern="1200" dirty="0">
                <a:solidFill>
                  <a:schemeClr val="tx1"/>
                </a:solidFill>
                <a:effectLst/>
                <a:latin typeface="+mn-lt"/>
                <a:ea typeface="+mn-ea"/>
                <a:cs typeface="+mn-cs"/>
              </a:rPr>
              <a:t>Bakteriene kan også feste seg på ting av plast med stor overflate. Da kalles anlegget </a:t>
            </a:r>
            <a:r>
              <a:rPr lang="nb-NO" sz="1200" b="0" i="0" kern="1200" dirty="0" err="1">
                <a:solidFill>
                  <a:schemeClr val="tx1"/>
                </a:solidFill>
                <a:effectLst/>
                <a:latin typeface="+mn-lt"/>
                <a:ea typeface="+mn-ea"/>
                <a:cs typeface="+mn-cs"/>
              </a:rPr>
              <a:t>biofilm</a:t>
            </a:r>
            <a:r>
              <a:rPr lang="nb-NO" sz="1200" b="0" i="0" kern="1200" dirty="0">
                <a:solidFill>
                  <a:schemeClr val="tx1"/>
                </a:solidFill>
                <a:effectLst/>
                <a:latin typeface="+mn-lt"/>
                <a:ea typeface="+mn-ea"/>
                <a:cs typeface="+mn-cs"/>
              </a:rPr>
              <a:t>-anlegg.</a:t>
            </a:r>
          </a:p>
          <a:p>
            <a:pPr fontAlgn="base"/>
            <a:r>
              <a:rPr lang="nb-NO" sz="1200" b="0" i="0" kern="1200" dirty="0">
                <a:solidFill>
                  <a:schemeClr val="tx1"/>
                </a:solidFill>
                <a:effectLst/>
                <a:latin typeface="+mn-lt"/>
                <a:ea typeface="+mn-ea"/>
                <a:cs typeface="+mn-cs"/>
              </a:rPr>
              <a:t>Her kommer mikroorganismenes evne til å formere seg raskt til god nytte. I aktivslam-anlegg vil det etter hvert danne seg en tykk suppe av mikroorganismer og vann. I </a:t>
            </a:r>
            <a:r>
              <a:rPr lang="nb-NO" sz="1200" b="0" i="0" kern="1200" dirty="0" err="1">
                <a:solidFill>
                  <a:schemeClr val="tx1"/>
                </a:solidFill>
                <a:effectLst/>
                <a:latin typeface="+mn-lt"/>
                <a:ea typeface="+mn-ea"/>
                <a:cs typeface="+mn-cs"/>
              </a:rPr>
              <a:t>biofilm</a:t>
            </a:r>
            <a:r>
              <a:rPr lang="nb-NO" sz="1200" b="0" i="0" kern="1200" dirty="0">
                <a:solidFill>
                  <a:schemeClr val="tx1"/>
                </a:solidFill>
                <a:effectLst/>
                <a:latin typeface="+mn-lt"/>
                <a:ea typeface="+mn-ea"/>
                <a:cs typeface="+mn-cs"/>
              </a:rPr>
              <a:t>-anlegg vil det danne seg tykke lag av mikroorganismer på overflaten av plastgjenstandene, som etter hvert vil falle av. Når mikroorganismene har gjort jobben sin, synker de til bunnen som slam. Slammet behandles og brukes som jordforbedring.</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29448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Det er viktig for vannkvaliteten i vassdragene at spillvannet ikke tar veien ut i innsjøer, elver eller bekker, men beholdes i ledningsnettet (rørene) til det kommer fram til renseanlegget. Det er en grunn til at ledningsnettet må være tett.</a:t>
            </a:r>
          </a:p>
          <a:p>
            <a:pPr fontAlgn="base"/>
            <a:r>
              <a:rPr lang="nb-NO" sz="1200" b="0" i="0" kern="1200" dirty="0">
                <a:solidFill>
                  <a:schemeClr val="tx1"/>
                </a:solidFill>
                <a:effectLst/>
                <a:latin typeface="+mn-lt"/>
                <a:ea typeface="+mn-ea"/>
                <a:cs typeface="+mn-cs"/>
              </a:rPr>
              <a:t>Avløpsledningene som ligger nedgravd i bakken utsettes for både ytre og indre påkjenninger. Det kan være vibrasjoner fra trafikken. Frost og surt vann kan tære på ledningene. Dette kan føre til skader, slik at det blir lekkasjer. Hvis ledningene ikke er tette, kan reint vann lekke inn. Dette vil forstyrre driften på renseanlegget og gjøre behandlingen av avløpsvann dyrere.</a:t>
            </a:r>
          </a:p>
          <a:p>
            <a:pPr fontAlgn="base"/>
            <a:r>
              <a:rPr lang="nb-NO" sz="1200" b="0" i="0" kern="1200" dirty="0">
                <a:solidFill>
                  <a:schemeClr val="tx1"/>
                </a:solidFill>
                <a:effectLst/>
                <a:latin typeface="+mn-lt"/>
                <a:ea typeface="+mn-ea"/>
                <a:cs typeface="+mn-cs"/>
              </a:rPr>
              <a:t>Om noen spyler ned avfall og større gjenstander i do, kan dette sette seg fast i rørene og føre til full stopp. Avløpsvannet kommer ikke videre. I stedet kan det stige opp gjennom sluket i hus og kjellere. Avløpsledningene må derfor kontrolleres og om nødvendig repareres for at de skal fungere uten problemer. Gamle og utette ledninger må skiftes ut med nye</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0600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b="0" i="0" kern="1200" dirty="0">
                <a:solidFill>
                  <a:schemeClr val="tx1"/>
                </a:solidFill>
                <a:effectLst/>
                <a:latin typeface="+mn-lt"/>
                <a:ea typeface="+mn-ea"/>
                <a:cs typeface="+mn-cs"/>
              </a:rPr>
              <a:t>Avløpsledningene blir lagt slik at vannet kan renne nedover. Vannet skal renne så fort at det tar med seg dopapir og avføring (selvrensende system). På enkelte steder er det nødvendig å frakte vannet oppoverbakke. Da må det pumpes. I Oslo er det for eksempel 82 pumpestasjoner for avløpsvann.</a:t>
            </a:r>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334105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sz="1200" b="0" i="0" kern="1200" dirty="0">
                <a:solidFill>
                  <a:schemeClr val="tx1"/>
                </a:solidFill>
                <a:effectLst/>
                <a:latin typeface="+mn-lt"/>
                <a:ea typeface="+mn-ea"/>
                <a:cs typeface="+mn-cs"/>
              </a:rPr>
              <a:t>Myndighetene har stilt krav til hvor mye renseanleggene kan slippe ut av ulike forurensende stoffer. Renseanleggene må vise at de holder disse kravene. Derfor tar de prøver av vannet og måler innholdet av organisk stoff, fosfor, nitrogen osv. De større anleggene må også måle innholdet av tungmetaller og andre miljøgifter. Det meste av overvåking og styring av prosesser skjer ved hjelp av datateknologi</a:t>
            </a:r>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31433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Partiklene og fnokkene som blir liggende på bunnen av sedimenteringsbassengene, kalles slam. Det er spesielt rikt på gjødselstoffer som nitrogen og fosfor og organisk materiale, som finnes i avløpsvann fra husholdninger. Dette slammet egner seg ypperlig som gjødsel og jordforbedringsmiddel i jordbruket. Det er også mulig å bruke det på grøntarealer, i skogbruket og i veiskråninger.</a:t>
            </a:r>
          </a:p>
          <a:p>
            <a:pPr fontAlgn="base"/>
            <a:r>
              <a:rPr lang="nb-NO" sz="1200" b="0" i="0" kern="1200" dirty="0">
                <a:solidFill>
                  <a:schemeClr val="tx1"/>
                </a:solidFill>
                <a:effectLst/>
                <a:latin typeface="+mn-lt"/>
                <a:ea typeface="+mn-ea"/>
                <a:cs typeface="+mn-cs"/>
              </a:rPr>
              <a:t>Når vi bruker slam til jordforbedring, føres verdifulle ressurser videre i naturens kretsløp. Slam gir næring og organisk stoff til jordbakteriene og soppene. Derfor er det ønskelig at mest mulig av slammet brukes til nytteformål.</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131624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Før slammet kan brukes, må det behandles slik at det ikke sprer smitte eller lukt. Det er ulike måter å behandle slammet på. Ferdig behandlet slam kan deles inn fire typer med ulike egenskaper.</a:t>
            </a:r>
          </a:p>
          <a:p>
            <a:pPr fontAlgn="base"/>
            <a:r>
              <a:rPr lang="nb-NO" sz="1200" b="0" i="0" kern="1200" dirty="0">
                <a:solidFill>
                  <a:schemeClr val="tx1"/>
                </a:solidFill>
                <a:effectLst/>
                <a:latin typeface="+mn-lt"/>
                <a:ea typeface="+mn-ea"/>
                <a:cs typeface="+mn-cs"/>
              </a:rPr>
              <a:t>Kompost av slam lages ved at ferskt slam blandes med flis, bark eller kvernet hageavfall. Det tilføres luft. Når komposteringen er i gang, blir det høy temperatur. Da drepes smittestoffene. Da sier vi at slammet hygieniseres. Resultatet blir noe som likner jord.</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95986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1" i="0" kern="1200" cap="all" dirty="0">
                <a:solidFill>
                  <a:schemeClr val="tx1"/>
                </a:solidFill>
                <a:effectLst/>
                <a:latin typeface="+mn-lt"/>
                <a:ea typeface="+mn-ea"/>
                <a:cs typeface="+mn-cs"/>
              </a:rPr>
              <a:t>SLAM I TANK UTEN LUFT</a:t>
            </a:r>
          </a:p>
          <a:p>
            <a:pPr fontAlgn="base"/>
            <a:r>
              <a:rPr lang="nb-NO" sz="1200" b="0" i="0" kern="1200" dirty="0">
                <a:solidFill>
                  <a:schemeClr val="tx1"/>
                </a:solidFill>
                <a:effectLst/>
                <a:latin typeface="+mn-lt"/>
                <a:ea typeface="+mn-ea"/>
                <a:cs typeface="+mn-cs"/>
              </a:rPr>
              <a:t>Slam has i en tett tank. Det tilføres ikke luft. Noen ganger er det høy temperatur i tanken, noen ganger varmes slammet opp før det går i tanken. Uansett fører varmen til at smittestoffene drepes. Tanken kalles en råtnetank eller en biogassreaktor.</a:t>
            </a:r>
          </a:p>
          <a:p>
            <a:pPr fontAlgn="base"/>
            <a:r>
              <a:rPr lang="nb-NO" sz="1200" b="0" i="0" kern="1200" dirty="0">
                <a:solidFill>
                  <a:schemeClr val="tx1"/>
                </a:solidFill>
                <a:effectLst/>
                <a:latin typeface="+mn-lt"/>
                <a:ea typeface="+mn-ea"/>
                <a:cs typeface="+mn-cs"/>
              </a:rPr>
              <a:t>Når behandlinga i tanken er ferdig, tas slammet ut. Vannet blir presset ut av slammet. Da blir det en grynete masse med en svak lukt. Hvis slammet lagres litt før det brukes, lukter det bedre.</a:t>
            </a:r>
          </a:p>
          <a:p>
            <a:pPr fontAlgn="base"/>
            <a:r>
              <a:rPr lang="nb-NO" sz="1200" b="0" i="0" kern="1200" dirty="0">
                <a:solidFill>
                  <a:schemeClr val="tx1"/>
                </a:solidFill>
                <a:effectLst/>
                <a:latin typeface="+mn-lt"/>
                <a:ea typeface="+mn-ea"/>
                <a:cs typeface="+mn-cs"/>
              </a:rPr>
              <a:t>Slikt slam kalles «Anaerobt stabilisert slam» eller «</a:t>
            </a:r>
            <a:r>
              <a:rPr lang="nb-NO" sz="1200" b="0" i="0" kern="1200" dirty="0" err="1">
                <a:solidFill>
                  <a:schemeClr val="tx1"/>
                </a:solidFill>
                <a:effectLst/>
                <a:latin typeface="+mn-lt"/>
                <a:ea typeface="+mn-ea"/>
                <a:cs typeface="+mn-cs"/>
              </a:rPr>
              <a:t>utråtnet</a:t>
            </a:r>
            <a:r>
              <a:rPr lang="nb-NO" sz="1200" b="0" i="0" kern="1200" dirty="0">
                <a:solidFill>
                  <a:schemeClr val="tx1"/>
                </a:solidFill>
                <a:effectLst/>
                <a:latin typeface="+mn-lt"/>
                <a:ea typeface="+mn-ea"/>
                <a:cs typeface="+mn-cs"/>
              </a:rPr>
              <a:t> slam». «Anaerobt» betyr «uten luft».</a:t>
            </a:r>
          </a:p>
          <a:p>
            <a:pPr fontAlgn="base"/>
            <a:r>
              <a:rPr lang="nb-NO" sz="1200" b="1" i="0" kern="1200" cap="all" dirty="0">
                <a:solidFill>
                  <a:schemeClr val="tx1"/>
                </a:solidFill>
                <a:effectLst/>
                <a:latin typeface="+mn-lt"/>
                <a:ea typeface="+mn-ea"/>
                <a:cs typeface="+mn-cs"/>
              </a:rPr>
              <a:t>SLAM BEHANDLET MED KALK</a:t>
            </a:r>
          </a:p>
          <a:p>
            <a:pPr fontAlgn="base"/>
            <a:r>
              <a:rPr lang="nb-NO" sz="1200" b="0" i="0" kern="1200" dirty="0">
                <a:solidFill>
                  <a:schemeClr val="tx1"/>
                </a:solidFill>
                <a:effectLst/>
                <a:latin typeface="+mn-lt"/>
                <a:ea typeface="+mn-ea"/>
                <a:cs typeface="+mn-cs"/>
              </a:rPr>
              <a:t>Først får man ut mest mulig vann av slammet. Så blir det blandet med kalk. Da utvikles det høy temperatur og pH stiger. Både høy temperatur og høy pH-verdi dreper smittestoffene i slammet. Slam som er behandlet med kalk, får en litt tørr og grynete konsistens. Kalkbehandlet slam har høy pH og kan virke positivt på jorda.</a:t>
            </a:r>
          </a:p>
          <a:p>
            <a:pPr fontAlgn="base"/>
            <a:r>
              <a:rPr lang="nb-NO" sz="1200" b="1" i="0" kern="1200" cap="all" dirty="0">
                <a:solidFill>
                  <a:schemeClr val="tx1"/>
                </a:solidFill>
                <a:effectLst/>
                <a:latin typeface="+mn-lt"/>
                <a:ea typeface="+mn-ea"/>
                <a:cs typeface="+mn-cs"/>
              </a:rPr>
              <a:t>TØRKET SLAM</a:t>
            </a:r>
          </a:p>
          <a:p>
            <a:pPr fontAlgn="base"/>
            <a:r>
              <a:rPr lang="nb-NO" sz="1200" b="0" i="0" kern="1200" dirty="0">
                <a:solidFill>
                  <a:schemeClr val="tx1"/>
                </a:solidFill>
                <a:effectLst/>
                <a:latin typeface="+mn-lt"/>
                <a:ea typeface="+mn-ea"/>
                <a:cs typeface="+mn-cs"/>
              </a:rPr>
              <a:t>Slam kan tørkes ved høy temperatur: over 100 grader C. Smittestoffene blir drept på grunn av den høye temperaturen. Når slammet er så tørt, blir det heller ikke så mye aktivitet i små planter og dyr, og da blir det heller ikke så mye lukt.</a:t>
            </a:r>
          </a:p>
          <a:p>
            <a:pPr fontAlgn="base"/>
            <a:r>
              <a:rPr lang="nb-NO" sz="1200" b="0" i="0" kern="1200" dirty="0">
                <a:solidFill>
                  <a:schemeClr val="tx1"/>
                </a:solidFill>
                <a:effectLst/>
                <a:latin typeface="+mn-lt"/>
                <a:ea typeface="+mn-ea"/>
                <a:cs typeface="+mn-cs"/>
              </a:rPr>
              <a:t>Slammet er lett å spre, men kan støve. Tørket slam krever mindre plass og er lettere å transportere.</a:t>
            </a:r>
          </a:p>
          <a:p>
            <a:pPr fontAlgn="base"/>
            <a:r>
              <a:rPr lang="nb-NO" sz="1200" b="1" i="0" kern="1200" cap="all" dirty="0">
                <a:solidFill>
                  <a:schemeClr val="tx1"/>
                </a:solidFill>
                <a:effectLst/>
                <a:latin typeface="+mn-lt"/>
                <a:ea typeface="+mn-ea"/>
                <a:cs typeface="+mn-cs"/>
              </a:rPr>
              <a:t>SLAM SOM GJØDSEL OG JORDFORBEDRING</a:t>
            </a:r>
          </a:p>
          <a:p>
            <a:pPr fontAlgn="base"/>
            <a:r>
              <a:rPr lang="nb-NO" sz="1200" b="0" i="0" kern="1200" dirty="0">
                <a:solidFill>
                  <a:schemeClr val="tx1"/>
                </a:solidFill>
                <a:effectLst/>
                <a:latin typeface="+mn-lt"/>
                <a:ea typeface="+mn-ea"/>
                <a:cs typeface="+mn-cs"/>
              </a:rPr>
              <a:t>Slammet er næringsrikt fordi det er så mye organisk materiale i det. Derfor forbedrer slam jorda. Slam gir næring og organisk stoff til jordbakteriene og soppene. Da får jorda god jordstruktur. Det betyr at jorda kan holde bedre på vannet, at næringsstoffer blir mer tilgjengelig og at planterøttene får luft og gode forhold å vokse i. En god jordstruktur gjør at det blir mindre fare for erosjon og tap av jord. Jorda lar seg ikke så lett vaske vekk</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517722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Miljøgifter er kjemiske stoffer som ikke hører til i naturen. De er giftige. Noen samler seg opp i næringskjeder i vann eller på land. Noen brytes ikke ned (forsvinner ikke). Eksempler: PCB, DDT, radioaktive stoffer, hormonstoffer og tungmetaller som bly, kadmium, kobber, kvikksølv og nikkel.</a:t>
            </a:r>
          </a:p>
          <a:p>
            <a:pPr fontAlgn="base"/>
            <a:r>
              <a:rPr lang="nb-NO" sz="1200" b="0" i="0" kern="1200" dirty="0">
                <a:solidFill>
                  <a:schemeClr val="tx1"/>
                </a:solidFill>
                <a:effectLst/>
                <a:latin typeface="+mn-lt"/>
                <a:ea typeface="+mn-ea"/>
                <a:cs typeface="+mn-cs"/>
              </a:rPr>
              <a:t>Hvis det kommer miljøgifter av ulike slag i avløpsvannet, vil disse stoffene enten havne i slammet eller følge med vannet ut i vassdraget eller fjorden. Tungmetaller og andre miljøgifter i slammet vil havne på jordene. Derfor kontrolleres slammet ofte. Det er strenge krav til innholdet av tungmetaller og andre miljøgifter for slam som skal brukes til nyttige formål. Det er derfor viktig å stanse eller redusere de farlige stoffene før de kommer i slammet. De må stanses ved kilden, enten dette er i industrien eller husholdningene.</a:t>
            </a:r>
          </a:p>
          <a:p>
            <a:pPr fontAlgn="base"/>
            <a:r>
              <a:rPr lang="nb-NO" sz="1200" b="0" i="0" kern="1200" dirty="0">
                <a:solidFill>
                  <a:schemeClr val="tx1"/>
                </a:solidFill>
                <a:effectLst/>
                <a:latin typeface="+mn-lt"/>
                <a:ea typeface="+mn-ea"/>
                <a:cs typeface="+mn-cs"/>
              </a:rPr>
              <a:t>Myndighetene er i dag strenge med hvilke stoffer som får ledes ut i avløpet. For eksempel er industrien pålagt å holde tilbake spesielt skadelige stoffer. Tannlegene må rense ut kvikksølvholdig amalgam. Bensinstasjoner må skille ut olje. Sykehus må holde tilbake medisinrester og andre kjemikalier.</a:t>
            </a:r>
          </a:p>
          <a:p>
            <a:pPr fontAlgn="base"/>
            <a:r>
              <a:rPr lang="nb-NO" sz="1200" b="0" i="0" kern="1200" dirty="0">
                <a:solidFill>
                  <a:schemeClr val="tx1"/>
                </a:solidFill>
                <a:effectLst/>
                <a:latin typeface="+mn-lt"/>
                <a:ea typeface="+mn-ea"/>
                <a:cs typeface="+mn-cs"/>
              </a:rPr>
              <a:t>Likevel er det fremdeles en del farlige stoffer som havner i avløpssystemet. Hver enkelt av oss kan bidra til å redusere dette ved å ikke kaste farlig avfall som spillolje, </a:t>
            </a:r>
            <a:r>
              <a:rPr lang="nb-NO" sz="1200" b="0" i="0" kern="1200" dirty="0" err="1">
                <a:solidFill>
                  <a:schemeClr val="tx1"/>
                </a:solidFill>
                <a:effectLst/>
                <a:latin typeface="+mn-lt"/>
                <a:ea typeface="+mn-ea"/>
                <a:cs typeface="+mn-cs"/>
              </a:rPr>
              <a:t>malingsrester</a:t>
            </a:r>
            <a:r>
              <a:rPr lang="nb-NO" sz="1200" b="0" i="0" kern="1200" dirty="0">
                <a:solidFill>
                  <a:schemeClr val="tx1"/>
                </a:solidFill>
                <a:effectLst/>
                <a:latin typeface="+mn-lt"/>
                <a:ea typeface="+mn-ea"/>
                <a:cs typeface="+mn-cs"/>
              </a:rPr>
              <a:t> og </a:t>
            </a:r>
            <a:r>
              <a:rPr lang="nb-NO" sz="1200" b="0" i="0" kern="1200" dirty="0" err="1">
                <a:solidFill>
                  <a:schemeClr val="tx1"/>
                </a:solidFill>
                <a:effectLst/>
                <a:latin typeface="+mn-lt"/>
                <a:ea typeface="+mn-ea"/>
                <a:cs typeface="+mn-cs"/>
              </a:rPr>
              <a:t>white</a:t>
            </a:r>
            <a:r>
              <a:rPr lang="nb-NO" sz="1200" b="0" i="0" kern="1200" dirty="0">
                <a:solidFill>
                  <a:schemeClr val="tx1"/>
                </a:solidFill>
                <a:effectLst/>
                <a:latin typeface="+mn-lt"/>
                <a:ea typeface="+mn-ea"/>
                <a:cs typeface="+mn-cs"/>
              </a:rPr>
              <a:t> spirit i toalettet eller vasken</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67792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1" i="0" kern="1200" cap="all" dirty="0">
                <a:solidFill>
                  <a:schemeClr val="tx1"/>
                </a:solidFill>
                <a:effectLst/>
                <a:latin typeface="+mn-lt"/>
                <a:ea typeface="+mn-ea"/>
                <a:cs typeface="+mn-cs"/>
              </a:rPr>
              <a:t>SPILLVANN</a:t>
            </a:r>
          </a:p>
          <a:p>
            <a:pPr fontAlgn="base"/>
            <a:r>
              <a:rPr lang="nb-NO" sz="1200" b="0" i="0" kern="1200" dirty="0">
                <a:solidFill>
                  <a:schemeClr val="tx1"/>
                </a:solidFill>
                <a:effectLst/>
                <a:latin typeface="+mn-lt"/>
                <a:ea typeface="+mn-ea"/>
                <a:cs typeface="+mn-cs"/>
              </a:rPr>
              <a:t>Spillvann er vann som har vært brukt i husholdninger, på sykehus, skoler, hoteller, restauranter, bedrifter, industri, vaskerier og mye mer.</a:t>
            </a:r>
          </a:p>
          <a:p>
            <a:pPr fontAlgn="base"/>
            <a:r>
              <a:rPr lang="nb-NO" sz="1200" b="1" i="0" kern="1200" cap="all" dirty="0">
                <a:solidFill>
                  <a:schemeClr val="tx1"/>
                </a:solidFill>
                <a:effectLst/>
                <a:latin typeface="+mn-lt"/>
                <a:ea typeface="+mn-ea"/>
                <a:cs typeface="+mn-cs"/>
              </a:rPr>
              <a:t>OVERVANN</a:t>
            </a:r>
          </a:p>
          <a:p>
            <a:pPr fontAlgn="base"/>
            <a:r>
              <a:rPr lang="nb-NO" sz="1200" b="0" i="0" kern="1200" dirty="0">
                <a:solidFill>
                  <a:schemeClr val="tx1"/>
                </a:solidFill>
                <a:effectLst/>
                <a:latin typeface="+mn-lt"/>
                <a:ea typeface="+mn-ea"/>
                <a:cs typeface="+mn-cs"/>
              </a:rPr>
              <a:t>Overvann er vann som kommer fra regn eller snøsmelting, som renner fra tak, plasser og veier. For å hindre oversvømmelse av kjellere og gater, må ledningsnettet være i stand til å ta unna regnvann</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84111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Vi mennesker kaster dessverre ting i do som ikke hører hjemme der, som bleier og </a:t>
            </a:r>
            <a:r>
              <a:rPr lang="nb-NO" sz="1200" b="0" i="0" kern="1200" dirty="0" err="1">
                <a:solidFill>
                  <a:schemeClr val="tx1"/>
                </a:solidFill>
                <a:effectLst/>
                <a:latin typeface="+mn-lt"/>
                <a:ea typeface="+mn-ea"/>
                <a:cs typeface="+mn-cs"/>
              </a:rPr>
              <a:t>ørepinner</a:t>
            </a:r>
            <a:r>
              <a:rPr lang="nb-NO" sz="1200" b="0" i="0" kern="1200" dirty="0">
                <a:solidFill>
                  <a:schemeClr val="tx1"/>
                </a:solidFill>
                <a:effectLst/>
                <a:latin typeface="+mn-lt"/>
                <a:ea typeface="+mn-ea"/>
                <a:cs typeface="+mn-cs"/>
              </a:rPr>
              <a:t>. Slikt kan sette seg fast og tette avløpsledningene. Dette kan føre til oversvømmelse i bygninger som ligger utsatt til.</a:t>
            </a:r>
          </a:p>
          <a:p>
            <a:pPr fontAlgn="base"/>
            <a:r>
              <a:rPr lang="nb-NO" sz="1200" b="0" i="0" kern="1200" dirty="0">
                <a:solidFill>
                  <a:schemeClr val="tx1"/>
                </a:solidFill>
                <a:effectLst/>
                <a:latin typeface="+mn-lt"/>
                <a:ea typeface="+mn-ea"/>
                <a:cs typeface="+mn-cs"/>
              </a:rPr>
              <a:t>Vi kaster av og til også giftige ting i do. Det er ikke bra. Renseanleggene for avløpsvann er ikke bygd for å fjerne miljøgifter. Hvis det er miljøgifter i vannet, kan de bli sendt ut i elver og vann nedenfor, eller bli med i slam som spres på åkeren</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17795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Urin, avføring, dopapir, skurebøttevann, det vi heller ut i vasken på kjøkkenet, vann fra badet og vaskerommet, såpe, dusjvann, oppvaskvann, vaskemidler, vann som vi koker maten i, kaffegrut … Dette er i avløpsvannet fra huset ditt. Det inneholder mye organisk materiale som er en samlebetegnelse for materiale som stammer fra levende organismer. (Døde planter og dyr og avfallsstoffer fra levende dyr og mennesker).</a:t>
            </a:r>
          </a:p>
          <a:p>
            <a:pPr fontAlgn="base"/>
            <a:r>
              <a:rPr lang="nb-NO" sz="1200" b="0" i="0" kern="1200" dirty="0">
                <a:solidFill>
                  <a:schemeClr val="tx1"/>
                </a:solidFill>
                <a:effectLst/>
                <a:latin typeface="+mn-lt"/>
                <a:ea typeface="+mn-ea"/>
                <a:cs typeface="+mn-cs"/>
              </a:rPr>
              <a:t>I avføring og urin er det fosfor og nitrogen. Fosfor (P) er et grunnstoff som finnes i jordskorpa. Det finnes i alle levende organismer. En menneskekropp inneholder </a:t>
            </a:r>
            <a:r>
              <a:rPr lang="nb-NO" sz="1200" b="0" i="0" kern="1200" dirty="0" err="1">
                <a:solidFill>
                  <a:schemeClr val="tx1"/>
                </a:solidFill>
                <a:effectLst/>
                <a:latin typeface="+mn-lt"/>
                <a:ea typeface="+mn-ea"/>
                <a:cs typeface="+mn-cs"/>
              </a:rPr>
              <a:t>ca</a:t>
            </a:r>
            <a:r>
              <a:rPr lang="nb-NO" sz="1200" b="0" i="0" kern="1200" dirty="0">
                <a:solidFill>
                  <a:schemeClr val="tx1"/>
                </a:solidFill>
                <a:effectLst/>
                <a:latin typeface="+mn-lt"/>
                <a:ea typeface="+mn-ea"/>
                <a:cs typeface="+mn-cs"/>
              </a:rPr>
              <a:t> en prosent fosfor. Fosfor er viktig næring for planter.</a:t>
            </a:r>
          </a:p>
          <a:p>
            <a:pPr fontAlgn="base"/>
            <a:r>
              <a:rPr lang="nb-NO" sz="1200" b="0" i="0" kern="1200" dirty="0">
                <a:solidFill>
                  <a:schemeClr val="tx1"/>
                </a:solidFill>
                <a:effectLst/>
                <a:latin typeface="+mn-lt"/>
                <a:ea typeface="+mn-ea"/>
                <a:cs typeface="+mn-cs"/>
              </a:rPr>
              <a:t>Nitrogen kommer i hovedsak fra urin. Nitrogen(N) er et grunnstoff. Plantene må ha nitrogen for å vokse.</a:t>
            </a:r>
          </a:p>
          <a:p>
            <a:pPr fontAlgn="base"/>
            <a:r>
              <a:rPr lang="nb-NO" sz="1200" b="0" i="0" kern="1200" dirty="0">
                <a:solidFill>
                  <a:schemeClr val="tx1"/>
                </a:solidFill>
                <a:effectLst/>
                <a:latin typeface="+mn-lt"/>
                <a:ea typeface="+mn-ea"/>
                <a:cs typeface="+mn-cs"/>
              </a:rPr>
              <a:t>Avløpsvannet inneholder også mikroorganismer som bakterier, virus og parasitter.</a:t>
            </a:r>
          </a:p>
          <a:p>
            <a:pPr fontAlgn="base"/>
            <a:r>
              <a:rPr lang="nb-NO" sz="1200" b="0" i="0" kern="1200" dirty="0">
                <a:solidFill>
                  <a:schemeClr val="tx1"/>
                </a:solidFill>
                <a:effectLst/>
                <a:latin typeface="+mn-lt"/>
                <a:ea typeface="+mn-ea"/>
                <a:cs typeface="+mn-cs"/>
              </a:rPr>
              <a:t>Renseanleggene er laget for å fjerne fosfor (P), nitrogen (N), organisk materiale og i stor grad mikroorganismer fra avløpsvannet.</a:t>
            </a:r>
          </a:p>
          <a:p>
            <a:pPr fontAlgn="base"/>
            <a:r>
              <a:rPr lang="nb-NO" sz="1200" b="0" i="0" kern="1200" dirty="0">
                <a:solidFill>
                  <a:schemeClr val="tx1"/>
                </a:solidFill>
                <a:effectLst/>
                <a:latin typeface="+mn-lt"/>
                <a:ea typeface="+mn-ea"/>
                <a:cs typeface="+mn-cs"/>
              </a:rPr>
              <a:t>Kommer det for mye nitrogen eller fosfor i en innsjø eller fjord, kan det bli for mye vekst av planter</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0888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6793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Næringsstoffer i vann er nødvendig og naturlig. Men når det blir for mye av dem, kan det bli stor skade.</a:t>
            </a:r>
          </a:p>
          <a:p>
            <a:pPr fontAlgn="base"/>
            <a:r>
              <a:rPr lang="nb-NO" sz="1200" b="0" i="0" kern="1200" dirty="0">
                <a:solidFill>
                  <a:schemeClr val="tx1"/>
                </a:solidFill>
                <a:effectLst/>
                <a:latin typeface="+mn-lt"/>
                <a:ea typeface="+mn-ea"/>
                <a:cs typeface="+mn-cs"/>
              </a:rPr>
              <a:t>Algetoksiner er giftige stoffer som produseres i ferskvann av blågrønnalger. Toksiner betyr giftstoffer. Blågrønnalger finnes også i saltvann, men de er ikke så vanlige der. Når slike alger «blomstrer opp» i store mengder, blir sjøen brun. Toksinene er dødelige for blant annet fisk i oppdrettsanlegg, og de gjør blåskjell uspiselige for mennesker.</a:t>
            </a:r>
          </a:p>
          <a:p>
            <a:pPr fontAlgn="base"/>
            <a:r>
              <a:rPr lang="nb-NO" sz="1200" b="0" i="0" kern="1200" dirty="0">
                <a:solidFill>
                  <a:schemeClr val="tx1"/>
                </a:solidFill>
                <a:effectLst/>
                <a:latin typeface="+mn-lt"/>
                <a:ea typeface="+mn-ea"/>
                <a:cs typeface="+mn-cs"/>
              </a:rPr>
              <a:t>Hvis det blir et varmere klima, og dermed mer nedbør, vil det bli mer avrenning fra jord og til elver og sjøer, og dette kan øke faren for algevekst og utvikling av giftstoffer</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73285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En del av avløpsvannet som kommer til renseanlegget, er regnvann og vann fra snøsmelting, vann fra gatene, vann fra lekkasjer på drikkevannsnettet, og grunnvann som lekker inn i avløpsrørene. Alt dette kalles overvann. Noen steder fraktes det vekk i egne rør som går til bekker, elver eller sjøer. Det er hvis vannet er så reint at det ikke er nødvendig å rense det.</a:t>
            </a:r>
          </a:p>
          <a:p>
            <a:pPr fontAlgn="base"/>
            <a:r>
              <a:rPr lang="nb-NO" sz="1200" b="0" i="0" kern="1200" dirty="0">
                <a:solidFill>
                  <a:schemeClr val="tx1"/>
                </a:solidFill>
                <a:effectLst/>
                <a:latin typeface="+mn-lt"/>
                <a:ea typeface="+mn-ea"/>
                <a:cs typeface="+mn-cs"/>
              </a:rPr>
              <a:t>Noen steder føres overvannet til de samme rørene som frakter spillvann.</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339124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Rør (ledninger) som frakter vekk overvann. Det er regnvann og vann fra snøsmelting.</a:t>
            </a:r>
          </a:p>
          <a:p>
            <a:pPr fontAlgn="base"/>
            <a:r>
              <a:rPr lang="nb-NO" sz="1200" b="0" i="0" kern="1200" dirty="0">
                <a:solidFill>
                  <a:schemeClr val="tx1"/>
                </a:solidFill>
                <a:effectLst/>
                <a:latin typeface="+mn-lt"/>
                <a:ea typeface="+mn-ea"/>
                <a:cs typeface="+mn-cs"/>
              </a:rPr>
              <a:t>Rør (ledninger) som frakter vekk brukt vann fra vanlige husholdninger, skoler og industri. Det heter spillvann.</a:t>
            </a:r>
          </a:p>
          <a:p>
            <a:pPr fontAlgn="base"/>
            <a:r>
              <a:rPr lang="nb-NO" sz="1200" b="0" i="0" kern="1200" dirty="0">
                <a:solidFill>
                  <a:schemeClr val="tx1"/>
                </a:solidFill>
                <a:effectLst/>
                <a:latin typeface="+mn-lt"/>
                <a:ea typeface="+mn-ea"/>
                <a:cs typeface="+mn-cs"/>
              </a:rPr>
              <a:t>Enkelte steder er det bare én felles ledning for spillvann og overvann. Slike fellessystemer ble ofte lagt tidligere, men de brukes fortsatt, særlig i byer der overvannet er forurenset.</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5588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1" i="0" kern="1200" cap="all" dirty="0">
                <a:solidFill>
                  <a:schemeClr val="tx1"/>
                </a:solidFill>
                <a:effectLst/>
                <a:latin typeface="+mn-lt"/>
                <a:ea typeface="+mn-ea"/>
                <a:cs typeface="+mn-cs"/>
              </a:rPr>
              <a:t>SLIK KAN AVLØPSVANNET RENSES</a:t>
            </a:r>
          </a:p>
          <a:p>
            <a:pPr fontAlgn="base"/>
            <a:r>
              <a:rPr lang="nb-NO" sz="1200" b="0" i="0" kern="1200" dirty="0">
                <a:solidFill>
                  <a:schemeClr val="tx1"/>
                </a:solidFill>
                <a:effectLst/>
                <a:latin typeface="+mn-lt"/>
                <a:ea typeface="+mn-ea"/>
                <a:cs typeface="+mn-cs"/>
              </a:rPr>
              <a:t>Brukt vann må renses! Da kan det trygt slippes ut i naturen igjen.</a:t>
            </a:r>
          </a:p>
          <a:p>
            <a:pPr fontAlgn="base"/>
            <a:r>
              <a:rPr lang="nb-NO" sz="1200" b="1" i="0" kern="1200" cap="all" dirty="0">
                <a:solidFill>
                  <a:schemeClr val="tx1"/>
                </a:solidFill>
                <a:effectLst/>
                <a:latin typeface="+mn-lt"/>
                <a:ea typeface="+mn-ea"/>
                <a:cs typeface="+mn-cs"/>
              </a:rPr>
              <a:t>HVA ER GOD RENSING?</a:t>
            </a:r>
          </a:p>
          <a:p>
            <a:pPr fontAlgn="base"/>
            <a:r>
              <a:rPr lang="nb-NO" sz="1200" b="0" i="0" kern="1200" dirty="0">
                <a:solidFill>
                  <a:schemeClr val="tx1"/>
                </a:solidFill>
                <a:effectLst/>
                <a:latin typeface="+mn-lt"/>
                <a:ea typeface="+mn-ea"/>
                <a:cs typeface="+mn-cs"/>
              </a:rPr>
              <a:t>Det skal ikke komme forurensinger i vassdraget (elver og vann) eller i sjøen der avløpsvannet slippes ut.</a:t>
            </a:r>
          </a:p>
          <a:p>
            <a:pPr fontAlgn="base"/>
            <a:r>
              <a:rPr lang="nb-NO" sz="1200" b="0" i="0" kern="1200" dirty="0">
                <a:solidFill>
                  <a:schemeClr val="tx1"/>
                </a:solidFill>
                <a:effectLst/>
                <a:latin typeface="+mn-lt"/>
                <a:ea typeface="+mn-ea"/>
                <a:cs typeface="+mn-cs"/>
              </a:rPr>
              <a:t>Det skal ikke være fare for helsa til folk.</a:t>
            </a:r>
          </a:p>
          <a:p>
            <a:pPr fontAlgn="base"/>
            <a:r>
              <a:rPr lang="nb-NO" sz="1200" b="0" i="0" kern="1200" dirty="0">
                <a:solidFill>
                  <a:schemeClr val="tx1"/>
                </a:solidFill>
                <a:effectLst/>
                <a:latin typeface="+mn-lt"/>
                <a:ea typeface="+mn-ea"/>
                <a:cs typeface="+mn-cs"/>
              </a:rPr>
              <a:t>Det skal ikke bli skader på naturen.</a:t>
            </a:r>
          </a:p>
          <a:p>
            <a:pPr fontAlgn="base"/>
            <a:r>
              <a:rPr lang="nb-NO" sz="1200" b="0" i="0" kern="1200" dirty="0">
                <a:solidFill>
                  <a:schemeClr val="tx1"/>
                </a:solidFill>
                <a:effectLst/>
                <a:latin typeface="+mn-lt"/>
                <a:ea typeface="+mn-ea"/>
                <a:cs typeface="+mn-cs"/>
              </a:rPr>
              <a:t>Det er ikke nødvendig å rense avløpsvann på den samme måten alle steder i Norge. På steder hvor det er mye åpent hav, som på Vestlandet og nordover, kan det være enklere rensing. Her kan mekanisk rensing være tilstrekkelig. Det betyr å ta vekk fast avfall og større partikler i vannet.</a:t>
            </a:r>
          </a:p>
          <a:p>
            <a:pPr fontAlgn="base"/>
            <a:r>
              <a:rPr lang="nb-NO" sz="1200" b="0" i="0" kern="1200" dirty="0">
                <a:solidFill>
                  <a:schemeClr val="tx1"/>
                </a:solidFill>
                <a:effectLst/>
                <a:latin typeface="+mn-lt"/>
                <a:ea typeface="+mn-ea"/>
                <a:cs typeface="+mn-cs"/>
              </a:rPr>
              <a:t>Utslipp til elver og vann i innlandet, og utslipp inne i en fjord, må renses veldig godt. Da må det fjernes mer organisk stoff og næringssalter, som regel fosfor og nitrogen.</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17371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fontAlgn="base"/>
            <a:r>
              <a:rPr lang="nb-NO" sz="1200" b="0" i="0" kern="1200" dirty="0">
                <a:solidFill>
                  <a:schemeClr val="tx1"/>
                </a:solidFill>
                <a:effectLst/>
                <a:latin typeface="+mn-lt"/>
                <a:ea typeface="+mn-ea"/>
                <a:cs typeface="+mn-cs"/>
              </a:rPr>
              <a:t>Folk kaster ting i toalettet som ikke skulle være der. Det må vekk. Vannet går derfor gjennom en forbehandling. Den er slik:</a:t>
            </a:r>
          </a:p>
          <a:p>
            <a:pPr fontAlgn="base"/>
            <a:r>
              <a:rPr lang="nb-NO" sz="1200" b="0" i="0" kern="1200" dirty="0">
                <a:solidFill>
                  <a:schemeClr val="tx1"/>
                </a:solidFill>
                <a:effectLst/>
                <a:latin typeface="+mn-lt"/>
                <a:ea typeface="+mn-ea"/>
                <a:cs typeface="+mn-cs"/>
              </a:rPr>
              <a:t>Avfall tas vekk. Vannet blir silt gjennom rister. Oppgaven er å fjerne avfall som ikke skulle vært kastet i toalettet, slikt som plast, papir, filler, appelsinskall, bleier, </a:t>
            </a:r>
            <a:r>
              <a:rPr lang="nb-NO" sz="1200" b="0" i="0" kern="1200" dirty="0" err="1">
                <a:solidFill>
                  <a:schemeClr val="tx1"/>
                </a:solidFill>
                <a:effectLst/>
                <a:latin typeface="+mn-lt"/>
                <a:ea typeface="+mn-ea"/>
                <a:cs typeface="+mn-cs"/>
              </a:rPr>
              <a:t>ørepinner</a:t>
            </a:r>
            <a:r>
              <a:rPr lang="nb-NO" sz="1200" b="0" i="0" kern="1200" dirty="0">
                <a:solidFill>
                  <a:schemeClr val="tx1"/>
                </a:solidFill>
                <a:effectLst/>
                <a:latin typeface="+mn-lt"/>
                <a:ea typeface="+mn-ea"/>
                <a:cs typeface="+mn-cs"/>
              </a:rPr>
              <a:t> og mye annet. Dette avfallet kjøres vekk og brennes.</a:t>
            </a:r>
          </a:p>
          <a:p>
            <a:pPr fontAlgn="base"/>
            <a:r>
              <a:rPr lang="nb-NO" sz="1200" b="0" i="0" kern="1200" dirty="0">
                <a:solidFill>
                  <a:schemeClr val="tx1"/>
                </a:solidFill>
                <a:effectLst/>
                <a:latin typeface="+mn-lt"/>
                <a:ea typeface="+mn-ea"/>
                <a:cs typeface="+mn-cs"/>
              </a:rPr>
              <a:t>Sand tas vekk. Sand skilles ut fra avløpsvannet i et sandfang. Sand er tyngre enn vann og synker til bunns. Da kan det skrapes eller skyves vekk. Sand og grus kan komme fra gater og veier. I </a:t>
            </a:r>
            <a:r>
              <a:rPr lang="nb-NO" sz="1200" b="0" i="0" kern="1200" dirty="0" err="1">
                <a:solidFill>
                  <a:schemeClr val="tx1"/>
                </a:solidFill>
                <a:effectLst/>
                <a:latin typeface="+mn-lt"/>
                <a:ea typeface="+mn-ea"/>
                <a:cs typeface="+mn-cs"/>
              </a:rPr>
              <a:t>sandfanget</a:t>
            </a:r>
            <a:r>
              <a:rPr lang="nb-NO" sz="1200" b="0" i="0" kern="1200" dirty="0">
                <a:solidFill>
                  <a:schemeClr val="tx1"/>
                </a:solidFill>
                <a:effectLst/>
                <a:latin typeface="+mn-lt"/>
                <a:ea typeface="+mn-ea"/>
                <a:cs typeface="+mn-cs"/>
              </a:rPr>
              <a:t> pumpes det ofte inn luft for at grumset av organiske partikler skal holde seg svevende i vannet. Et slikt system kalles for luftet sandfang.</a:t>
            </a:r>
          </a:p>
          <a:p>
            <a:pPr fontAlgn="base"/>
            <a:r>
              <a:rPr lang="nb-NO" sz="1200" b="0" i="0" kern="1200" dirty="0">
                <a:solidFill>
                  <a:schemeClr val="tx1"/>
                </a:solidFill>
                <a:effectLst/>
                <a:latin typeface="+mn-lt"/>
                <a:ea typeface="+mn-ea"/>
                <a:cs typeface="+mn-cs"/>
              </a:rPr>
              <a:t>Fett tas vekk. Fett i avløpsvannet flyter oppå vannet og kan skrapes eller skyves vekk.</a:t>
            </a:r>
          </a:p>
          <a:p>
            <a:pPr fontAlgn="base"/>
            <a:r>
              <a:rPr lang="nb-NO" sz="1200" b="0" i="0" kern="1200" dirty="0">
                <a:solidFill>
                  <a:schemeClr val="tx1"/>
                </a:solidFill>
                <a:effectLst/>
                <a:latin typeface="+mn-lt"/>
                <a:ea typeface="+mn-ea"/>
                <a:cs typeface="+mn-cs"/>
              </a:rPr>
              <a:t>Sandfang og fettfang er vanligvis kombinert i samme basseng</a:t>
            </a:r>
          </a:p>
          <a:p>
            <a:endParaRPr lang="nb-NO" dirty="0"/>
          </a:p>
        </p:txBody>
      </p:sp>
      <p:sp>
        <p:nvSpPr>
          <p:cNvPr id="4" name="Plassholder for lysbildenumm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974BF3F-7618-427C-9FCF-AFF7D6C564A7}" type="slidenum">
              <a:rPr kumimoji="0" lang="nb-N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nb-N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9672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nb-NO"/>
              <a:t>Klikk for å redigere tittelstil</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b-NO"/>
              <a:t>Klikk for å redigere undertittelstil i malen</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B5489F5A-8F3A-4E3B-A524-64A525CF333A}" type="datetimeFigureOut">
              <a:rPr lang="nb-NO" smtClean="0"/>
              <a:t>21.02.2018</a:t>
            </a:fld>
            <a:endParaRPr lang="nb-NO"/>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nb-NO"/>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F0EAD4C6-7841-42A7-BE92-F99614C848F0}" type="slidenum">
              <a:rPr lang="nb-NO" smtClean="0"/>
              <a:t>‹#›</a:t>
            </a:fld>
            <a:endParaRPr lang="nb-NO"/>
          </a:p>
        </p:txBody>
      </p:sp>
    </p:spTree>
    <p:extLst>
      <p:ext uri="{BB962C8B-B14F-4D97-AF65-F5344CB8AC3E}">
        <p14:creationId xmlns:p14="http://schemas.microsoft.com/office/powerpoint/2010/main" val="954716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Vertical Text Placeholder 2"/>
          <p:cNvSpPr>
            <a:spLocks noGrp="1"/>
          </p:cNvSpPr>
          <p:nvPr>
            <p:ph type="body" orient="vert" idx="1"/>
          </p:nvPr>
        </p:nvSpPr>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B5489F5A-8F3A-4E3B-A524-64A525CF333A}" type="datetimeFigureOut">
              <a:rPr lang="nb-NO" smtClean="0"/>
              <a:t>21.02.2018</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1665906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nb-NO"/>
              <a:t>Klikk for å redigere tittelstil</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B5489F5A-8F3A-4E3B-A524-64A525CF333A}" type="datetimeFigureOut">
              <a:rPr lang="nb-NO" smtClean="0"/>
              <a:t>21.02.2018</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291246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idx="1"/>
          </p:nvPr>
        </p:nvSpPr>
        <p:spPr/>
        <p:txBody>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10"/>
          </p:nvPr>
        </p:nvSpPr>
        <p:spPr/>
        <p:txBody>
          <a:bodyPr/>
          <a:lstStyle/>
          <a:p>
            <a:fld id="{B5489F5A-8F3A-4E3B-A524-64A525CF333A}" type="datetimeFigureOut">
              <a:rPr lang="nb-NO" smtClean="0"/>
              <a:t>21.02.2018</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4231331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nb-NO"/>
              <a:t>Klikk for å redigere tittelstil</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Rediger tekststiler i malen</a:t>
            </a:r>
          </a:p>
        </p:txBody>
      </p:sp>
      <p:sp>
        <p:nvSpPr>
          <p:cNvPr id="4" name="Date Placeholder 3"/>
          <p:cNvSpPr>
            <a:spLocks noGrp="1"/>
          </p:cNvSpPr>
          <p:nvPr>
            <p:ph type="dt" sz="half" idx="10"/>
          </p:nvPr>
        </p:nvSpPr>
        <p:spPr/>
        <p:txBody>
          <a:bodyPr/>
          <a:lstStyle/>
          <a:p>
            <a:fld id="{B5489F5A-8F3A-4E3B-A524-64A525CF333A}" type="datetimeFigureOut">
              <a:rPr lang="nb-NO" smtClean="0"/>
              <a:t>21.02.2018</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51758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a:t>Klikk for å redigere tittelstil</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Date Placeholder 4"/>
          <p:cNvSpPr>
            <a:spLocks noGrp="1"/>
          </p:cNvSpPr>
          <p:nvPr>
            <p:ph type="dt" sz="half" idx="10"/>
          </p:nvPr>
        </p:nvSpPr>
        <p:spPr/>
        <p:txBody>
          <a:bodyPr/>
          <a:lstStyle/>
          <a:p>
            <a:fld id="{B5489F5A-8F3A-4E3B-A524-64A525CF333A}" type="datetimeFigureOut">
              <a:rPr lang="nb-NO" smtClean="0"/>
              <a:t>21.02.2018</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2293192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b-NO"/>
              <a:t>Klikk for å redigere tittelstil</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Rediger tekststiler i malen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7" name="Date Placeholder 6"/>
          <p:cNvSpPr>
            <a:spLocks noGrp="1"/>
          </p:cNvSpPr>
          <p:nvPr>
            <p:ph type="dt" sz="half" idx="10"/>
          </p:nvPr>
        </p:nvSpPr>
        <p:spPr/>
        <p:txBody>
          <a:bodyPr/>
          <a:lstStyle/>
          <a:p>
            <a:fld id="{B5489F5A-8F3A-4E3B-A524-64A525CF333A}" type="datetimeFigureOut">
              <a:rPr lang="nb-NO" smtClean="0"/>
              <a:t>21.02.2018</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3458369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b-NO"/>
              <a:t>Klikk for å redigere tittelstil</a:t>
            </a:r>
            <a:endParaRPr lang="en-US" dirty="0"/>
          </a:p>
        </p:txBody>
      </p:sp>
      <p:sp>
        <p:nvSpPr>
          <p:cNvPr id="3" name="Date Placeholder 2"/>
          <p:cNvSpPr>
            <a:spLocks noGrp="1"/>
          </p:cNvSpPr>
          <p:nvPr>
            <p:ph type="dt" sz="half" idx="10"/>
          </p:nvPr>
        </p:nvSpPr>
        <p:spPr/>
        <p:txBody>
          <a:bodyPr/>
          <a:lstStyle/>
          <a:p>
            <a:fld id="{B5489F5A-8F3A-4E3B-A524-64A525CF333A}" type="datetimeFigureOut">
              <a:rPr lang="nb-NO" smtClean="0"/>
              <a:t>21.02.2018</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2859425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489F5A-8F3A-4E3B-A524-64A525CF333A}" type="datetimeFigureOut">
              <a:rPr lang="nb-NO" smtClean="0"/>
              <a:t>21.02.2018</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F0EAD4C6-7841-42A7-BE92-F99614C848F0}" type="slidenum">
              <a:rPr lang="nb-NO" smtClean="0"/>
              <a:t>‹#›</a:t>
            </a:fld>
            <a:endParaRPr lang="nb-NO"/>
          </a:p>
        </p:txBody>
      </p:sp>
    </p:spTree>
    <p:extLst>
      <p:ext uri="{BB962C8B-B14F-4D97-AF65-F5344CB8AC3E}">
        <p14:creationId xmlns:p14="http://schemas.microsoft.com/office/powerpoint/2010/main" val="4146705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nb-NO"/>
              <a:t>Klikk for å redigere tittelstil</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nb-NO"/>
              <a:t>Rediger tekststiler i malen</a:t>
            </a:r>
          </a:p>
        </p:txBody>
      </p:sp>
      <p:sp>
        <p:nvSpPr>
          <p:cNvPr id="5" name="Date Placeholder 4"/>
          <p:cNvSpPr>
            <a:spLocks noGrp="1"/>
          </p:cNvSpPr>
          <p:nvPr>
            <p:ph type="dt" sz="half" idx="10"/>
          </p:nvPr>
        </p:nvSpPr>
        <p:spPr/>
        <p:txBody>
          <a:bodyPr/>
          <a:lstStyle/>
          <a:p>
            <a:fld id="{B5489F5A-8F3A-4E3B-A524-64A525CF333A}" type="datetimeFigureOut">
              <a:rPr lang="nb-NO" smtClean="0"/>
              <a:t>21.02.2018</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0EAD4C6-7841-42A7-BE92-F99614C848F0}" type="slidenum">
              <a:rPr lang="nb-NO" smtClean="0"/>
              <a:t>‹#›</a:t>
            </a:fld>
            <a:endParaRPr lang="nb-NO"/>
          </a:p>
        </p:txBody>
      </p:sp>
    </p:spTree>
    <p:extLst>
      <p:ext uri="{BB962C8B-B14F-4D97-AF65-F5344CB8AC3E}">
        <p14:creationId xmlns:p14="http://schemas.microsoft.com/office/powerpoint/2010/main" val="13964120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nb-NO"/>
              <a:t>Klikk for å redigere tittelstil</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a:t>Klikk ikonet for å legge til et bilde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Rediger tekststiler i malen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B5489F5A-8F3A-4E3B-A524-64A525CF333A}" type="datetimeFigureOut">
              <a:rPr lang="nb-NO" smtClean="0"/>
              <a:t>21.02.2018</a:t>
            </a:fld>
            <a:endParaRPr lang="nb-NO"/>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nb-NO"/>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F0EAD4C6-7841-42A7-BE92-F99614C848F0}" type="slidenum">
              <a:rPr lang="nb-NO" smtClean="0"/>
              <a:t>‹#›</a:t>
            </a:fld>
            <a:endParaRPr lang="nb-NO"/>
          </a:p>
        </p:txBody>
      </p:sp>
    </p:spTree>
    <p:extLst>
      <p:ext uri="{BB962C8B-B14F-4D97-AF65-F5344CB8AC3E}">
        <p14:creationId xmlns:p14="http://schemas.microsoft.com/office/powerpoint/2010/main" val="281811414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nb-NO"/>
              <a:t>Klikk for å redigere tittelstil</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B5489F5A-8F3A-4E3B-A524-64A525CF333A}" type="datetimeFigureOut">
              <a:rPr lang="nb-NO" smtClean="0"/>
              <a:t>21.02.2018</a:t>
            </a:fld>
            <a:endParaRPr lang="nb-NO"/>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nb-NO"/>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F0EAD4C6-7841-42A7-BE92-F99614C848F0}" type="slidenum">
              <a:rPr lang="nb-NO" smtClean="0"/>
              <a:t>‹#›</a:t>
            </a:fld>
            <a:endParaRPr lang="nb-NO"/>
          </a:p>
        </p:txBody>
      </p:sp>
    </p:spTree>
    <p:extLst>
      <p:ext uri="{BB962C8B-B14F-4D97-AF65-F5344CB8AC3E}">
        <p14:creationId xmlns:p14="http://schemas.microsoft.com/office/powerpoint/2010/main" val="38547601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BD976C13-68E6-4E25-B13E-FC3A2D3F66E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cxnSp>
        <p:nvCxnSpPr>
          <p:cNvPr id="15" name="Straight Connector 14">
            <a:extLst>
              <a:ext uri="{FF2B5EF4-FFF2-40B4-BE49-F238E27FC236}">
                <a16:creationId xmlns:a16="http://schemas.microsoft.com/office/drawing/2014/main" id="{07BC4E14-913C-46C0-ABF7-BDDAEC08A36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3440" y="2071116"/>
            <a:ext cx="0" cy="2715768"/>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tel 1">
            <a:extLst>
              <a:ext uri="{FF2B5EF4-FFF2-40B4-BE49-F238E27FC236}">
                <a16:creationId xmlns:a16="http://schemas.microsoft.com/office/drawing/2014/main" id="{16CEDD3C-A1D0-46D8-BE10-71178615396F}"/>
              </a:ext>
            </a:extLst>
          </p:cNvPr>
          <p:cNvSpPr>
            <a:spLocks noGrp="1"/>
          </p:cNvSpPr>
          <p:nvPr>
            <p:ph type="title"/>
          </p:nvPr>
        </p:nvSpPr>
        <p:spPr>
          <a:xfrm>
            <a:off x="4985173" y="1178052"/>
            <a:ext cx="5777316" cy="4501896"/>
          </a:xfrm>
        </p:spPr>
        <p:txBody>
          <a:bodyPr vert="horz" lIns="91440" tIns="45720" rIns="91440" bIns="45720" rtlCol="0" anchor="ctr">
            <a:normAutofit/>
          </a:bodyPr>
          <a:lstStyle/>
          <a:p>
            <a:pPr>
              <a:lnSpc>
                <a:spcPct val="80000"/>
              </a:lnSpc>
            </a:pPr>
            <a:r>
              <a:rPr lang="en-US" sz="7200">
                <a:solidFill>
                  <a:srgbClr val="FFFFFF"/>
                </a:solidFill>
              </a:rPr>
              <a:t>Kapittel 5: Fra dass til glass</a:t>
            </a:r>
          </a:p>
        </p:txBody>
      </p:sp>
      <p:sp>
        <p:nvSpPr>
          <p:cNvPr id="3" name="Plassholder for innhold 2">
            <a:extLst>
              <a:ext uri="{FF2B5EF4-FFF2-40B4-BE49-F238E27FC236}">
                <a16:creationId xmlns:a16="http://schemas.microsoft.com/office/drawing/2014/main" id="{4CFCDCAA-B431-4E45-A11F-ED53581D7193}"/>
              </a:ext>
            </a:extLst>
          </p:cNvPr>
          <p:cNvSpPr>
            <a:spLocks noGrp="1"/>
          </p:cNvSpPr>
          <p:nvPr>
            <p:ph idx="1"/>
          </p:nvPr>
        </p:nvSpPr>
        <p:spPr>
          <a:xfrm>
            <a:off x="1429511" y="1178052"/>
            <a:ext cx="2912195" cy="4501896"/>
          </a:xfrm>
        </p:spPr>
        <p:txBody>
          <a:bodyPr vert="horz" lIns="91440" tIns="45720" rIns="91440" bIns="45720" rtlCol="0" anchor="ctr">
            <a:normAutofit/>
          </a:bodyPr>
          <a:lstStyle/>
          <a:p>
            <a:pPr marL="0" indent="0" algn="r">
              <a:buNone/>
            </a:pPr>
            <a:r>
              <a:rPr lang="en-US" sz="2800">
                <a:solidFill>
                  <a:srgbClr val="FFFFFF"/>
                </a:solidFill>
                <a:latin typeface="+mj-lt"/>
              </a:rPr>
              <a:t>Hvor</a:t>
            </a:r>
            <a:r>
              <a:rPr lang="en-US" sz="2800" dirty="0">
                <a:solidFill>
                  <a:srgbClr val="FFFFFF"/>
                </a:solidFill>
                <a:latin typeface="+mj-lt"/>
              </a:rPr>
              <a:t> </a:t>
            </a:r>
            <a:r>
              <a:rPr lang="en-US" sz="2800">
                <a:solidFill>
                  <a:srgbClr val="FFFFFF"/>
                </a:solidFill>
                <a:latin typeface="+mj-lt"/>
              </a:rPr>
              <a:t>blir</a:t>
            </a:r>
            <a:r>
              <a:rPr lang="en-US" sz="2800" dirty="0">
                <a:solidFill>
                  <a:srgbClr val="FFFFFF"/>
                </a:solidFill>
                <a:latin typeface="+mj-lt"/>
              </a:rPr>
              <a:t> </a:t>
            </a:r>
            <a:r>
              <a:rPr lang="en-US" sz="2800">
                <a:solidFill>
                  <a:srgbClr val="FFFFFF"/>
                </a:solidFill>
                <a:latin typeface="+mj-lt"/>
              </a:rPr>
              <a:t>det</a:t>
            </a:r>
            <a:r>
              <a:rPr lang="en-US" sz="2800" dirty="0">
                <a:solidFill>
                  <a:srgbClr val="FFFFFF"/>
                </a:solidFill>
                <a:latin typeface="+mj-lt"/>
              </a:rPr>
              <a:t> </a:t>
            </a:r>
            <a:r>
              <a:rPr lang="en-US" sz="2800">
                <a:solidFill>
                  <a:srgbClr val="FFFFFF"/>
                </a:solidFill>
                <a:latin typeface="+mj-lt"/>
              </a:rPr>
              <a:t>av</a:t>
            </a:r>
            <a:r>
              <a:rPr lang="en-US" sz="2800" dirty="0">
                <a:solidFill>
                  <a:srgbClr val="FFFFFF"/>
                </a:solidFill>
                <a:latin typeface="+mj-lt"/>
              </a:rPr>
              <a:t> </a:t>
            </a:r>
            <a:r>
              <a:rPr lang="en-US" sz="2800">
                <a:solidFill>
                  <a:srgbClr val="FFFFFF"/>
                </a:solidFill>
                <a:latin typeface="+mj-lt"/>
              </a:rPr>
              <a:t>vannet</a:t>
            </a:r>
            <a:r>
              <a:rPr lang="en-US" sz="2800" dirty="0">
                <a:solidFill>
                  <a:srgbClr val="FFFFFF"/>
                </a:solidFill>
                <a:latin typeface="+mj-lt"/>
              </a:rPr>
              <a:t> vi </a:t>
            </a:r>
            <a:r>
              <a:rPr lang="en-US" sz="2800">
                <a:solidFill>
                  <a:srgbClr val="FFFFFF"/>
                </a:solidFill>
                <a:latin typeface="+mj-lt"/>
              </a:rPr>
              <a:t>bruker</a:t>
            </a:r>
            <a:r>
              <a:rPr lang="en-US" sz="2800" dirty="0">
                <a:solidFill>
                  <a:srgbClr val="FFFFFF"/>
                </a:solidFill>
                <a:latin typeface="+mj-lt"/>
              </a:rPr>
              <a:t>?</a:t>
            </a:r>
          </a:p>
        </p:txBody>
      </p:sp>
    </p:spTree>
    <p:extLst>
      <p:ext uri="{BB962C8B-B14F-4D97-AF65-F5344CB8AC3E}">
        <p14:creationId xmlns:p14="http://schemas.microsoft.com/office/powerpoint/2010/main" val="5936794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sp>
        <p:nvSpPr>
          <p:cNvPr id="3" name="Plassholder for innhold 2">
            <a:extLst>
              <a:ext uri="{FF2B5EF4-FFF2-40B4-BE49-F238E27FC236}">
                <a16:creationId xmlns:a16="http://schemas.microsoft.com/office/drawing/2014/main" id="{5BC68F14-8E5E-4249-82A4-A9B0FC1E6929}"/>
              </a:ext>
            </a:extLst>
          </p:cNvPr>
          <p:cNvSpPr>
            <a:spLocks noGrp="1"/>
          </p:cNvSpPr>
          <p:nvPr>
            <p:ph idx="1"/>
          </p:nvPr>
        </p:nvSpPr>
        <p:spPr>
          <a:xfrm>
            <a:off x="4541681" y="1059896"/>
            <a:ext cx="6245233" cy="4738210"/>
          </a:xfrm>
        </p:spPr>
        <p:txBody>
          <a:bodyPr anchor="ctr">
            <a:normAutofit/>
          </a:bodyPr>
          <a:lstStyle/>
          <a:p>
            <a:r>
              <a:rPr lang="nb-NO" sz="2000" b="1"/>
              <a:t>Når man skal rense forurensningene i avløpsvannet, er det flere måter å gjøre det på. </a:t>
            </a:r>
          </a:p>
          <a:p>
            <a:r>
              <a:rPr lang="nb-NO" sz="2000" b="1"/>
              <a:t>Vi skiller mellom fire hovedtyper av avløpsrensing:</a:t>
            </a:r>
          </a:p>
          <a:p>
            <a:endParaRPr lang="nb-NO" sz="2000"/>
          </a:p>
          <a:p>
            <a:pPr marL="0" indent="0">
              <a:buNone/>
            </a:pPr>
            <a:r>
              <a:rPr lang="nb-NO" sz="2000" b="1"/>
              <a:t>1. Forbehandling</a:t>
            </a:r>
          </a:p>
          <a:p>
            <a:pPr marL="0" indent="0">
              <a:buNone/>
            </a:pPr>
            <a:r>
              <a:rPr lang="nb-NO" sz="2000" b="1"/>
              <a:t>2. Mekanisk rensing</a:t>
            </a:r>
          </a:p>
          <a:p>
            <a:pPr marL="0" indent="0">
              <a:buNone/>
            </a:pPr>
            <a:r>
              <a:rPr lang="nb-NO" sz="2000" b="1"/>
              <a:t>3. Kjemisk rensing </a:t>
            </a:r>
          </a:p>
          <a:p>
            <a:pPr marL="0" indent="0">
              <a:buNone/>
            </a:pPr>
            <a:r>
              <a:rPr lang="nb-NO" sz="2000" b="1"/>
              <a:t>4. Biologisk rensing </a:t>
            </a:r>
          </a:p>
          <a:p>
            <a:pPr>
              <a:buFont typeface="Courier New" panose="02070309020205020404" pitchFamily="49" charset="0"/>
              <a:buChar char="o"/>
            </a:pPr>
            <a:endParaRPr lang="nb-NO" sz="2000"/>
          </a:p>
          <a:p>
            <a:pPr marL="0" indent="0">
              <a:buNone/>
            </a:pPr>
            <a:r>
              <a:rPr lang="nb-NO" sz="2000"/>
              <a:t>Når man skal rense veldig godt, benyttes alle fire metodene. I andre tilfeller brukes de to eller de tre første. </a:t>
            </a:r>
          </a:p>
        </p:txBody>
      </p:sp>
    </p:spTree>
    <p:extLst>
      <p:ext uri="{BB962C8B-B14F-4D97-AF65-F5344CB8AC3E}">
        <p14:creationId xmlns:p14="http://schemas.microsoft.com/office/powerpoint/2010/main" val="10002245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7BC4E14-913C-46C0-ABF7-BDDAEC08A36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3440" y="2071116"/>
            <a:ext cx="0" cy="2715768"/>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tel 1">
            <a:extLst>
              <a:ext uri="{FF2B5EF4-FFF2-40B4-BE49-F238E27FC236}">
                <a16:creationId xmlns:a16="http://schemas.microsoft.com/office/drawing/2014/main" id="{3586651A-3792-4609-A488-089E0B9C30B4}"/>
              </a:ext>
            </a:extLst>
          </p:cNvPr>
          <p:cNvSpPr>
            <a:spLocks noGrp="1"/>
          </p:cNvSpPr>
          <p:nvPr>
            <p:ph type="title"/>
          </p:nvPr>
        </p:nvSpPr>
        <p:spPr>
          <a:xfrm>
            <a:off x="1362456" y="896684"/>
            <a:ext cx="2979252" cy="4979728"/>
          </a:xfrm>
        </p:spPr>
        <p:txBody>
          <a:bodyPr anchor="ctr">
            <a:normAutofit/>
          </a:bodyPr>
          <a:lstStyle/>
          <a:p>
            <a:pPr algn="r"/>
            <a:r>
              <a:rPr lang="nb-NO" sz="4000"/>
              <a:t>1. Forbehandling</a:t>
            </a:r>
          </a:p>
        </p:txBody>
      </p:sp>
      <p:sp>
        <p:nvSpPr>
          <p:cNvPr id="3" name="Plassholder for innhold 2">
            <a:extLst>
              <a:ext uri="{FF2B5EF4-FFF2-40B4-BE49-F238E27FC236}">
                <a16:creationId xmlns:a16="http://schemas.microsoft.com/office/drawing/2014/main" id="{279F077E-B2B2-41B4-95A7-D72AB9F1D080}"/>
              </a:ext>
            </a:extLst>
          </p:cNvPr>
          <p:cNvSpPr>
            <a:spLocks noGrp="1"/>
          </p:cNvSpPr>
          <p:nvPr>
            <p:ph idx="1"/>
          </p:nvPr>
        </p:nvSpPr>
        <p:spPr>
          <a:xfrm>
            <a:off x="4985172" y="896684"/>
            <a:ext cx="5484707" cy="5064633"/>
          </a:xfrm>
        </p:spPr>
        <p:txBody>
          <a:bodyPr anchor="ctr">
            <a:normAutofit/>
          </a:bodyPr>
          <a:lstStyle/>
          <a:p>
            <a:pPr fontAlgn="base"/>
            <a:r>
              <a:rPr lang="nb-NO" sz="1500"/>
              <a:t>Folk kaster ting i toalettet som ikke skulle være der. Det må vekk. Vannet går derfor gjennom en forbehandling. Den er slik:</a:t>
            </a:r>
          </a:p>
          <a:p>
            <a:pPr fontAlgn="base"/>
            <a:endParaRPr lang="nb-NO" sz="1500"/>
          </a:p>
          <a:p>
            <a:pPr marL="0" indent="0" fontAlgn="base">
              <a:buNone/>
            </a:pPr>
            <a:r>
              <a:rPr lang="nb-NO" sz="1500" b="1"/>
              <a:t>1. Avfall tas vekk. </a:t>
            </a:r>
            <a:r>
              <a:rPr lang="nb-NO" sz="1500"/>
              <a:t>Vannet blir silt gjennom rister. Oppgaven er å fjerne avfall som ikke skulle vært kastet i toalettet, slikt som plast, papir, filler, appelsinskall, bleier, ørepinner og mye annet. Dette avfallet kjøres vekk og brennes.</a:t>
            </a:r>
          </a:p>
          <a:p>
            <a:pPr marL="0" indent="0" fontAlgn="base">
              <a:buNone/>
            </a:pPr>
            <a:r>
              <a:rPr lang="nb-NO" sz="1500" b="1"/>
              <a:t>2.  Sand tas vekk. </a:t>
            </a:r>
            <a:r>
              <a:rPr lang="nb-NO" sz="1500"/>
              <a:t>Sand skilles ut fra avløpsvannet i et sandfang. Sand er tyngre enn vann og synker til bunns. Da kan det skrapes eller skyves vekk. Sand og grus kan komme fra gater og veier. I sandfanget pumpes det ofte inn luft for at grumset av organiske partikler skal holde seg svevende i vannet. Et slikt system kalles for luftet sandfang.</a:t>
            </a:r>
          </a:p>
          <a:p>
            <a:pPr marL="0" indent="0" fontAlgn="base">
              <a:buNone/>
            </a:pPr>
            <a:r>
              <a:rPr lang="nb-NO" sz="1500" b="1"/>
              <a:t>3. Fett tas vekk. </a:t>
            </a:r>
            <a:r>
              <a:rPr lang="nb-NO" sz="1500"/>
              <a:t>Fett i avløpsvannet flyter oppå vannet og kan skrapes eller skyves vekk.</a:t>
            </a:r>
          </a:p>
          <a:p>
            <a:pPr marL="0" indent="0" fontAlgn="base">
              <a:buNone/>
            </a:pPr>
            <a:endParaRPr lang="nb-NO" sz="1500"/>
          </a:p>
          <a:p>
            <a:pPr fontAlgn="base"/>
            <a:r>
              <a:rPr lang="nb-NO" sz="1500"/>
              <a:t>Sandfang og fettfang er vanligvis kombinert i samme basseng</a:t>
            </a:r>
          </a:p>
          <a:p>
            <a:endParaRPr lang="nb-NO" sz="1500"/>
          </a:p>
        </p:txBody>
      </p:sp>
    </p:spTree>
    <p:extLst>
      <p:ext uri="{BB962C8B-B14F-4D97-AF65-F5344CB8AC3E}">
        <p14:creationId xmlns:p14="http://schemas.microsoft.com/office/powerpoint/2010/main" val="3343819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7BC4E14-913C-46C0-ABF7-BDDAEC08A36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3440" y="2071116"/>
            <a:ext cx="0" cy="2715768"/>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tel 1">
            <a:extLst>
              <a:ext uri="{FF2B5EF4-FFF2-40B4-BE49-F238E27FC236}">
                <a16:creationId xmlns:a16="http://schemas.microsoft.com/office/drawing/2014/main" id="{4A978984-C2F2-4BD8-BFB9-5EC67392CF77}"/>
              </a:ext>
            </a:extLst>
          </p:cNvPr>
          <p:cNvSpPr>
            <a:spLocks noGrp="1"/>
          </p:cNvSpPr>
          <p:nvPr>
            <p:ph type="title"/>
          </p:nvPr>
        </p:nvSpPr>
        <p:spPr>
          <a:xfrm>
            <a:off x="1362456" y="896684"/>
            <a:ext cx="2979252" cy="4979728"/>
          </a:xfrm>
        </p:spPr>
        <p:txBody>
          <a:bodyPr anchor="ctr">
            <a:normAutofit/>
          </a:bodyPr>
          <a:lstStyle/>
          <a:p>
            <a:pPr algn="r"/>
            <a:r>
              <a:rPr lang="nb-NO" sz="4000"/>
              <a:t>2. Mekanisk rensing </a:t>
            </a:r>
          </a:p>
        </p:txBody>
      </p:sp>
      <p:sp>
        <p:nvSpPr>
          <p:cNvPr id="3" name="Plassholder for innhold 2">
            <a:extLst>
              <a:ext uri="{FF2B5EF4-FFF2-40B4-BE49-F238E27FC236}">
                <a16:creationId xmlns:a16="http://schemas.microsoft.com/office/drawing/2014/main" id="{6CE08EF1-3DC3-4590-BFE0-503E8BB7CF11}"/>
              </a:ext>
            </a:extLst>
          </p:cNvPr>
          <p:cNvSpPr>
            <a:spLocks noGrp="1"/>
          </p:cNvSpPr>
          <p:nvPr>
            <p:ph idx="1"/>
          </p:nvPr>
        </p:nvSpPr>
        <p:spPr>
          <a:xfrm>
            <a:off x="4985172" y="896684"/>
            <a:ext cx="5484707" cy="5064633"/>
          </a:xfrm>
        </p:spPr>
        <p:txBody>
          <a:bodyPr anchor="ctr">
            <a:normAutofit/>
          </a:bodyPr>
          <a:lstStyle/>
          <a:p>
            <a:pPr fontAlgn="base">
              <a:buFont typeface="Courier New" panose="02070309020205020404" pitchFamily="49" charset="0"/>
              <a:buChar char="o"/>
            </a:pPr>
            <a:r>
              <a:rPr lang="nb-NO" sz="1800"/>
              <a:t> Mekanisk rensing vil si at avløpsvannet ledes gjennom siler eller et synkebasseng (sedimenteringsbasseng).</a:t>
            </a:r>
          </a:p>
          <a:p>
            <a:pPr fontAlgn="base">
              <a:buFont typeface="Courier New" panose="02070309020205020404" pitchFamily="49" charset="0"/>
              <a:buChar char="o"/>
            </a:pPr>
            <a:r>
              <a:rPr lang="nb-NO" sz="1800"/>
              <a:t> Silene har mindre størrelse på maskene enn ristene i forbehandlingen. De fanger opp avføring, toalettpapir og en del organisk materiale.</a:t>
            </a:r>
          </a:p>
          <a:p>
            <a:pPr fontAlgn="base">
              <a:buFont typeface="Courier New" panose="02070309020205020404" pitchFamily="49" charset="0"/>
              <a:buChar char="o"/>
            </a:pPr>
            <a:r>
              <a:rPr lang="nb-NO" sz="1800"/>
              <a:t> Ved bruk av sedimenteringsbasseng må avløpsvannet være der lenge nok til at partikler synker (sedimenterer) til bunns. Det som blir liggende på bunnen, kalles slam. Slammet skrapes bort. Det kan seinere brukes som gjødsel på jorda. Det vannet som er renset, går enten videre til nytt rensetrinn, eller det slippes ut i vassdrag eller sjø.</a:t>
            </a:r>
          </a:p>
          <a:p>
            <a:endParaRPr lang="nb-NO" sz="1800"/>
          </a:p>
        </p:txBody>
      </p:sp>
    </p:spTree>
    <p:extLst>
      <p:ext uri="{BB962C8B-B14F-4D97-AF65-F5344CB8AC3E}">
        <p14:creationId xmlns:p14="http://schemas.microsoft.com/office/powerpoint/2010/main" val="3215142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07BC4E14-913C-46C0-ABF7-BDDAEC08A36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3440" y="2071116"/>
            <a:ext cx="0" cy="2715768"/>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tel 1">
            <a:extLst>
              <a:ext uri="{FF2B5EF4-FFF2-40B4-BE49-F238E27FC236}">
                <a16:creationId xmlns:a16="http://schemas.microsoft.com/office/drawing/2014/main" id="{24DD9CED-A502-4726-80E4-651B3DE310DE}"/>
              </a:ext>
            </a:extLst>
          </p:cNvPr>
          <p:cNvSpPr>
            <a:spLocks noGrp="1"/>
          </p:cNvSpPr>
          <p:nvPr>
            <p:ph type="title"/>
          </p:nvPr>
        </p:nvSpPr>
        <p:spPr>
          <a:xfrm>
            <a:off x="1362456" y="896684"/>
            <a:ext cx="2979252" cy="4979728"/>
          </a:xfrm>
        </p:spPr>
        <p:txBody>
          <a:bodyPr anchor="ctr">
            <a:normAutofit/>
          </a:bodyPr>
          <a:lstStyle/>
          <a:p>
            <a:pPr algn="r"/>
            <a:r>
              <a:rPr lang="nb-NO" sz="4000"/>
              <a:t>3. Kjemisk rensing</a:t>
            </a:r>
          </a:p>
        </p:txBody>
      </p:sp>
      <p:sp>
        <p:nvSpPr>
          <p:cNvPr id="3" name="Plassholder for innhold 2">
            <a:extLst>
              <a:ext uri="{FF2B5EF4-FFF2-40B4-BE49-F238E27FC236}">
                <a16:creationId xmlns:a16="http://schemas.microsoft.com/office/drawing/2014/main" id="{16EC31E3-05F4-4C6E-9178-01EF8B502135}"/>
              </a:ext>
            </a:extLst>
          </p:cNvPr>
          <p:cNvSpPr>
            <a:spLocks noGrp="1"/>
          </p:cNvSpPr>
          <p:nvPr>
            <p:ph idx="1"/>
          </p:nvPr>
        </p:nvSpPr>
        <p:spPr>
          <a:xfrm>
            <a:off x="4985172" y="896684"/>
            <a:ext cx="5484707" cy="5064633"/>
          </a:xfrm>
        </p:spPr>
        <p:txBody>
          <a:bodyPr anchor="ctr">
            <a:normAutofit/>
          </a:bodyPr>
          <a:lstStyle/>
          <a:p>
            <a:pPr fontAlgn="base">
              <a:buFont typeface="Courier New" panose="02070309020205020404" pitchFamily="49" charset="0"/>
              <a:buChar char="o"/>
            </a:pPr>
            <a:r>
              <a:rPr lang="nb-NO" sz="1500"/>
              <a:t> Her er det kjemikalier som gjør rensejobben. En del av partiklene i avløpsvannet er så små at de ikke fjernes i forbehandlingen eller den mekaniske rensingen. De er nemlig så lette at de ikke synker og sedimenterer. Slike partikler kan inneholde både organisk stoff, fosfor og nitrogen. Fosfor og nitrogen finnes også oppløst i vannet, som for eksempel som fosfat, nitrat og ammonium.</a:t>
            </a:r>
          </a:p>
          <a:p>
            <a:pPr fontAlgn="base">
              <a:buFont typeface="Courier New" panose="02070309020205020404" pitchFamily="49" charset="0"/>
              <a:buChar char="o"/>
            </a:pPr>
            <a:r>
              <a:rPr lang="nb-NO" sz="1500"/>
              <a:t> Disse partiklene og stoffene har negative elektriske ladninger. Ved å tilsette kjemikalier som er positivt ladet, kan man få små partikler og oppløst fosfor til å fnokke seg (klumpe seg sammen) til større partikler. I fysikken har vi lært at negative og positive ladninger tiltrekker hverandre. Det er det som skjer her. Når fnokkene når en viss størrelse, vil tyngden gjøre at de synker (sedimenterer).</a:t>
            </a:r>
          </a:p>
          <a:p>
            <a:pPr fontAlgn="base">
              <a:buFont typeface="Courier New" panose="02070309020205020404" pitchFamily="49" charset="0"/>
              <a:buChar char="o"/>
            </a:pPr>
            <a:r>
              <a:rPr lang="nb-NO" sz="1500"/>
              <a:t> Kjemikalier som får oppløst fosfor og partikler til å klumpe seg sammen, er oftest aluminiums- eller jernforbindelser. Ca 90 prosent av fosforet og ca 70 prosent av de organiske stoffene kan fjernes fra avløpsvannet ved kjemisk rensing. En ulempe med denne renseprosessen er at den gjør lite med nitrogen.</a:t>
            </a:r>
          </a:p>
          <a:p>
            <a:pPr fontAlgn="base">
              <a:buFont typeface="Courier New" panose="02070309020205020404" pitchFamily="49" charset="0"/>
              <a:buChar char="o"/>
            </a:pPr>
            <a:r>
              <a:rPr lang="nb-NO" sz="1500"/>
              <a:t>Fnokkene (klumpene) synker til bunnen som slam. Dette skrapes bort, behandles og brukes som jordforbedring, mens vannet som er renset, slippes ut i vassdrag eller sjø</a:t>
            </a:r>
          </a:p>
          <a:p>
            <a:endParaRPr lang="nb-NO" sz="1500" dirty="0"/>
          </a:p>
        </p:txBody>
      </p:sp>
    </p:spTree>
    <p:extLst>
      <p:ext uri="{BB962C8B-B14F-4D97-AF65-F5344CB8AC3E}">
        <p14:creationId xmlns:p14="http://schemas.microsoft.com/office/powerpoint/2010/main" val="3559535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7BC4E14-913C-46C0-ABF7-BDDAEC08A36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3440" y="2071116"/>
            <a:ext cx="0" cy="2715768"/>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tel 1">
            <a:extLst>
              <a:ext uri="{FF2B5EF4-FFF2-40B4-BE49-F238E27FC236}">
                <a16:creationId xmlns:a16="http://schemas.microsoft.com/office/drawing/2014/main" id="{A8A9E62F-82C6-43AA-B0D0-5ADB2A1F4190}"/>
              </a:ext>
            </a:extLst>
          </p:cNvPr>
          <p:cNvSpPr>
            <a:spLocks noGrp="1"/>
          </p:cNvSpPr>
          <p:nvPr>
            <p:ph type="title"/>
          </p:nvPr>
        </p:nvSpPr>
        <p:spPr>
          <a:xfrm>
            <a:off x="1362456" y="896684"/>
            <a:ext cx="2979252" cy="4979728"/>
          </a:xfrm>
        </p:spPr>
        <p:txBody>
          <a:bodyPr anchor="ctr">
            <a:normAutofit/>
          </a:bodyPr>
          <a:lstStyle/>
          <a:p>
            <a:pPr algn="r"/>
            <a:r>
              <a:rPr lang="nb-NO" sz="4000" dirty="0"/>
              <a:t>4. Biologisk rensing </a:t>
            </a:r>
          </a:p>
        </p:txBody>
      </p:sp>
      <p:sp>
        <p:nvSpPr>
          <p:cNvPr id="3" name="Plassholder for innhold 2">
            <a:extLst>
              <a:ext uri="{FF2B5EF4-FFF2-40B4-BE49-F238E27FC236}">
                <a16:creationId xmlns:a16="http://schemas.microsoft.com/office/drawing/2014/main" id="{3033F839-620C-4403-9973-DFAA78B3B8E1}"/>
              </a:ext>
            </a:extLst>
          </p:cNvPr>
          <p:cNvSpPr>
            <a:spLocks noGrp="1"/>
          </p:cNvSpPr>
          <p:nvPr>
            <p:ph idx="1"/>
          </p:nvPr>
        </p:nvSpPr>
        <p:spPr>
          <a:xfrm>
            <a:off x="4985172" y="896684"/>
            <a:ext cx="5484707" cy="5064633"/>
          </a:xfrm>
        </p:spPr>
        <p:txBody>
          <a:bodyPr anchor="ctr">
            <a:normAutofit/>
          </a:bodyPr>
          <a:lstStyle/>
          <a:p>
            <a:pPr fontAlgn="base">
              <a:buFont typeface="Courier New" panose="02070309020205020404" pitchFamily="49" charset="0"/>
              <a:buChar char="o"/>
            </a:pPr>
            <a:r>
              <a:rPr lang="nb-NO" sz="1400" dirty="0"/>
              <a:t> Her er det bakteriene som gjør jobben. I naturen blir dødt organisk materiale «spist opp» og brutt ned av blant annet mikroorganismer som bakterier og sopp. Små dyr, sopp og bakterier spiser døde dyr og planterester, og når de «bæsjer», er stoffene delt opp i de delene de en gang var laget av. De kan så gå videre som byggematerialer i nye planter og dyr. De går inn i inn i naturens kretsløp på nytt. Vi kaller dette naturens kretsløp. Disse små vesenene er naturens </a:t>
            </a:r>
            <a:r>
              <a:rPr lang="nb-NO" sz="1400" dirty="0" err="1"/>
              <a:t>reinholdsarbeidere</a:t>
            </a:r>
            <a:r>
              <a:rPr lang="nb-NO" sz="1400" dirty="0"/>
              <a:t> eller komposteringsanlegg.</a:t>
            </a:r>
          </a:p>
          <a:p>
            <a:pPr fontAlgn="base">
              <a:buFont typeface="Courier New" panose="02070309020205020404" pitchFamily="49" charset="0"/>
              <a:buChar char="o"/>
            </a:pPr>
            <a:r>
              <a:rPr lang="nb-NO" sz="1400" dirty="0"/>
              <a:t> Ved biologisk rensing er det disse mikroorganismene som gjør rensejobben. Når vi har oksygen i avløpsvannet (vi blåser inn luft og rører godt rundt), vil mikroorganismene «spise» det organiske stoffet mer effektivt. Dette er mikroorganismer som allerede finnes i avløpsvannet, men som får gunstige betingelser for å kunne formere seg i den biologiske renseprosessen. Bakteriene kan sveve fritt rundt. Da kalles anlegget aktivslam-anlegg.</a:t>
            </a:r>
          </a:p>
          <a:p>
            <a:pPr fontAlgn="base">
              <a:buFont typeface="Courier New" panose="02070309020205020404" pitchFamily="49" charset="0"/>
              <a:buChar char="o"/>
            </a:pPr>
            <a:r>
              <a:rPr lang="nb-NO" sz="1400" dirty="0"/>
              <a:t> Bakteriene kan også feste seg på ting av plast med stor overflate. Da kalles anlegget </a:t>
            </a:r>
            <a:r>
              <a:rPr lang="nb-NO" sz="1400" dirty="0" err="1"/>
              <a:t>biofilm</a:t>
            </a:r>
            <a:r>
              <a:rPr lang="nb-NO" sz="1400" dirty="0"/>
              <a:t>-anlegg.</a:t>
            </a:r>
          </a:p>
          <a:p>
            <a:pPr fontAlgn="base">
              <a:buFont typeface="Courier New" panose="02070309020205020404" pitchFamily="49" charset="0"/>
              <a:buChar char="o"/>
            </a:pPr>
            <a:r>
              <a:rPr lang="nb-NO" sz="1400" dirty="0"/>
              <a:t> Her kommer mikroorganismenes evne til å formere seg raskt til god nytte. I aktivslam-anlegg vil det etter hvert danne seg en tykk suppe av mikroorganismer og vann. I </a:t>
            </a:r>
            <a:r>
              <a:rPr lang="nb-NO" sz="1400" dirty="0" err="1"/>
              <a:t>biofilm</a:t>
            </a:r>
            <a:r>
              <a:rPr lang="nb-NO" sz="1400" dirty="0"/>
              <a:t>-anlegg vil det danne seg tykke lag av mikroorganismer på overflaten av plastgjenstandene, som etter hvert vil falle av. Når mikroorganismene har gjort jobben sin, synker de til bunnen som slam. Slammet behandles og brukes som jordforbedring</a:t>
            </a:r>
          </a:p>
          <a:p>
            <a:endParaRPr lang="nb-NO" sz="1400" dirty="0"/>
          </a:p>
        </p:txBody>
      </p:sp>
    </p:spTree>
    <p:extLst>
      <p:ext uri="{BB962C8B-B14F-4D97-AF65-F5344CB8AC3E}">
        <p14:creationId xmlns:p14="http://schemas.microsoft.com/office/powerpoint/2010/main" val="31004199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80BED97-C91E-4AC0-B2E0-384FF597D68B}"/>
              </a:ext>
            </a:extLst>
          </p:cNvPr>
          <p:cNvSpPr>
            <a:spLocks noGrp="1"/>
          </p:cNvSpPr>
          <p:nvPr>
            <p:ph type="title"/>
          </p:nvPr>
        </p:nvSpPr>
        <p:spPr/>
        <p:txBody>
          <a:bodyPr/>
          <a:lstStyle/>
          <a:p>
            <a:r>
              <a:rPr lang="nb-NO" dirty="0"/>
              <a:t>Vedlikehold</a:t>
            </a:r>
          </a:p>
        </p:txBody>
      </p:sp>
      <p:sp>
        <p:nvSpPr>
          <p:cNvPr id="3" name="Plassholder for innhold 2">
            <a:extLst>
              <a:ext uri="{FF2B5EF4-FFF2-40B4-BE49-F238E27FC236}">
                <a16:creationId xmlns:a16="http://schemas.microsoft.com/office/drawing/2014/main" id="{9C2190B4-AFDA-4D2C-80E4-338E34A00E19}"/>
              </a:ext>
            </a:extLst>
          </p:cNvPr>
          <p:cNvSpPr>
            <a:spLocks noGrp="1"/>
          </p:cNvSpPr>
          <p:nvPr>
            <p:ph idx="1"/>
          </p:nvPr>
        </p:nvSpPr>
        <p:spPr/>
        <p:txBody>
          <a:bodyPr>
            <a:normAutofit fontScale="92500" lnSpcReduction="20000"/>
          </a:bodyPr>
          <a:lstStyle/>
          <a:p>
            <a:r>
              <a:rPr lang="nb-NO" b="1" dirty="0"/>
              <a:t>Vedlikehold av avløpsledninger </a:t>
            </a:r>
          </a:p>
          <a:p>
            <a:endParaRPr lang="nb-NO" dirty="0"/>
          </a:p>
          <a:p>
            <a:pPr fontAlgn="base"/>
            <a:r>
              <a:rPr lang="nb-NO" dirty="0"/>
              <a:t>Det er viktig for vannkvaliteten i vassdragene at spillvannet ikke tar veien ut i innsjøer, elver eller bekker, men beholdes i ledningsnettet (rørene) til det kommer fram til renseanlegget. Det er en grunn til at ledningsnettet må være tett.</a:t>
            </a:r>
          </a:p>
          <a:p>
            <a:pPr fontAlgn="base"/>
            <a:r>
              <a:rPr lang="nb-NO" dirty="0"/>
              <a:t>Avløpsledningene som ligger nedgravd i bakken utsettes for både ytre og indre påkjenninger. Det kan være vibrasjoner fra trafikken. Frost og surt vann kan tære på ledningene. Dette kan føre til skader, slik at det blir lekkasjer. Hvis ledningene ikke er tette, kan reint vann lekke inn. Dette vil forstyrre driften på renseanlegget og gjøre behandlingen av avløpsvann dyrere.</a:t>
            </a:r>
          </a:p>
          <a:p>
            <a:pPr fontAlgn="base"/>
            <a:r>
              <a:rPr lang="nb-NO" dirty="0"/>
              <a:t>Om noen spyler ned avfall og større gjenstander i do, kan dette sette seg fast i rørene og føre til full stopp. Avløpsvannet kommer ikke videre. I stedet kan det stige opp gjennom sluket i hus og kjellere. Avløpsledningene må derfor kontrolleres og om nødvendig repareres for at de skal fungere uten problemer. Gamle og utette ledninger må skiftes ut med nye</a:t>
            </a:r>
          </a:p>
          <a:p>
            <a:endParaRPr lang="nb-NO" dirty="0"/>
          </a:p>
        </p:txBody>
      </p:sp>
    </p:spTree>
    <p:extLst>
      <p:ext uri="{BB962C8B-B14F-4D97-AF65-F5344CB8AC3E}">
        <p14:creationId xmlns:p14="http://schemas.microsoft.com/office/powerpoint/2010/main" val="916989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6B90999-C0CB-4300-955A-9537DDB22B17}"/>
              </a:ext>
            </a:extLst>
          </p:cNvPr>
          <p:cNvSpPr>
            <a:spLocks noGrp="1"/>
          </p:cNvSpPr>
          <p:nvPr>
            <p:ph type="title"/>
          </p:nvPr>
        </p:nvSpPr>
        <p:spPr/>
        <p:txBody>
          <a:bodyPr/>
          <a:lstStyle/>
          <a:p>
            <a:r>
              <a:rPr lang="nb-NO" dirty="0"/>
              <a:t>Pumpestasjoner</a:t>
            </a:r>
          </a:p>
        </p:txBody>
      </p:sp>
      <p:sp>
        <p:nvSpPr>
          <p:cNvPr id="3" name="Plassholder for innhold 2">
            <a:extLst>
              <a:ext uri="{FF2B5EF4-FFF2-40B4-BE49-F238E27FC236}">
                <a16:creationId xmlns:a16="http://schemas.microsoft.com/office/drawing/2014/main" id="{4A3F31C0-5CC2-474D-BE76-C05FFD1FA777}"/>
              </a:ext>
            </a:extLst>
          </p:cNvPr>
          <p:cNvSpPr>
            <a:spLocks noGrp="1"/>
          </p:cNvSpPr>
          <p:nvPr>
            <p:ph idx="1"/>
          </p:nvPr>
        </p:nvSpPr>
        <p:spPr/>
        <p:txBody>
          <a:bodyPr/>
          <a:lstStyle/>
          <a:p>
            <a:pPr>
              <a:buFont typeface="Courier New" panose="02070309020205020404" pitchFamily="49" charset="0"/>
              <a:buChar char="o"/>
            </a:pPr>
            <a:r>
              <a:rPr lang="nb-NO" dirty="0"/>
              <a:t> Avløpsledningene blir lagt slik at vannet kan renne nedover. Vannet skal renne så fort at det tar med seg dopapir og avføring (selvrensende system).</a:t>
            </a:r>
          </a:p>
          <a:p>
            <a:endParaRPr lang="nb-NO" dirty="0"/>
          </a:p>
          <a:p>
            <a:pPr>
              <a:buFont typeface="Courier New" panose="02070309020205020404" pitchFamily="49" charset="0"/>
              <a:buChar char="o"/>
            </a:pPr>
            <a:r>
              <a:rPr lang="nb-NO" dirty="0"/>
              <a:t> På enkelte steder er det nødvendig å frakte vannet oppoverbakke. Da må det pumpes.</a:t>
            </a:r>
          </a:p>
          <a:p>
            <a:endParaRPr lang="nb-NO" dirty="0"/>
          </a:p>
          <a:p>
            <a:pPr>
              <a:buFont typeface="Courier New" panose="02070309020205020404" pitchFamily="49" charset="0"/>
              <a:buChar char="o"/>
            </a:pPr>
            <a:r>
              <a:rPr lang="nb-NO" dirty="0"/>
              <a:t> I Oslo er det for eksempel 82 pumpestasjoner for avløpsvann.</a:t>
            </a:r>
          </a:p>
        </p:txBody>
      </p:sp>
    </p:spTree>
    <p:extLst>
      <p:ext uri="{BB962C8B-B14F-4D97-AF65-F5344CB8AC3E}">
        <p14:creationId xmlns:p14="http://schemas.microsoft.com/office/powerpoint/2010/main" val="341976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7BC4E14-913C-46C0-ABF7-BDDAEC08A36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3440" y="2071116"/>
            <a:ext cx="0" cy="2715768"/>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tel 1">
            <a:extLst>
              <a:ext uri="{FF2B5EF4-FFF2-40B4-BE49-F238E27FC236}">
                <a16:creationId xmlns:a16="http://schemas.microsoft.com/office/drawing/2014/main" id="{6F403A56-9595-4C79-9F2C-0CD50DA1B23B}"/>
              </a:ext>
            </a:extLst>
          </p:cNvPr>
          <p:cNvSpPr>
            <a:spLocks noGrp="1"/>
          </p:cNvSpPr>
          <p:nvPr>
            <p:ph type="title"/>
          </p:nvPr>
        </p:nvSpPr>
        <p:spPr>
          <a:xfrm>
            <a:off x="1362456" y="896684"/>
            <a:ext cx="2979252" cy="4979728"/>
          </a:xfrm>
        </p:spPr>
        <p:txBody>
          <a:bodyPr anchor="ctr">
            <a:normAutofit/>
          </a:bodyPr>
          <a:lstStyle/>
          <a:p>
            <a:pPr algn="r"/>
            <a:r>
              <a:rPr lang="nb-NO" sz="3700"/>
              <a:t>Overvåkning av renseanleggene</a:t>
            </a:r>
          </a:p>
        </p:txBody>
      </p:sp>
      <p:sp>
        <p:nvSpPr>
          <p:cNvPr id="3" name="Plassholder for innhold 2">
            <a:extLst>
              <a:ext uri="{FF2B5EF4-FFF2-40B4-BE49-F238E27FC236}">
                <a16:creationId xmlns:a16="http://schemas.microsoft.com/office/drawing/2014/main" id="{1F205255-C78A-4B3D-9076-44E7BB3EAC5D}"/>
              </a:ext>
            </a:extLst>
          </p:cNvPr>
          <p:cNvSpPr>
            <a:spLocks noGrp="1"/>
          </p:cNvSpPr>
          <p:nvPr>
            <p:ph idx="1"/>
          </p:nvPr>
        </p:nvSpPr>
        <p:spPr>
          <a:xfrm>
            <a:off x="4985172" y="896684"/>
            <a:ext cx="5484707" cy="5064633"/>
          </a:xfrm>
        </p:spPr>
        <p:txBody>
          <a:bodyPr anchor="ctr">
            <a:normAutofit/>
          </a:bodyPr>
          <a:lstStyle/>
          <a:p>
            <a:pPr>
              <a:buFont typeface="Courier New" panose="02070309020205020404" pitchFamily="49" charset="0"/>
              <a:buChar char="o"/>
            </a:pPr>
            <a:r>
              <a:rPr lang="nb-NO" sz="1800"/>
              <a:t> Myndighetene har stilt krav til hvor mye renseanleggene kan slippe ut av ulike forurensende stoffer. </a:t>
            </a:r>
          </a:p>
          <a:p>
            <a:pPr>
              <a:buFont typeface="Courier New" panose="02070309020205020404" pitchFamily="49" charset="0"/>
              <a:buChar char="o"/>
            </a:pPr>
            <a:r>
              <a:rPr lang="nb-NO" sz="1800"/>
              <a:t> Renseanleggene må vise at de holder disse kravene. Derfor tar de prøver av vannet og måler innholdet av organisk stoff, fosfor, nitrogen osv.</a:t>
            </a:r>
          </a:p>
          <a:p>
            <a:r>
              <a:rPr lang="nb-NO" sz="1800"/>
              <a:t> </a:t>
            </a:r>
          </a:p>
          <a:p>
            <a:pPr>
              <a:buFont typeface="Courier New" panose="02070309020205020404" pitchFamily="49" charset="0"/>
              <a:buChar char="o"/>
            </a:pPr>
            <a:r>
              <a:rPr lang="nb-NO" sz="1800"/>
              <a:t>De større anleggene må også måle innholdet av tungmetaller og andre miljøgifter. </a:t>
            </a:r>
          </a:p>
          <a:p>
            <a:endParaRPr lang="nb-NO" sz="1800"/>
          </a:p>
          <a:p>
            <a:pPr>
              <a:buFont typeface="Courier New" panose="02070309020205020404" pitchFamily="49" charset="0"/>
              <a:buChar char="o"/>
            </a:pPr>
            <a:r>
              <a:rPr lang="nb-NO" sz="1800"/>
              <a:t>Det meste av overvåking og styring av prosesser skjer ved hjelp av datateknologi.</a:t>
            </a:r>
          </a:p>
        </p:txBody>
      </p:sp>
    </p:spTree>
    <p:extLst>
      <p:ext uri="{BB962C8B-B14F-4D97-AF65-F5344CB8AC3E}">
        <p14:creationId xmlns:p14="http://schemas.microsoft.com/office/powerpoint/2010/main" val="21134501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sp>
        <p:nvSpPr>
          <p:cNvPr id="2" name="Tittel 1">
            <a:extLst>
              <a:ext uri="{FF2B5EF4-FFF2-40B4-BE49-F238E27FC236}">
                <a16:creationId xmlns:a16="http://schemas.microsoft.com/office/drawing/2014/main" id="{19A87EF9-3E8A-43D0-888C-5921EB91B5F4}"/>
              </a:ext>
            </a:extLst>
          </p:cNvPr>
          <p:cNvSpPr>
            <a:spLocks noGrp="1"/>
          </p:cNvSpPr>
          <p:nvPr>
            <p:ph type="title"/>
          </p:nvPr>
        </p:nvSpPr>
        <p:spPr>
          <a:xfrm>
            <a:off x="631371" y="1059895"/>
            <a:ext cx="3105976" cy="4738211"/>
          </a:xfrm>
        </p:spPr>
        <p:txBody>
          <a:bodyPr anchor="ctr">
            <a:normAutofit/>
          </a:bodyPr>
          <a:lstStyle/>
          <a:p>
            <a:r>
              <a:rPr lang="nb-NO" sz="4400">
                <a:solidFill>
                  <a:srgbClr val="FFFFFF"/>
                </a:solidFill>
              </a:rPr>
              <a:t>SLAM</a:t>
            </a:r>
          </a:p>
        </p:txBody>
      </p:sp>
      <p:sp>
        <p:nvSpPr>
          <p:cNvPr id="3" name="Plassholder for innhold 2">
            <a:extLst>
              <a:ext uri="{FF2B5EF4-FFF2-40B4-BE49-F238E27FC236}">
                <a16:creationId xmlns:a16="http://schemas.microsoft.com/office/drawing/2014/main" id="{5474E7DE-98EE-4D88-B7C0-F0E21E0919E7}"/>
              </a:ext>
            </a:extLst>
          </p:cNvPr>
          <p:cNvSpPr>
            <a:spLocks noGrp="1"/>
          </p:cNvSpPr>
          <p:nvPr>
            <p:ph idx="1"/>
          </p:nvPr>
        </p:nvSpPr>
        <p:spPr>
          <a:xfrm>
            <a:off x="4541681" y="1059896"/>
            <a:ext cx="6245233" cy="4738210"/>
          </a:xfrm>
        </p:spPr>
        <p:txBody>
          <a:bodyPr anchor="ctr">
            <a:normAutofit/>
          </a:bodyPr>
          <a:lstStyle/>
          <a:p>
            <a:r>
              <a:rPr lang="nb-NO" sz="2000" b="1"/>
              <a:t>Slam er en verdifull ressurs </a:t>
            </a:r>
          </a:p>
          <a:p>
            <a:endParaRPr lang="nb-NO" sz="2000"/>
          </a:p>
          <a:p>
            <a:pPr fontAlgn="base">
              <a:buFont typeface="Courier New" panose="02070309020205020404" pitchFamily="49" charset="0"/>
              <a:buChar char="o"/>
            </a:pPr>
            <a:r>
              <a:rPr lang="nb-NO" sz="2000"/>
              <a:t>Partiklene og fnokkene som blir liggende på bunnen av sedimenteringsbassengene, kalles slam. Det er spesielt rikt på gjødselstoffer som nitrogen og fosfor og organisk materiale, som finnes i avløpsvann fra husholdninger. </a:t>
            </a:r>
          </a:p>
          <a:p>
            <a:pPr fontAlgn="base">
              <a:buFont typeface="Courier New" panose="02070309020205020404" pitchFamily="49" charset="0"/>
              <a:buChar char="o"/>
            </a:pPr>
            <a:r>
              <a:rPr lang="nb-NO" sz="2000"/>
              <a:t>Dette slammet egner seg ypperlig som gjødsel og jordforbedringsmiddel i jordbruket. Det er også mulig å bruke det på grøntarealer, i skogbruket og i veiskråninger.</a:t>
            </a:r>
          </a:p>
          <a:p>
            <a:pPr fontAlgn="base">
              <a:buFont typeface="Courier New" panose="02070309020205020404" pitchFamily="49" charset="0"/>
              <a:buChar char="o"/>
            </a:pPr>
            <a:r>
              <a:rPr lang="nb-NO" sz="2000"/>
              <a:t> Når vi bruker slam til jordforbedring, føres verdifulle ressurser videre i naturens kretsløp. Slam gir næring og organisk stoff til jordbakteriene og soppene. Derfor er det ønskelig at mest mulig av slammet brukes til nytteformål</a:t>
            </a:r>
          </a:p>
          <a:p>
            <a:endParaRPr lang="nb-NO" sz="2000"/>
          </a:p>
        </p:txBody>
      </p:sp>
    </p:spTree>
    <p:extLst>
      <p:ext uri="{BB962C8B-B14F-4D97-AF65-F5344CB8AC3E}">
        <p14:creationId xmlns:p14="http://schemas.microsoft.com/office/powerpoint/2010/main" val="2931116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5" name="Straight Connector 7">
            <a:extLst>
              <a:ext uri="{FF2B5EF4-FFF2-40B4-BE49-F238E27FC236}">
                <a16:creationId xmlns:a16="http://schemas.microsoft.com/office/drawing/2014/main" id="{07BC4E14-913C-46C0-ABF7-BDDAEC08A367}"/>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63440" y="2071116"/>
            <a:ext cx="0" cy="2715768"/>
          </a:xfrm>
          <a:prstGeom prst="line">
            <a:avLst/>
          </a:prstGeom>
          <a:ln>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Tittel 1">
            <a:extLst>
              <a:ext uri="{FF2B5EF4-FFF2-40B4-BE49-F238E27FC236}">
                <a16:creationId xmlns:a16="http://schemas.microsoft.com/office/drawing/2014/main" id="{F5A23CF4-D2F9-43EE-A3B3-C285CA35AA85}"/>
              </a:ext>
            </a:extLst>
          </p:cNvPr>
          <p:cNvSpPr>
            <a:spLocks noGrp="1"/>
          </p:cNvSpPr>
          <p:nvPr>
            <p:ph type="title"/>
          </p:nvPr>
        </p:nvSpPr>
        <p:spPr>
          <a:xfrm>
            <a:off x="1362456" y="896684"/>
            <a:ext cx="2979252" cy="4979728"/>
          </a:xfrm>
        </p:spPr>
        <p:txBody>
          <a:bodyPr anchor="ctr">
            <a:normAutofit/>
          </a:bodyPr>
          <a:lstStyle/>
          <a:p>
            <a:pPr algn="r"/>
            <a:r>
              <a:rPr lang="nb-NO" sz="4000"/>
              <a:t>Kompost av slam</a:t>
            </a:r>
          </a:p>
        </p:txBody>
      </p:sp>
      <p:sp>
        <p:nvSpPr>
          <p:cNvPr id="3" name="Plassholder for innhold 2">
            <a:extLst>
              <a:ext uri="{FF2B5EF4-FFF2-40B4-BE49-F238E27FC236}">
                <a16:creationId xmlns:a16="http://schemas.microsoft.com/office/drawing/2014/main" id="{50DD9128-B87C-4A1E-AEE9-37EA42E1C82A}"/>
              </a:ext>
            </a:extLst>
          </p:cNvPr>
          <p:cNvSpPr>
            <a:spLocks noGrp="1"/>
          </p:cNvSpPr>
          <p:nvPr>
            <p:ph idx="1"/>
          </p:nvPr>
        </p:nvSpPr>
        <p:spPr>
          <a:xfrm>
            <a:off x="4985172" y="896684"/>
            <a:ext cx="5484707" cy="5064633"/>
          </a:xfrm>
        </p:spPr>
        <p:txBody>
          <a:bodyPr anchor="ctr">
            <a:normAutofit/>
          </a:bodyPr>
          <a:lstStyle/>
          <a:p>
            <a:pPr fontAlgn="base"/>
            <a:r>
              <a:rPr lang="nb-NO" sz="1800" dirty="0"/>
              <a:t>Før slammet kan brukes, må det behandles slik at det ikke sprer smitte eller lukt. Det er ulike måter å behandle slammet på. </a:t>
            </a:r>
            <a:r>
              <a:rPr lang="nb-NO" sz="1800" b="1" dirty="0"/>
              <a:t>Ferdig behandlet slam kan deles inn fire typer med ulike egenskaper:</a:t>
            </a:r>
          </a:p>
          <a:p>
            <a:pPr fontAlgn="base"/>
            <a:endParaRPr lang="nb-NO" sz="1800" b="1" dirty="0"/>
          </a:p>
          <a:p>
            <a:pPr fontAlgn="base">
              <a:buFont typeface="Courier New" panose="02070309020205020404" pitchFamily="49" charset="0"/>
              <a:buChar char="o"/>
            </a:pPr>
            <a:r>
              <a:rPr lang="nb-NO" sz="1800" dirty="0"/>
              <a:t> Kompost av slam lages ved at ferskt slam blandes med flis, bark eller kvernet hageavfall. Det tilføres luft. </a:t>
            </a:r>
          </a:p>
          <a:p>
            <a:pPr fontAlgn="base">
              <a:buFont typeface="Courier New" panose="02070309020205020404" pitchFamily="49" charset="0"/>
              <a:buChar char="o"/>
            </a:pPr>
            <a:r>
              <a:rPr lang="nb-NO" sz="1800" dirty="0"/>
              <a:t> Når komposteringen er i gang, blir det høy temperatur. Da drepes smittestoffene. </a:t>
            </a:r>
          </a:p>
          <a:p>
            <a:pPr fontAlgn="base">
              <a:buFont typeface="Courier New" panose="02070309020205020404" pitchFamily="49" charset="0"/>
              <a:buChar char="o"/>
            </a:pPr>
            <a:r>
              <a:rPr lang="nb-NO" sz="1800" dirty="0"/>
              <a:t> Da sier vi at slammet hygieniseres.</a:t>
            </a:r>
          </a:p>
          <a:p>
            <a:pPr fontAlgn="base">
              <a:buFont typeface="Courier New" panose="02070309020205020404" pitchFamily="49" charset="0"/>
              <a:buChar char="o"/>
            </a:pPr>
            <a:r>
              <a:rPr lang="nb-NO" sz="1800" dirty="0"/>
              <a:t> Resultatet blir noe som likner jord.</a:t>
            </a:r>
          </a:p>
          <a:p>
            <a:endParaRPr lang="nb-NO" sz="1800" dirty="0"/>
          </a:p>
        </p:txBody>
      </p:sp>
    </p:spTree>
    <p:extLst>
      <p:ext uri="{BB962C8B-B14F-4D97-AF65-F5344CB8AC3E}">
        <p14:creationId xmlns:p14="http://schemas.microsoft.com/office/powerpoint/2010/main" val="4193487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lassholder for innhold 4">
            <a:extLst>
              <a:ext uri="{FF2B5EF4-FFF2-40B4-BE49-F238E27FC236}">
                <a16:creationId xmlns:a16="http://schemas.microsoft.com/office/drawing/2014/main" id="{C9AA1F63-6137-4BF9-830F-B06348CE98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999" y="980293"/>
            <a:ext cx="6912217" cy="4907674"/>
          </a:xfrm>
          <a:prstGeom prst="rect">
            <a:avLst/>
          </a:prstGeom>
        </p:spPr>
      </p:pic>
      <p:sp>
        <p:nvSpPr>
          <p:cNvPr id="2" name="Tittel 1">
            <a:extLst>
              <a:ext uri="{FF2B5EF4-FFF2-40B4-BE49-F238E27FC236}">
                <a16:creationId xmlns:a16="http://schemas.microsoft.com/office/drawing/2014/main" id="{8946BEAF-6407-4FC7-BD83-C24532ECB07E}"/>
              </a:ext>
            </a:extLst>
          </p:cNvPr>
          <p:cNvSpPr>
            <a:spLocks noGrp="1"/>
          </p:cNvSpPr>
          <p:nvPr>
            <p:ph type="title"/>
          </p:nvPr>
        </p:nvSpPr>
        <p:spPr>
          <a:xfrm>
            <a:off x="7836310" y="499533"/>
            <a:ext cx="3706761" cy="1658198"/>
          </a:xfrm>
        </p:spPr>
        <p:txBody>
          <a:bodyPr>
            <a:normAutofit/>
          </a:bodyPr>
          <a:lstStyle/>
          <a:p>
            <a:r>
              <a:rPr lang="nb-NO" sz="4400"/>
              <a:t>Avløpsvann</a:t>
            </a:r>
          </a:p>
        </p:txBody>
      </p:sp>
      <p:sp>
        <p:nvSpPr>
          <p:cNvPr id="10" name="Content Placeholder 9"/>
          <p:cNvSpPr>
            <a:spLocks noGrp="1"/>
          </p:cNvSpPr>
          <p:nvPr>
            <p:ph idx="1"/>
          </p:nvPr>
        </p:nvSpPr>
        <p:spPr>
          <a:xfrm>
            <a:off x="7836310" y="2011680"/>
            <a:ext cx="3706761" cy="3864732"/>
          </a:xfrm>
        </p:spPr>
        <p:txBody>
          <a:bodyPr>
            <a:normAutofit/>
          </a:bodyPr>
          <a:lstStyle/>
          <a:p>
            <a:r>
              <a:rPr lang="en-US" b="1" dirty="0" err="1"/>
              <a:t>Hva</a:t>
            </a:r>
            <a:r>
              <a:rPr lang="en-US" b="1" dirty="0"/>
              <a:t> </a:t>
            </a:r>
            <a:r>
              <a:rPr lang="en-US" b="1" dirty="0" err="1"/>
              <a:t>er</a:t>
            </a:r>
            <a:r>
              <a:rPr lang="en-US" b="1" dirty="0"/>
              <a:t> </a:t>
            </a:r>
            <a:r>
              <a:rPr lang="en-US" b="1" dirty="0" err="1"/>
              <a:t>avløpsvann</a:t>
            </a:r>
            <a:r>
              <a:rPr lang="en-US" b="1" dirty="0"/>
              <a:t>?</a:t>
            </a:r>
            <a:br>
              <a:rPr lang="en-US" sz="2000" dirty="0"/>
            </a:br>
            <a:endParaRPr lang="en-US" sz="2000" dirty="0"/>
          </a:p>
          <a:p>
            <a:r>
              <a:rPr lang="nb-NO" dirty="0"/>
              <a:t>Avløpsvann er et felles ord for alt vann som ledes vekk gjennom avløpsledninger. Avløpsledningene er rør som er gravd ned i bakken.</a:t>
            </a:r>
          </a:p>
          <a:p>
            <a:endParaRPr lang="nb-NO" dirty="0"/>
          </a:p>
          <a:p>
            <a:pPr>
              <a:buFont typeface="Courier New" panose="02070309020205020404" pitchFamily="49" charset="0"/>
              <a:buChar char="o"/>
            </a:pPr>
            <a:r>
              <a:rPr lang="nb-NO" dirty="0"/>
              <a:t> Spillvann og overvann er avløpsvann.</a:t>
            </a:r>
            <a:endParaRPr lang="en-US" sz="2000" dirty="0"/>
          </a:p>
        </p:txBody>
      </p:sp>
    </p:spTree>
    <p:extLst>
      <p:ext uri="{BB962C8B-B14F-4D97-AF65-F5344CB8AC3E}">
        <p14:creationId xmlns:p14="http://schemas.microsoft.com/office/powerpoint/2010/main" val="1471663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E7CFAA6-1DBB-43B0-BD82-2FB83CF4E4A4}"/>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graphicFrame>
        <p:nvGraphicFramePr>
          <p:cNvPr id="5" name="Plassholder for innhold 2"/>
          <p:cNvGraphicFramePr>
            <a:graphicFrameLocks noGrp="1"/>
          </p:cNvGraphicFramePr>
          <p:nvPr>
            <p:ph idx="1"/>
            <p:extLst/>
          </p:nvPr>
        </p:nvGraphicFramePr>
        <p:xfrm>
          <a:off x="2968638" y="682625"/>
          <a:ext cx="6254724" cy="54927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359897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sp>
        <p:nvSpPr>
          <p:cNvPr id="2" name="Tittel 1">
            <a:extLst>
              <a:ext uri="{FF2B5EF4-FFF2-40B4-BE49-F238E27FC236}">
                <a16:creationId xmlns:a16="http://schemas.microsoft.com/office/drawing/2014/main" id="{C9216540-DC79-4938-B913-0351961F7F9D}"/>
              </a:ext>
            </a:extLst>
          </p:cNvPr>
          <p:cNvSpPr>
            <a:spLocks noGrp="1"/>
          </p:cNvSpPr>
          <p:nvPr>
            <p:ph type="title"/>
          </p:nvPr>
        </p:nvSpPr>
        <p:spPr>
          <a:xfrm>
            <a:off x="631371" y="1059895"/>
            <a:ext cx="3105976" cy="4738211"/>
          </a:xfrm>
        </p:spPr>
        <p:txBody>
          <a:bodyPr anchor="ctr">
            <a:normAutofit/>
          </a:bodyPr>
          <a:lstStyle/>
          <a:p>
            <a:r>
              <a:rPr lang="nb-NO" sz="4400">
                <a:solidFill>
                  <a:srgbClr val="FFFFFF"/>
                </a:solidFill>
              </a:rPr>
              <a:t>Miljøgifter</a:t>
            </a:r>
          </a:p>
        </p:txBody>
      </p:sp>
      <p:sp>
        <p:nvSpPr>
          <p:cNvPr id="3" name="Plassholder for innhold 2">
            <a:extLst>
              <a:ext uri="{FF2B5EF4-FFF2-40B4-BE49-F238E27FC236}">
                <a16:creationId xmlns:a16="http://schemas.microsoft.com/office/drawing/2014/main" id="{7D346F8A-ED99-4C3B-9CD4-ED45F001AD6E}"/>
              </a:ext>
            </a:extLst>
          </p:cNvPr>
          <p:cNvSpPr>
            <a:spLocks noGrp="1"/>
          </p:cNvSpPr>
          <p:nvPr>
            <p:ph idx="1"/>
          </p:nvPr>
        </p:nvSpPr>
        <p:spPr>
          <a:xfrm>
            <a:off x="4541681" y="1059896"/>
            <a:ext cx="6245233" cy="4738210"/>
          </a:xfrm>
        </p:spPr>
        <p:txBody>
          <a:bodyPr anchor="ctr">
            <a:normAutofit/>
          </a:bodyPr>
          <a:lstStyle/>
          <a:p>
            <a:pPr fontAlgn="base">
              <a:buFont typeface="Courier New" panose="02070309020205020404" pitchFamily="49" charset="0"/>
              <a:buChar char="o"/>
            </a:pPr>
            <a:r>
              <a:rPr lang="nb-NO" sz="2000" dirty="0"/>
              <a:t>Miljøgifter er kjemiske stoffer som ikke hører til i naturen. De er giftige. Noen samler seg opp i næringskjeder i vann eller på land. Noen brytes ikke ned (forsvinner ikke).</a:t>
            </a:r>
          </a:p>
          <a:p>
            <a:pPr marL="0" indent="0" fontAlgn="base">
              <a:buNone/>
            </a:pPr>
            <a:r>
              <a:rPr lang="nb-NO" sz="2000" dirty="0"/>
              <a:t> </a:t>
            </a:r>
            <a:r>
              <a:rPr lang="nb-NO" sz="2000" b="1" dirty="0"/>
              <a:t>Eksempler: PCB, DDT, radioaktive stoffer, hormonstoffer og tungmetaller som bly, kadmium, kobber, kvikksølv og nikkel.</a:t>
            </a:r>
          </a:p>
          <a:p>
            <a:pPr fontAlgn="base">
              <a:buFont typeface="Courier New" panose="02070309020205020404" pitchFamily="49" charset="0"/>
              <a:buChar char="o"/>
            </a:pPr>
            <a:r>
              <a:rPr lang="nb-NO" sz="2000" dirty="0"/>
              <a:t>Hvis det kommer miljøgifter av ulike slag i avløpsvannet, vil disse stoffene enten havne i slammet eller følge med vannet ut i vassdraget eller fjorden. </a:t>
            </a:r>
          </a:p>
          <a:p>
            <a:pPr fontAlgn="base">
              <a:buFont typeface="Courier New" panose="02070309020205020404" pitchFamily="49" charset="0"/>
              <a:buChar char="o"/>
            </a:pPr>
            <a:r>
              <a:rPr lang="nb-NO" sz="2000" dirty="0"/>
              <a:t>Myndighetene er i dag strenge med hvilke stoffer som får ledes ut i avløpet. Likevel er det fremdeles en del farlige stoffer som havner i avløpssystemet. Hver enkelt av oss kan bidra til å redusere dette ved å ikke kaste farlig avfall som spillolje, </a:t>
            </a:r>
            <a:r>
              <a:rPr lang="nb-NO" sz="2000" dirty="0" err="1"/>
              <a:t>malingsrester</a:t>
            </a:r>
            <a:r>
              <a:rPr lang="nb-NO" sz="2000" dirty="0"/>
              <a:t> og </a:t>
            </a:r>
            <a:r>
              <a:rPr lang="nb-NO" sz="2000" dirty="0" err="1"/>
              <a:t>white</a:t>
            </a:r>
            <a:r>
              <a:rPr lang="nb-NO" sz="2000" dirty="0"/>
              <a:t> spirit i toalettet eller vasken</a:t>
            </a:r>
          </a:p>
          <a:p>
            <a:endParaRPr lang="nb-NO" sz="2000" dirty="0"/>
          </a:p>
        </p:txBody>
      </p:sp>
    </p:spTree>
    <p:extLst>
      <p:ext uri="{BB962C8B-B14F-4D97-AF65-F5344CB8AC3E}">
        <p14:creationId xmlns:p14="http://schemas.microsoft.com/office/powerpoint/2010/main" val="2000256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e 4">
            <a:extLst>
              <a:ext uri="{FF2B5EF4-FFF2-40B4-BE49-F238E27FC236}">
                <a16:creationId xmlns:a16="http://schemas.microsoft.com/office/drawing/2014/main" id="{08CEED94-EB1E-4ED0-A8BB-F01914FC756D}"/>
              </a:ext>
            </a:extLst>
          </p:cNvPr>
          <p:cNvPicPr>
            <a:picLocks noChangeAspect="1"/>
          </p:cNvPicPr>
          <p:nvPr/>
        </p:nvPicPr>
        <p:blipFill rotWithShape="1">
          <a:blip r:embed="rId3">
            <a:alphaModFix amt="35000"/>
            <a:extLst>
              <a:ext uri="{28A0092B-C50C-407E-A947-70E740481C1C}">
                <a14:useLocalDpi xmlns:a14="http://schemas.microsoft.com/office/drawing/2010/main" val="0"/>
              </a:ext>
            </a:extLst>
          </a:blip>
          <a:srcRect/>
          <a:stretch/>
        </p:blipFill>
        <p:spPr>
          <a:xfrm>
            <a:off x="20" y="10"/>
            <a:ext cx="12191980" cy="6857990"/>
          </a:xfrm>
          <a:prstGeom prst="rect">
            <a:avLst/>
          </a:prstGeom>
        </p:spPr>
      </p:pic>
      <p:sp>
        <p:nvSpPr>
          <p:cNvPr id="2" name="Tittel 1">
            <a:extLst>
              <a:ext uri="{FF2B5EF4-FFF2-40B4-BE49-F238E27FC236}">
                <a16:creationId xmlns:a16="http://schemas.microsoft.com/office/drawing/2014/main" id="{1FB30517-9487-4D38-9365-E3509D9CA9EA}"/>
              </a:ext>
            </a:extLst>
          </p:cNvPr>
          <p:cNvSpPr>
            <a:spLocks noGrp="1"/>
          </p:cNvSpPr>
          <p:nvPr>
            <p:ph type="title"/>
          </p:nvPr>
        </p:nvSpPr>
        <p:spPr>
          <a:xfrm>
            <a:off x="657224" y="499533"/>
            <a:ext cx="10772775" cy="1658198"/>
          </a:xfrm>
        </p:spPr>
        <p:txBody>
          <a:bodyPr>
            <a:normAutofit/>
          </a:bodyPr>
          <a:lstStyle/>
          <a:p>
            <a:r>
              <a:rPr lang="nb-NO">
                <a:solidFill>
                  <a:schemeClr val="tx1"/>
                </a:solidFill>
              </a:rPr>
              <a:t>Dette må vi ikke kaste i do: </a:t>
            </a:r>
          </a:p>
        </p:txBody>
      </p:sp>
      <p:sp>
        <p:nvSpPr>
          <p:cNvPr id="3" name="Plassholder for innhold 2">
            <a:extLst>
              <a:ext uri="{FF2B5EF4-FFF2-40B4-BE49-F238E27FC236}">
                <a16:creationId xmlns:a16="http://schemas.microsoft.com/office/drawing/2014/main" id="{E26939CE-C6E8-412E-B4A3-82B54AF4DBAC}"/>
              </a:ext>
            </a:extLst>
          </p:cNvPr>
          <p:cNvSpPr>
            <a:spLocks noGrp="1"/>
          </p:cNvSpPr>
          <p:nvPr>
            <p:ph idx="1"/>
          </p:nvPr>
        </p:nvSpPr>
        <p:spPr>
          <a:xfrm>
            <a:off x="676656" y="2011680"/>
            <a:ext cx="10753343" cy="4846320"/>
          </a:xfrm>
        </p:spPr>
        <p:txBody>
          <a:bodyPr>
            <a:normAutofit/>
          </a:bodyPr>
          <a:lstStyle/>
          <a:p>
            <a:pPr>
              <a:buFont typeface="Arial" panose="020B0604020202020204" pitchFamily="34" charset="0"/>
              <a:buChar char="•"/>
            </a:pPr>
            <a:r>
              <a:rPr lang="nb-NO"/>
              <a:t> medisinrester</a:t>
            </a:r>
          </a:p>
          <a:p>
            <a:pPr fontAlgn="base">
              <a:buFont typeface="Arial" panose="020B0604020202020204" pitchFamily="34" charset="0"/>
              <a:buChar char="•"/>
            </a:pPr>
            <a:r>
              <a:rPr lang="nb-NO"/>
              <a:t> olje og oljeprodukter</a:t>
            </a:r>
          </a:p>
          <a:p>
            <a:pPr fontAlgn="base">
              <a:buFont typeface="Arial" panose="020B0604020202020204" pitchFamily="34" charset="0"/>
              <a:buChar char="•"/>
            </a:pPr>
            <a:r>
              <a:rPr lang="nb-NO"/>
              <a:t> løsemiddel, maling, beis, lakk, kunstnerfarger, lim, bunnstoff til båt og trykkfarge</a:t>
            </a:r>
          </a:p>
          <a:p>
            <a:pPr fontAlgn="base">
              <a:buFont typeface="Arial" panose="020B0604020202020204" pitchFamily="34" charset="0"/>
              <a:buChar char="•"/>
            </a:pPr>
            <a:r>
              <a:rPr lang="nb-NO"/>
              <a:t> rester av rengjøringsmiddel, flekkfjerner, rustfjerner og lignende</a:t>
            </a:r>
          </a:p>
          <a:p>
            <a:pPr fontAlgn="base">
              <a:buFont typeface="Arial" panose="020B0604020202020204" pitchFamily="34" charset="0"/>
              <a:buChar char="•"/>
            </a:pPr>
            <a:r>
              <a:rPr lang="nb-NO"/>
              <a:t> brukte batterier og termometre</a:t>
            </a:r>
          </a:p>
          <a:p>
            <a:pPr fontAlgn="base">
              <a:buFont typeface="Arial" panose="020B0604020202020204" pitchFamily="34" charset="0"/>
              <a:buChar char="•"/>
            </a:pPr>
            <a:r>
              <a:rPr lang="nb-NO"/>
              <a:t> rester av plantevernmiddel, soppfjerner og gifter mot skadedyr</a:t>
            </a:r>
          </a:p>
          <a:p>
            <a:pPr fontAlgn="base">
              <a:buFont typeface="Arial" panose="020B0604020202020204" pitchFamily="34" charset="0"/>
              <a:buChar char="•"/>
            </a:pPr>
            <a:r>
              <a:rPr lang="nb-NO"/>
              <a:t> mange typer hobbykjemikalier som maling og glasurer</a:t>
            </a:r>
          </a:p>
          <a:p>
            <a:pPr fontAlgn="base">
              <a:buFont typeface="Arial" panose="020B0604020202020204" pitchFamily="34" charset="0"/>
              <a:buChar char="•"/>
            </a:pPr>
            <a:r>
              <a:rPr lang="nb-NO"/>
              <a:t> Dette er farlig avfall. Farlig avfall skal leveres på egne steder. Alle kommuner har slike steder hvor du kan levere slikt avfall</a:t>
            </a:r>
          </a:p>
          <a:p>
            <a:pPr marL="0" indent="0" fontAlgn="base">
              <a:buNone/>
            </a:pPr>
            <a:r>
              <a:rPr lang="nb-NO" b="1"/>
              <a:t>                                              Bare tiss, bæsj og dopapir skal i do! </a:t>
            </a:r>
          </a:p>
          <a:p>
            <a:pPr fontAlgn="base">
              <a:buFont typeface="Arial" panose="020B0604020202020204" pitchFamily="34" charset="0"/>
              <a:buChar char="•"/>
            </a:pPr>
            <a:endParaRPr lang="nb-NO"/>
          </a:p>
          <a:p>
            <a:pPr fontAlgn="base">
              <a:buFont typeface="Arial" panose="020B0604020202020204" pitchFamily="34" charset="0"/>
              <a:buChar char="•"/>
            </a:pPr>
            <a:endParaRPr lang="nb-NO"/>
          </a:p>
          <a:p>
            <a:endParaRPr lang="nb-NO">
              <a:solidFill>
                <a:schemeClr val="tx1"/>
              </a:solidFill>
            </a:endParaRPr>
          </a:p>
          <a:p>
            <a:endParaRPr lang="nb-NO" dirty="0">
              <a:solidFill>
                <a:schemeClr val="tx1"/>
              </a:solidFill>
            </a:endParaRPr>
          </a:p>
        </p:txBody>
      </p:sp>
    </p:spTree>
    <p:extLst>
      <p:ext uri="{BB962C8B-B14F-4D97-AF65-F5344CB8AC3E}">
        <p14:creationId xmlns:p14="http://schemas.microsoft.com/office/powerpoint/2010/main" val="2254723708"/>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1AA215B0-1A39-4DE5-B8D8-B8509D9AC612}"/>
              </a:ext>
            </a:extLst>
          </p:cNvPr>
          <p:cNvSpPr>
            <a:spLocks noGrp="1"/>
          </p:cNvSpPr>
          <p:nvPr>
            <p:ph sz="half" idx="1"/>
          </p:nvPr>
        </p:nvSpPr>
        <p:spPr/>
        <p:txBody>
          <a:bodyPr/>
          <a:lstStyle/>
          <a:p>
            <a:pPr algn="ctr"/>
            <a:r>
              <a:rPr lang="nb-NO" b="1" dirty="0">
                <a:solidFill>
                  <a:schemeClr val="accent1"/>
                </a:solidFill>
              </a:rPr>
              <a:t>Spillvann:</a:t>
            </a:r>
          </a:p>
          <a:p>
            <a:endParaRPr lang="nb-NO" dirty="0"/>
          </a:p>
          <a:p>
            <a:r>
              <a:rPr lang="nb-NO" dirty="0"/>
              <a:t>Spillvann er vann som har vært brukt i husholdninger, på sykehus, skoler, hoteller, restauranter, bedrifter, industri, vaskerier og mye mer.</a:t>
            </a:r>
          </a:p>
        </p:txBody>
      </p:sp>
      <p:sp>
        <p:nvSpPr>
          <p:cNvPr id="4" name="Plassholder for innhold 3">
            <a:extLst>
              <a:ext uri="{FF2B5EF4-FFF2-40B4-BE49-F238E27FC236}">
                <a16:creationId xmlns:a16="http://schemas.microsoft.com/office/drawing/2014/main" id="{2AD24F4A-5599-498D-B0D5-6B99BAF1C6C5}"/>
              </a:ext>
            </a:extLst>
          </p:cNvPr>
          <p:cNvSpPr>
            <a:spLocks noGrp="1"/>
          </p:cNvSpPr>
          <p:nvPr>
            <p:ph sz="half" idx="2"/>
          </p:nvPr>
        </p:nvSpPr>
        <p:spPr/>
        <p:txBody>
          <a:bodyPr/>
          <a:lstStyle/>
          <a:p>
            <a:pPr algn="ctr"/>
            <a:r>
              <a:rPr lang="nb-NO" b="1" dirty="0">
                <a:solidFill>
                  <a:schemeClr val="accent1"/>
                </a:solidFill>
              </a:rPr>
              <a:t>Overvann: </a:t>
            </a:r>
          </a:p>
          <a:p>
            <a:endParaRPr lang="nb-NO" dirty="0"/>
          </a:p>
          <a:p>
            <a:r>
              <a:rPr lang="nb-NO" dirty="0"/>
              <a:t>Overvann er vann som kommer fra regn eller snøsmelting, som renner fra tak, plasser og veier. For å hindre oversvømmelse av kjellere og gater, må ledningsnettet være i stand til å ta unna regnvann.</a:t>
            </a:r>
          </a:p>
        </p:txBody>
      </p:sp>
    </p:spTree>
    <p:extLst>
      <p:ext uri="{BB962C8B-B14F-4D97-AF65-F5344CB8AC3E}">
        <p14:creationId xmlns:p14="http://schemas.microsoft.com/office/powerpoint/2010/main" val="2031216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79C46FE-CF88-4DC4-8B8B-DEF4FCE86076}"/>
              </a:ext>
            </a:extLst>
          </p:cNvPr>
          <p:cNvSpPr>
            <a:spLocks noGrp="1"/>
          </p:cNvSpPr>
          <p:nvPr>
            <p:ph type="title"/>
          </p:nvPr>
        </p:nvSpPr>
        <p:spPr>
          <a:xfrm>
            <a:off x="657224" y="499533"/>
            <a:ext cx="10772775" cy="1658198"/>
          </a:xfrm>
        </p:spPr>
        <p:txBody>
          <a:bodyPr>
            <a:normAutofit/>
          </a:bodyPr>
          <a:lstStyle/>
          <a:p>
            <a:r>
              <a:rPr lang="nb-NO"/>
              <a:t>Avløpsvann fra huset ditt</a:t>
            </a:r>
            <a:endParaRPr lang="nb-NO" dirty="0"/>
          </a:p>
        </p:txBody>
      </p:sp>
      <p:graphicFrame>
        <p:nvGraphicFramePr>
          <p:cNvPr id="12" name="Plassholder for innhold 2"/>
          <p:cNvGraphicFramePr>
            <a:graphicFrameLocks noGrp="1"/>
          </p:cNvGraphicFramePr>
          <p:nvPr>
            <p:ph idx="1"/>
            <p:extLst/>
          </p:nvPr>
        </p:nvGraphicFramePr>
        <p:xfrm>
          <a:off x="676275" y="2373549"/>
          <a:ext cx="10753725" cy="359923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55455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e 4">
            <a:extLst>
              <a:ext uri="{FF2B5EF4-FFF2-40B4-BE49-F238E27FC236}">
                <a16:creationId xmlns:a16="http://schemas.microsoft.com/office/drawing/2014/main" id="{07C45B65-1E22-4136-8D7E-6C5A08A0A446}"/>
              </a:ext>
            </a:extLst>
          </p:cNvPr>
          <p:cNvPicPr>
            <a:picLocks noChangeAspect="1"/>
          </p:cNvPicPr>
          <p:nvPr/>
        </p:nvPicPr>
        <p:blipFill rotWithShape="1">
          <a:blip r:embed="rId3">
            <a:extLst>
              <a:ext uri="{28A0092B-C50C-407E-A947-70E740481C1C}">
                <a14:useLocalDpi xmlns:a14="http://schemas.microsoft.com/office/drawing/2010/main" val="0"/>
              </a:ext>
            </a:extLst>
          </a:blip>
          <a:srcRect r="9091" b="23103"/>
          <a:stretch/>
        </p:blipFill>
        <p:spPr>
          <a:xfrm>
            <a:off x="20" y="10"/>
            <a:ext cx="12191980" cy="6857990"/>
          </a:xfrm>
          <a:prstGeom prst="rect">
            <a:avLst/>
          </a:prstGeom>
        </p:spPr>
      </p:pic>
      <p:sp>
        <p:nvSpPr>
          <p:cNvPr id="17" name="Rectangle 16">
            <a:extLst>
              <a:ext uri="{FF2B5EF4-FFF2-40B4-BE49-F238E27FC236}">
                <a16:creationId xmlns:a16="http://schemas.microsoft.com/office/drawing/2014/main" id="{7D2BFFD5-490F-4B45-91F2-6B826FBAD4E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8114537" cy="6858000"/>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sp>
        <p:nvSpPr>
          <p:cNvPr id="2" name="Tittel 1">
            <a:extLst>
              <a:ext uri="{FF2B5EF4-FFF2-40B4-BE49-F238E27FC236}">
                <a16:creationId xmlns:a16="http://schemas.microsoft.com/office/drawing/2014/main" id="{410D7F67-E3CD-4863-8C51-8F9D527F399B}"/>
              </a:ext>
            </a:extLst>
          </p:cNvPr>
          <p:cNvSpPr>
            <a:spLocks noGrp="1"/>
          </p:cNvSpPr>
          <p:nvPr>
            <p:ph type="title"/>
          </p:nvPr>
        </p:nvSpPr>
        <p:spPr>
          <a:xfrm>
            <a:off x="657225" y="499533"/>
            <a:ext cx="7214566" cy="1658198"/>
          </a:xfrm>
        </p:spPr>
        <p:txBody>
          <a:bodyPr>
            <a:normAutofit/>
          </a:bodyPr>
          <a:lstStyle/>
          <a:p>
            <a:r>
              <a:rPr lang="nb-NO">
                <a:solidFill>
                  <a:srgbClr val="FFFFFF"/>
                </a:solidFill>
              </a:rPr>
              <a:t>Gjødsel, alger og overvann </a:t>
            </a:r>
          </a:p>
        </p:txBody>
      </p:sp>
      <p:sp>
        <p:nvSpPr>
          <p:cNvPr id="3" name="Plassholder for innhold 2">
            <a:extLst>
              <a:ext uri="{FF2B5EF4-FFF2-40B4-BE49-F238E27FC236}">
                <a16:creationId xmlns:a16="http://schemas.microsoft.com/office/drawing/2014/main" id="{85BD3E31-57CB-47A9-9E14-6BA0456ECA54}"/>
              </a:ext>
            </a:extLst>
          </p:cNvPr>
          <p:cNvSpPr>
            <a:spLocks noGrp="1"/>
          </p:cNvSpPr>
          <p:nvPr>
            <p:ph idx="1"/>
          </p:nvPr>
        </p:nvSpPr>
        <p:spPr>
          <a:xfrm>
            <a:off x="676657" y="2157730"/>
            <a:ext cx="6638543" cy="3718681"/>
          </a:xfrm>
        </p:spPr>
        <p:txBody>
          <a:bodyPr>
            <a:normAutofit/>
          </a:bodyPr>
          <a:lstStyle/>
          <a:p>
            <a:r>
              <a:rPr lang="nb-NO" sz="1900" b="1"/>
              <a:t>For mye gjødsel er ikke bra</a:t>
            </a:r>
          </a:p>
          <a:p>
            <a:endParaRPr lang="nb-NO" sz="1900" b="1"/>
          </a:p>
          <a:p>
            <a:pPr>
              <a:buFont typeface="Courier New" panose="02070309020205020404" pitchFamily="49" charset="0"/>
              <a:buChar char="o"/>
            </a:pPr>
            <a:r>
              <a:rPr lang="nb-NO" sz="1900"/>
              <a:t> Fosfor (P) og nitrogen (N) er plantegjødsel som naturen trenger. </a:t>
            </a:r>
          </a:p>
          <a:p>
            <a:pPr>
              <a:buFont typeface="Courier New" panose="02070309020205020404" pitchFamily="49" charset="0"/>
              <a:buChar char="o"/>
            </a:pPr>
            <a:r>
              <a:rPr lang="nb-NO" sz="1900"/>
              <a:t> Hvis det blir for mye av disse stoffene i en innsjø eller en fjord, blir det en veldig oppblomstring av alger. </a:t>
            </a:r>
          </a:p>
          <a:p>
            <a:pPr>
              <a:buFont typeface="Courier New" panose="02070309020205020404" pitchFamily="49" charset="0"/>
              <a:buChar char="o"/>
            </a:pPr>
            <a:r>
              <a:rPr lang="nb-NO" sz="1900"/>
              <a:t> Når de dør, synker de til bunnen. Da spises de av bakterier som bruker oksygen. Det kan føre til at det blir for lite oksygen igjen i vannet, slik at fisk og smådyr dør av oksygenmangel. </a:t>
            </a:r>
          </a:p>
          <a:p>
            <a:pPr>
              <a:buFont typeface="Courier New" panose="02070309020205020404" pitchFamily="49" charset="0"/>
              <a:buChar char="o"/>
            </a:pPr>
            <a:r>
              <a:rPr lang="nb-NO" sz="1900"/>
              <a:t> For at ikke dette skal skje, må vi rense avløpsvannet for fosfor og nitrogen, før det slippes ut.</a:t>
            </a:r>
          </a:p>
        </p:txBody>
      </p:sp>
    </p:spTree>
    <p:extLst>
      <p:ext uri="{BB962C8B-B14F-4D97-AF65-F5344CB8AC3E}">
        <p14:creationId xmlns:p14="http://schemas.microsoft.com/office/powerpoint/2010/main" val="1820461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7218665-EA77-40EC-8172-4F17E2DEDB3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5992" y="0"/>
            <a:ext cx="4636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sp>
        <p:nvSpPr>
          <p:cNvPr id="2" name="Tittel 1">
            <a:extLst>
              <a:ext uri="{FF2B5EF4-FFF2-40B4-BE49-F238E27FC236}">
                <a16:creationId xmlns:a16="http://schemas.microsoft.com/office/drawing/2014/main" id="{ACBBDBD6-4BE9-4F46-B3A7-D1A5C740B04A}"/>
              </a:ext>
            </a:extLst>
          </p:cNvPr>
          <p:cNvSpPr>
            <a:spLocks noGrp="1"/>
          </p:cNvSpPr>
          <p:nvPr>
            <p:ph type="title"/>
          </p:nvPr>
        </p:nvSpPr>
        <p:spPr>
          <a:xfrm>
            <a:off x="8199458" y="643467"/>
            <a:ext cx="3349075" cy="5584296"/>
          </a:xfrm>
        </p:spPr>
        <p:txBody>
          <a:bodyPr anchor="ctr">
            <a:normAutofit/>
          </a:bodyPr>
          <a:lstStyle/>
          <a:p>
            <a:r>
              <a:rPr lang="nb-NO" sz="4000">
                <a:solidFill>
                  <a:srgbClr val="FFFFFF"/>
                </a:solidFill>
              </a:rPr>
              <a:t>Noen alger lager giftstoffer</a:t>
            </a:r>
          </a:p>
        </p:txBody>
      </p:sp>
      <p:graphicFrame>
        <p:nvGraphicFramePr>
          <p:cNvPr id="5" name="Plassholder for innhold 2"/>
          <p:cNvGraphicFramePr>
            <a:graphicFrameLocks noGrp="1"/>
          </p:cNvGraphicFramePr>
          <p:nvPr>
            <p:ph idx="1"/>
            <p:extLst/>
          </p:nvPr>
        </p:nvGraphicFramePr>
        <p:xfrm>
          <a:off x="633413" y="684213"/>
          <a:ext cx="6278562" cy="5543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15204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0ABC225E-9BED-4BAE-A0FB-7D19F252538A}"/>
              </a:ext>
            </a:extLst>
          </p:cNvPr>
          <p:cNvSpPr>
            <a:spLocks noGrp="1"/>
          </p:cNvSpPr>
          <p:nvPr>
            <p:ph type="title"/>
          </p:nvPr>
        </p:nvSpPr>
        <p:spPr/>
        <p:txBody>
          <a:bodyPr/>
          <a:lstStyle/>
          <a:p>
            <a:r>
              <a:rPr lang="nb-NO" dirty="0"/>
              <a:t>Overvann fra veier, gater og plasser</a:t>
            </a:r>
          </a:p>
        </p:txBody>
      </p:sp>
      <p:sp>
        <p:nvSpPr>
          <p:cNvPr id="3" name="Plassholder for innhold 2">
            <a:extLst>
              <a:ext uri="{FF2B5EF4-FFF2-40B4-BE49-F238E27FC236}">
                <a16:creationId xmlns:a16="http://schemas.microsoft.com/office/drawing/2014/main" id="{97F9E3CC-17E5-41D7-884B-1FD60A381788}"/>
              </a:ext>
            </a:extLst>
          </p:cNvPr>
          <p:cNvSpPr>
            <a:spLocks noGrp="1"/>
          </p:cNvSpPr>
          <p:nvPr>
            <p:ph idx="1"/>
          </p:nvPr>
        </p:nvSpPr>
        <p:spPr/>
        <p:txBody>
          <a:bodyPr/>
          <a:lstStyle/>
          <a:p>
            <a:pPr fontAlgn="base">
              <a:buFont typeface="Courier New" panose="02070309020205020404" pitchFamily="49" charset="0"/>
              <a:buChar char="o"/>
            </a:pPr>
            <a:r>
              <a:rPr lang="nb-NO" dirty="0"/>
              <a:t> En del av avløpsvannet som kommer til renseanlegget, er regnvann og vann fra snøsmelting, vann fra gatene, vann fra lekkasjer på drikkevannsnettet, og grunnvann som lekker inn i avløpsrørene. Alt dette kalles </a:t>
            </a:r>
            <a:r>
              <a:rPr lang="nb-NO" b="1" dirty="0"/>
              <a:t>overvann</a:t>
            </a:r>
            <a:r>
              <a:rPr lang="nb-NO" dirty="0"/>
              <a:t>. </a:t>
            </a:r>
          </a:p>
          <a:p>
            <a:pPr fontAlgn="base"/>
            <a:endParaRPr lang="nb-NO" dirty="0"/>
          </a:p>
          <a:p>
            <a:pPr fontAlgn="base">
              <a:buFont typeface="Courier New" panose="02070309020205020404" pitchFamily="49" charset="0"/>
              <a:buChar char="o"/>
            </a:pPr>
            <a:r>
              <a:rPr lang="nb-NO" dirty="0"/>
              <a:t> Noen steder fraktes det vekk i egne rør som går til bekker, elver eller sjøer. Det er hvis vannet er så reint at det ikke er nødvendig å rense det.</a:t>
            </a:r>
          </a:p>
          <a:p>
            <a:pPr fontAlgn="base"/>
            <a:endParaRPr lang="nb-NO" dirty="0"/>
          </a:p>
          <a:p>
            <a:pPr fontAlgn="base">
              <a:buFont typeface="Courier New" panose="02070309020205020404" pitchFamily="49" charset="0"/>
              <a:buChar char="o"/>
            </a:pPr>
            <a:r>
              <a:rPr lang="nb-NO" dirty="0"/>
              <a:t> Noen steder føres overvannet til de samme rørene som frakter spillvann.</a:t>
            </a:r>
          </a:p>
          <a:p>
            <a:endParaRPr lang="nb-NO" dirty="0"/>
          </a:p>
        </p:txBody>
      </p:sp>
    </p:spTree>
    <p:extLst>
      <p:ext uri="{BB962C8B-B14F-4D97-AF65-F5344CB8AC3E}">
        <p14:creationId xmlns:p14="http://schemas.microsoft.com/office/powerpoint/2010/main" val="3300647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B5C3FE1E-0A7F-41BE-A568-1BF85E2E8DD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0840" y="0"/>
            <a:ext cx="5471160" cy="6858000"/>
          </a:xfrm>
          <a:prstGeom prst="rect">
            <a:avLst/>
          </a:prstGeom>
          <a:solidFill>
            <a:schemeClr val="bg1">
              <a:lumMod val="85000"/>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pic>
        <p:nvPicPr>
          <p:cNvPr id="5" name="Bilde 4">
            <a:extLst>
              <a:ext uri="{FF2B5EF4-FFF2-40B4-BE49-F238E27FC236}">
                <a16:creationId xmlns:a16="http://schemas.microsoft.com/office/drawing/2014/main" id="{664C96DD-8C82-407F-94B8-50093F4398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3192" y="1095143"/>
            <a:ext cx="5451627" cy="4347672"/>
          </a:xfrm>
          <a:prstGeom prst="rect">
            <a:avLst/>
          </a:prstGeom>
        </p:spPr>
      </p:pic>
      <p:sp>
        <p:nvSpPr>
          <p:cNvPr id="2" name="Tittel 1">
            <a:extLst>
              <a:ext uri="{FF2B5EF4-FFF2-40B4-BE49-F238E27FC236}">
                <a16:creationId xmlns:a16="http://schemas.microsoft.com/office/drawing/2014/main" id="{F28AA4B0-A1D1-4640-BFB8-62412E5DF9C6}"/>
              </a:ext>
            </a:extLst>
          </p:cNvPr>
          <p:cNvSpPr>
            <a:spLocks noGrp="1"/>
          </p:cNvSpPr>
          <p:nvPr>
            <p:ph type="title"/>
          </p:nvPr>
        </p:nvSpPr>
        <p:spPr>
          <a:xfrm>
            <a:off x="7197213" y="499533"/>
            <a:ext cx="4345858" cy="1658198"/>
          </a:xfrm>
        </p:spPr>
        <p:txBody>
          <a:bodyPr vert="horz" lIns="91440" tIns="45720" rIns="91440" bIns="45720" rtlCol="0">
            <a:normAutofit/>
          </a:bodyPr>
          <a:lstStyle/>
          <a:p>
            <a:r>
              <a:rPr lang="en-US" sz="4800"/>
              <a:t>Vann inn og ut av huset </a:t>
            </a:r>
          </a:p>
        </p:txBody>
      </p:sp>
      <p:sp>
        <p:nvSpPr>
          <p:cNvPr id="3" name="Plassholder for innhold 2">
            <a:extLst>
              <a:ext uri="{FF2B5EF4-FFF2-40B4-BE49-F238E27FC236}">
                <a16:creationId xmlns:a16="http://schemas.microsoft.com/office/drawing/2014/main" id="{0D97B8C5-F7DF-4DB1-A4AE-672D288080AB}"/>
              </a:ext>
            </a:extLst>
          </p:cNvPr>
          <p:cNvSpPr>
            <a:spLocks noGrp="1"/>
          </p:cNvSpPr>
          <p:nvPr>
            <p:ph idx="1"/>
          </p:nvPr>
        </p:nvSpPr>
        <p:spPr>
          <a:xfrm>
            <a:off x="7197213" y="2011680"/>
            <a:ext cx="4345858" cy="3864732"/>
          </a:xfrm>
        </p:spPr>
        <p:txBody>
          <a:bodyPr vert="horz" lIns="91440" tIns="45720" rIns="91440" bIns="45720" rtlCol="0">
            <a:normAutofit/>
          </a:bodyPr>
          <a:lstStyle/>
          <a:p>
            <a:pPr marL="0" indent="0">
              <a:buNone/>
            </a:pPr>
            <a:r>
              <a:rPr lang="en-US" sz="1900" b="1" dirty="0" err="1">
                <a:latin typeface="+mj-lt"/>
              </a:rPr>
              <a:t>Avløpsnettet</a:t>
            </a:r>
            <a:r>
              <a:rPr lang="en-US" sz="1900" b="1" dirty="0">
                <a:latin typeface="+mj-lt"/>
              </a:rPr>
              <a:t> </a:t>
            </a:r>
            <a:r>
              <a:rPr lang="en-US" sz="1900" b="1" dirty="0" err="1">
                <a:latin typeface="+mj-lt"/>
              </a:rPr>
              <a:t>består</a:t>
            </a:r>
            <a:r>
              <a:rPr lang="en-US" sz="1900" b="1" dirty="0">
                <a:latin typeface="+mj-lt"/>
              </a:rPr>
              <a:t> </a:t>
            </a:r>
            <a:r>
              <a:rPr lang="en-US" sz="1900" b="1" dirty="0" err="1">
                <a:latin typeface="+mj-lt"/>
              </a:rPr>
              <a:t>i</a:t>
            </a:r>
            <a:r>
              <a:rPr lang="en-US" sz="1900" b="1" dirty="0">
                <a:latin typeface="+mj-lt"/>
              </a:rPr>
              <a:t> </a:t>
            </a:r>
            <a:r>
              <a:rPr lang="en-US" sz="1900" b="1" dirty="0" err="1">
                <a:latin typeface="+mj-lt"/>
              </a:rPr>
              <a:t>hovedsak</a:t>
            </a:r>
            <a:r>
              <a:rPr lang="en-US" sz="1900" b="1" dirty="0">
                <a:latin typeface="+mj-lt"/>
              </a:rPr>
              <a:t> </a:t>
            </a:r>
            <a:r>
              <a:rPr lang="en-US" sz="1900" b="1" dirty="0" err="1">
                <a:latin typeface="+mj-lt"/>
              </a:rPr>
              <a:t>av</a:t>
            </a:r>
            <a:r>
              <a:rPr lang="en-US" sz="1900" b="1" dirty="0">
                <a:latin typeface="+mj-lt"/>
              </a:rPr>
              <a:t> to </a:t>
            </a:r>
            <a:r>
              <a:rPr lang="en-US" sz="1900" b="1" dirty="0" err="1">
                <a:latin typeface="+mj-lt"/>
              </a:rPr>
              <a:t>typer</a:t>
            </a:r>
            <a:r>
              <a:rPr lang="en-US" sz="1900" b="1" dirty="0">
                <a:latin typeface="+mj-lt"/>
              </a:rPr>
              <a:t> </a:t>
            </a:r>
            <a:r>
              <a:rPr lang="en-US" sz="1900" b="1" dirty="0" err="1">
                <a:latin typeface="+mj-lt"/>
              </a:rPr>
              <a:t>ledninger</a:t>
            </a:r>
            <a:r>
              <a:rPr lang="en-US" sz="1900" b="1" dirty="0">
                <a:latin typeface="+mj-lt"/>
              </a:rPr>
              <a:t>: </a:t>
            </a:r>
          </a:p>
          <a:p>
            <a:pPr fontAlgn="base"/>
            <a:r>
              <a:rPr lang="nb-NO" sz="1900" dirty="0"/>
              <a:t>1. Rør (ledninger) som frakter vekk overvann. Det er regnvann og vann fra snøsmelting.</a:t>
            </a:r>
          </a:p>
          <a:p>
            <a:pPr fontAlgn="base"/>
            <a:r>
              <a:rPr lang="nb-NO" sz="1900" dirty="0"/>
              <a:t>2. Rør (ledninger) som frakter vekk brukt vann fra vanlige husholdninger, skoler og industri. Det heter spillvann.</a:t>
            </a:r>
          </a:p>
          <a:p>
            <a:pPr fontAlgn="base"/>
            <a:r>
              <a:rPr lang="nb-NO" sz="1900" dirty="0"/>
              <a:t>3. Enkelte steder er det bare én felles ledning for spillvann og overvann. Slike fellessystemer ble ofte lagt tidligere, men de brukes fortsatt, særlig i byer der overvannet er forurenset.</a:t>
            </a:r>
          </a:p>
          <a:p>
            <a:pPr marL="0" indent="0">
              <a:buNone/>
            </a:pPr>
            <a:endParaRPr lang="en-US" sz="1900" dirty="0">
              <a:latin typeface="+mj-lt"/>
            </a:endParaRPr>
          </a:p>
        </p:txBody>
      </p:sp>
    </p:spTree>
    <p:extLst>
      <p:ext uri="{BB962C8B-B14F-4D97-AF65-F5344CB8AC3E}">
        <p14:creationId xmlns:p14="http://schemas.microsoft.com/office/powerpoint/2010/main" val="3657795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AD6F6937-3B5A-4391-9F37-58A571B362A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8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Light" panose="020F0302020204030204"/>
              <a:ea typeface="+mn-ea"/>
              <a:cs typeface="+mn-cs"/>
            </a:endParaRPr>
          </a:p>
        </p:txBody>
      </p:sp>
      <p:sp>
        <p:nvSpPr>
          <p:cNvPr id="2" name="Tittel 1">
            <a:extLst>
              <a:ext uri="{FF2B5EF4-FFF2-40B4-BE49-F238E27FC236}">
                <a16:creationId xmlns:a16="http://schemas.microsoft.com/office/drawing/2014/main" id="{1BCCC573-EA5B-42D3-B99E-835D1E6F1578}"/>
              </a:ext>
            </a:extLst>
          </p:cNvPr>
          <p:cNvSpPr>
            <a:spLocks noGrp="1"/>
          </p:cNvSpPr>
          <p:nvPr>
            <p:ph type="title"/>
          </p:nvPr>
        </p:nvSpPr>
        <p:spPr>
          <a:xfrm>
            <a:off x="631371" y="1059895"/>
            <a:ext cx="3105976" cy="4738211"/>
          </a:xfrm>
        </p:spPr>
        <p:txBody>
          <a:bodyPr anchor="ctr">
            <a:normAutofit/>
          </a:bodyPr>
          <a:lstStyle/>
          <a:p>
            <a:r>
              <a:rPr lang="nb-NO" sz="4400">
                <a:solidFill>
                  <a:srgbClr val="FFFFFF"/>
                </a:solidFill>
              </a:rPr>
              <a:t>Rensing av avløpsvann</a:t>
            </a:r>
          </a:p>
        </p:txBody>
      </p:sp>
      <p:sp>
        <p:nvSpPr>
          <p:cNvPr id="3" name="Plassholder for innhold 2">
            <a:extLst>
              <a:ext uri="{FF2B5EF4-FFF2-40B4-BE49-F238E27FC236}">
                <a16:creationId xmlns:a16="http://schemas.microsoft.com/office/drawing/2014/main" id="{A096D3E9-5FC7-420B-81BD-A3C7346F93B8}"/>
              </a:ext>
            </a:extLst>
          </p:cNvPr>
          <p:cNvSpPr>
            <a:spLocks noGrp="1"/>
          </p:cNvSpPr>
          <p:nvPr>
            <p:ph idx="1"/>
          </p:nvPr>
        </p:nvSpPr>
        <p:spPr>
          <a:xfrm>
            <a:off x="4541681" y="1059896"/>
            <a:ext cx="6245233" cy="4738210"/>
          </a:xfrm>
        </p:spPr>
        <p:txBody>
          <a:bodyPr anchor="ctr">
            <a:normAutofit/>
          </a:bodyPr>
          <a:lstStyle/>
          <a:p>
            <a:r>
              <a:rPr lang="nb-NO" sz="2000" b="1"/>
              <a:t>Slik kan avløpsvannet renses </a:t>
            </a:r>
          </a:p>
          <a:p>
            <a:r>
              <a:rPr lang="nb-NO" sz="2000"/>
              <a:t>Brukt vann må renses! Da kan det trygt slippes ut i naturen igjen. </a:t>
            </a:r>
          </a:p>
          <a:p>
            <a:endParaRPr lang="nb-NO" sz="2000"/>
          </a:p>
          <a:p>
            <a:r>
              <a:rPr lang="nb-NO" sz="2000" b="1"/>
              <a:t>Hva er god rensing? </a:t>
            </a:r>
          </a:p>
          <a:p>
            <a:endParaRPr lang="nb-NO" sz="2000"/>
          </a:p>
          <a:p>
            <a:pPr fontAlgn="base">
              <a:buFont typeface="Courier New" panose="02070309020205020404" pitchFamily="49" charset="0"/>
              <a:buChar char="o"/>
            </a:pPr>
            <a:r>
              <a:rPr lang="nb-NO" sz="2000"/>
              <a:t> Det skal ikke komme forurensinger i vassdraget (elver og vann) eller i sjøen der avløpsvannet slippes ut.</a:t>
            </a:r>
          </a:p>
          <a:p>
            <a:pPr fontAlgn="base">
              <a:buFont typeface="Courier New" panose="02070309020205020404" pitchFamily="49" charset="0"/>
              <a:buChar char="o"/>
            </a:pPr>
            <a:r>
              <a:rPr lang="nb-NO" sz="2000"/>
              <a:t> Det skal ikke være fare for helsa til folk.</a:t>
            </a:r>
          </a:p>
          <a:p>
            <a:pPr fontAlgn="base">
              <a:buFont typeface="Courier New" panose="02070309020205020404" pitchFamily="49" charset="0"/>
              <a:buChar char="o"/>
            </a:pPr>
            <a:r>
              <a:rPr lang="nb-NO" sz="2000"/>
              <a:t> Det skal ikke bli skader på naturen.</a:t>
            </a:r>
          </a:p>
          <a:p>
            <a:endParaRPr lang="nb-NO" sz="2000"/>
          </a:p>
          <a:p>
            <a:endParaRPr lang="nb-NO" sz="2000"/>
          </a:p>
        </p:txBody>
      </p:sp>
    </p:spTree>
    <p:extLst>
      <p:ext uri="{BB962C8B-B14F-4D97-AF65-F5344CB8AC3E}">
        <p14:creationId xmlns:p14="http://schemas.microsoft.com/office/powerpoint/2010/main" val="2638744464"/>
      </p:ext>
    </p:extLst>
  </p:cSld>
  <p:clrMapOvr>
    <a:masterClrMapping/>
  </p:clrMapOvr>
</p:sld>
</file>

<file path=ppt/theme/theme1.xml><?xml version="1.0" encoding="utf-8"?>
<a:theme xmlns:a="http://schemas.openxmlformats.org/drawingml/2006/main" name="Metropolitt">
  <a:themeElements>
    <a:clrScheme name="Metropolitt">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t">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5308</Words>
  <Application>Microsoft Office PowerPoint</Application>
  <PresentationFormat>Widescreen</PresentationFormat>
  <Paragraphs>228</Paragraphs>
  <Slides>22</Slides>
  <Notes>20</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22</vt:i4>
      </vt:variant>
    </vt:vector>
  </HeadingPairs>
  <TitlesOfParts>
    <vt:vector size="27" baseType="lpstr">
      <vt:lpstr>Arial</vt:lpstr>
      <vt:lpstr>Calibri</vt:lpstr>
      <vt:lpstr>Calibri Light</vt:lpstr>
      <vt:lpstr>Courier New</vt:lpstr>
      <vt:lpstr>Metropolitt</vt:lpstr>
      <vt:lpstr>Kapittel 5: Fra dass til glass</vt:lpstr>
      <vt:lpstr>Avløpsvann</vt:lpstr>
      <vt:lpstr>PowerPoint-presentasjon</vt:lpstr>
      <vt:lpstr>Avløpsvann fra huset ditt</vt:lpstr>
      <vt:lpstr>Gjødsel, alger og overvann </vt:lpstr>
      <vt:lpstr>Noen alger lager giftstoffer</vt:lpstr>
      <vt:lpstr>Overvann fra veier, gater og plasser</vt:lpstr>
      <vt:lpstr>Vann inn og ut av huset </vt:lpstr>
      <vt:lpstr>Rensing av avløpsvann</vt:lpstr>
      <vt:lpstr>PowerPoint-presentasjon</vt:lpstr>
      <vt:lpstr>1. Forbehandling</vt:lpstr>
      <vt:lpstr>2. Mekanisk rensing </vt:lpstr>
      <vt:lpstr>3. Kjemisk rensing</vt:lpstr>
      <vt:lpstr>4. Biologisk rensing </vt:lpstr>
      <vt:lpstr>Vedlikehold</vt:lpstr>
      <vt:lpstr>Pumpestasjoner</vt:lpstr>
      <vt:lpstr>Overvåkning av renseanleggene</vt:lpstr>
      <vt:lpstr>SLAM</vt:lpstr>
      <vt:lpstr>Kompost av slam</vt:lpstr>
      <vt:lpstr>PowerPoint-presentasjon</vt:lpstr>
      <vt:lpstr>Miljøgifter</vt:lpstr>
      <vt:lpstr>Dette må vi ikke kaste i do: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Kapittel 5: Fra dass til glass</dc:title>
  <dc:creator>Hilde Olsen</dc:creator>
  <cp:lastModifiedBy>Hilde Olsen</cp:lastModifiedBy>
  <cp:revision>1</cp:revision>
  <dcterms:created xsi:type="dcterms:W3CDTF">2018-02-21T14:10:02Z</dcterms:created>
  <dcterms:modified xsi:type="dcterms:W3CDTF">2018-02-21T14:17:32Z</dcterms:modified>
</cp:coreProperties>
</file>