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6" y="408"/>
      </p:cViewPr>
      <p:guideLst/>
    </p:cSldViewPr>
  </p:slideViewPr>
  <p:notesTextViewPr>
    <p:cViewPr>
      <p:scale>
        <a:sx n="1" d="1"/>
        <a:sy n="1" d="1"/>
      </p:scale>
      <p:origin x="0" y="-71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E2CBB-F8BD-405A-9759-7BC5808551ED}" type="doc">
      <dgm:prSet loTypeId="urn:microsoft.com/office/officeart/2008/layout/LinedList" loCatId="Inbox" qsTypeId="urn:microsoft.com/office/officeart/2005/8/quickstyle/simple4" qsCatId="simple" csTypeId="urn:microsoft.com/office/officeart/2005/8/colors/accent5_3" csCatId="accent5" phldr="1"/>
      <dgm:spPr/>
      <dgm:t>
        <a:bodyPr/>
        <a:lstStyle/>
        <a:p>
          <a:endParaRPr lang="en-US"/>
        </a:p>
      </dgm:t>
    </dgm:pt>
    <dgm:pt modelId="{3F4C769C-AC13-4EB2-ABB5-ADA3DA03A1A7}">
      <dgm:prSet/>
      <dgm:spPr/>
      <dgm:t>
        <a:bodyPr/>
        <a:lstStyle/>
        <a:p>
          <a:r>
            <a:rPr lang="nb-NO" b="1" dirty="0"/>
            <a:t>Vann er vårt viktigste næringsmiddel.</a:t>
          </a:r>
          <a:br>
            <a:rPr lang="nb-NO" b="1" dirty="0"/>
          </a:br>
          <a:r>
            <a:rPr lang="nb-NO" dirty="0"/>
            <a:t>- Uten mat kan vi overleve i flere uker.</a:t>
          </a:r>
          <a:br>
            <a:rPr lang="nb-NO" dirty="0"/>
          </a:br>
          <a:r>
            <a:rPr lang="nb-NO" dirty="0"/>
            <a:t>- Uten vann kan vi overleve noen få døgn.</a:t>
          </a:r>
          <a:endParaRPr lang="en-US" dirty="0"/>
        </a:p>
      </dgm:t>
    </dgm:pt>
    <dgm:pt modelId="{E0B6090F-BACB-44FA-AED4-38E0049642C2}" type="parTrans" cxnId="{8309A4C9-37D6-443C-BC20-3FA626C89C74}">
      <dgm:prSet/>
      <dgm:spPr/>
      <dgm:t>
        <a:bodyPr/>
        <a:lstStyle/>
        <a:p>
          <a:endParaRPr lang="en-US"/>
        </a:p>
      </dgm:t>
    </dgm:pt>
    <dgm:pt modelId="{82176950-B8AC-4FAB-837A-2D6121B2A153}" type="sibTrans" cxnId="{8309A4C9-37D6-443C-BC20-3FA626C89C74}">
      <dgm:prSet/>
      <dgm:spPr/>
      <dgm:t>
        <a:bodyPr/>
        <a:lstStyle/>
        <a:p>
          <a:endParaRPr lang="en-US"/>
        </a:p>
      </dgm:t>
    </dgm:pt>
    <dgm:pt modelId="{F5F31B75-DEBD-4308-A50E-6F1654E0F038}">
      <dgm:prSet/>
      <dgm:spPr/>
      <dgm:t>
        <a:bodyPr/>
        <a:lstStyle/>
        <a:p>
          <a:r>
            <a:rPr lang="nb-NO" b="1" dirty="0"/>
            <a:t>En voksen person trenger fra 2–2,5 liter vann hver dag.</a:t>
          </a:r>
          <a:br>
            <a:rPr lang="nb-NO" dirty="0"/>
          </a:br>
          <a:r>
            <a:rPr lang="nb-NO" dirty="0"/>
            <a:t>- Vi får omtrent en liter fra maten vi spiser.</a:t>
          </a:r>
          <a:br>
            <a:rPr lang="nb-NO" dirty="0"/>
          </a:br>
          <a:r>
            <a:rPr lang="nb-NO" dirty="0"/>
            <a:t>- Vi bør derfor drikke 1–1,5 liter vann om dagen.</a:t>
          </a:r>
          <a:br>
            <a:rPr lang="nb-NO" dirty="0"/>
          </a:br>
          <a:r>
            <a:rPr lang="nb-NO" dirty="0"/>
            <a:t>- Vi kjenner at vi er tørste når vi mangler omtrent en liter.</a:t>
          </a:r>
          <a:br>
            <a:rPr lang="nb-NO" dirty="0"/>
          </a:br>
          <a:r>
            <a:rPr lang="nb-NO" dirty="0"/>
            <a:t>- Det er bare fint å drikke vann før vi blir tørste.</a:t>
          </a:r>
          <a:endParaRPr lang="en-US" dirty="0"/>
        </a:p>
      </dgm:t>
    </dgm:pt>
    <dgm:pt modelId="{BC48A224-75AD-4A6F-9A8B-FFD3B659984F}" type="parTrans" cxnId="{3FC1D7ED-7150-48A8-A62C-E4E9B3349C9F}">
      <dgm:prSet/>
      <dgm:spPr/>
      <dgm:t>
        <a:bodyPr/>
        <a:lstStyle/>
        <a:p>
          <a:endParaRPr lang="en-US"/>
        </a:p>
      </dgm:t>
    </dgm:pt>
    <dgm:pt modelId="{8F1D14FB-F0CA-492E-9F4E-171109EAE008}" type="sibTrans" cxnId="{3FC1D7ED-7150-48A8-A62C-E4E9B3349C9F}">
      <dgm:prSet/>
      <dgm:spPr/>
      <dgm:t>
        <a:bodyPr/>
        <a:lstStyle/>
        <a:p>
          <a:endParaRPr lang="en-US"/>
        </a:p>
      </dgm:t>
    </dgm:pt>
    <dgm:pt modelId="{370A9246-EFD4-470F-B999-1893DD6573BE}">
      <dgm:prSet/>
      <dgm:spPr/>
      <dgm:t>
        <a:bodyPr/>
        <a:lstStyle/>
        <a:p>
          <a:r>
            <a:rPr lang="nb-NO" b="1" dirty="0"/>
            <a:t>Barn har større fordampning enn voksne, i forhold til størrelsen.</a:t>
          </a:r>
          <a:br>
            <a:rPr lang="nb-NO" dirty="0"/>
          </a:br>
          <a:r>
            <a:rPr lang="nb-NO" dirty="0"/>
            <a:t>- Gamle folk har dårligere evne til å føle at de er tørste.</a:t>
          </a:r>
          <a:br>
            <a:rPr lang="nb-NO" dirty="0"/>
          </a:br>
          <a:r>
            <a:rPr lang="nb-NO" dirty="0"/>
            <a:t>- Barn og gamle kan glemme å drikke. De kan bli trøtte, få   hodepine og miste matlysten.</a:t>
          </a:r>
          <a:br>
            <a:rPr lang="nb-NO" dirty="0"/>
          </a:br>
          <a:r>
            <a:rPr lang="nb-NO" dirty="0"/>
            <a:t>- Slike plager kan forresten alle få, hvis de mangler vann.</a:t>
          </a:r>
          <a:endParaRPr lang="en-US" dirty="0"/>
        </a:p>
      </dgm:t>
    </dgm:pt>
    <dgm:pt modelId="{37A71344-F58C-4502-9CEB-8E5CACE44BBD}" type="parTrans" cxnId="{4FEABD46-598A-4E40-B9D7-AD6EF887AB7C}">
      <dgm:prSet/>
      <dgm:spPr/>
      <dgm:t>
        <a:bodyPr/>
        <a:lstStyle/>
        <a:p>
          <a:endParaRPr lang="en-US"/>
        </a:p>
      </dgm:t>
    </dgm:pt>
    <dgm:pt modelId="{40745D9A-D9B6-49AD-B60B-7452BA6D66BE}" type="sibTrans" cxnId="{4FEABD46-598A-4E40-B9D7-AD6EF887AB7C}">
      <dgm:prSet/>
      <dgm:spPr/>
      <dgm:t>
        <a:bodyPr/>
        <a:lstStyle/>
        <a:p>
          <a:endParaRPr lang="en-US"/>
        </a:p>
      </dgm:t>
    </dgm:pt>
    <dgm:pt modelId="{E53BFDA1-DA49-4F3C-BF25-FC2EA4C68AD2}" type="pres">
      <dgm:prSet presAssocID="{7C6E2CBB-F8BD-405A-9759-7BC5808551ED}" presName="vert0" presStyleCnt="0">
        <dgm:presLayoutVars>
          <dgm:dir/>
          <dgm:animOne val="branch"/>
          <dgm:animLvl val="lvl"/>
        </dgm:presLayoutVars>
      </dgm:prSet>
      <dgm:spPr/>
    </dgm:pt>
    <dgm:pt modelId="{77DE9B50-9C75-4733-9EB1-0E3F5D2F22D3}" type="pres">
      <dgm:prSet presAssocID="{3F4C769C-AC13-4EB2-ABB5-ADA3DA03A1A7}" presName="thickLine" presStyleLbl="alignNode1" presStyleIdx="0" presStyleCnt="3"/>
      <dgm:spPr/>
    </dgm:pt>
    <dgm:pt modelId="{C777E4AF-BEF4-4582-8EA1-AF116418757A}" type="pres">
      <dgm:prSet presAssocID="{3F4C769C-AC13-4EB2-ABB5-ADA3DA03A1A7}" presName="horz1" presStyleCnt="0"/>
      <dgm:spPr/>
    </dgm:pt>
    <dgm:pt modelId="{9B67C034-030F-4100-BBA0-D7980582C08D}" type="pres">
      <dgm:prSet presAssocID="{3F4C769C-AC13-4EB2-ABB5-ADA3DA03A1A7}" presName="tx1" presStyleLbl="revTx" presStyleIdx="0" presStyleCnt="3"/>
      <dgm:spPr/>
    </dgm:pt>
    <dgm:pt modelId="{A8693D94-6D39-4030-8035-4FBD7A72E1DC}" type="pres">
      <dgm:prSet presAssocID="{3F4C769C-AC13-4EB2-ABB5-ADA3DA03A1A7}" presName="vert1" presStyleCnt="0"/>
      <dgm:spPr/>
    </dgm:pt>
    <dgm:pt modelId="{0EE42F96-7C4C-4888-B29C-69FC2D2ED984}" type="pres">
      <dgm:prSet presAssocID="{F5F31B75-DEBD-4308-A50E-6F1654E0F038}" presName="thickLine" presStyleLbl="alignNode1" presStyleIdx="1" presStyleCnt="3"/>
      <dgm:spPr/>
    </dgm:pt>
    <dgm:pt modelId="{E54F52EF-F16E-436B-9F11-DA81534AC457}" type="pres">
      <dgm:prSet presAssocID="{F5F31B75-DEBD-4308-A50E-6F1654E0F038}" presName="horz1" presStyleCnt="0"/>
      <dgm:spPr/>
    </dgm:pt>
    <dgm:pt modelId="{26540749-3937-42EA-9945-0AC774ECFD83}" type="pres">
      <dgm:prSet presAssocID="{F5F31B75-DEBD-4308-A50E-6F1654E0F038}" presName="tx1" presStyleLbl="revTx" presStyleIdx="1" presStyleCnt="3"/>
      <dgm:spPr/>
    </dgm:pt>
    <dgm:pt modelId="{01C78BB5-29A2-4519-B963-94BB38EC6E17}" type="pres">
      <dgm:prSet presAssocID="{F5F31B75-DEBD-4308-A50E-6F1654E0F038}" presName="vert1" presStyleCnt="0"/>
      <dgm:spPr/>
    </dgm:pt>
    <dgm:pt modelId="{0CBBEFD1-1A80-44A7-9AC8-2E953F46C1B9}" type="pres">
      <dgm:prSet presAssocID="{370A9246-EFD4-470F-B999-1893DD6573BE}" presName="thickLine" presStyleLbl="alignNode1" presStyleIdx="2" presStyleCnt="3"/>
      <dgm:spPr/>
    </dgm:pt>
    <dgm:pt modelId="{778CD896-1FB3-47D5-8C33-669DC0B97AB6}" type="pres">
      <dgm:prSet presAssocID="{370A9246-EFD4-470F-B999-1893DD6573BE}" presName="horz1" presStyleCnt="0"/>
      <dgm:spPr/>
    </dgm:pt>
    <dgm:pt modelId="{6910A1CF-8366-451F-A1A0-F041D71898E1}" type="pres">
      <dgm:prSet presAssocID="{370A9246-EFD4-470F-B999-1893DD6573BE}" presName="tx1" presStyleLbl="revTx" presStyleIdx="2" presStyleCnt="3"/>
      <dgm:spPr/>
    </dgm:pt>
    <dgm:pt modelId="{6D56D319-54CE-4401-9BB3-A94C5502C902}" type="pres">
      <dgm:prSet presAssocID="{370A9246-EFD4-470F-B999-1893DD6573BE}" presName="vert1" presStyleCnt="0"/>
      <dgm:spPr/>
    </dgm:pt>
  </dgm:ptLst>
  <dgm:cxnLst>
    <dgm:cxn modelId="{4FEABD46-598A-4E40-B9D7-AD6EF887AB7C}" srcId="{7C6E2CBB-F8BD-405A-9759-7BC5808551ED}" destId="{370A9246-EFD4-470F-B999-1893DD6573BE}" srcOrd="2" destOrd="0" parTransId="{37A71344-F58C-4502-9CEB-8E5CACE44BBD}" sibTransId="{40745D9A-D9B6-49AD-B60B-7452BA6D66BE}"/>
    <dgm:cxn modelId="{58CC9A93-BB42-4507-A710-5AD0C0EA58EF}" type="presOf" srcId="{370A9246-EFD4-470F-B999-1893DD6573BE}" destId="{6910A1CF-8366-451F-A1A0-F041D71898E1}" srcOrd="0" destOrd="0" presId="urn:microsoft.com/office/officeart/2008/layout/LinedList"/>
    <dgm:cxn modelId="{79F99DBE-A7C9-45B0-AA9A-F84496F3D43C}" type="presOf" srcId="{F5F31B75-DEBD-4308-A50E-6F1654E0F038}" destId="{26540749-3937-42EA-9945-0AC774ECFD83}" srcOrd="0" destOrd="0" presId="urn:microsoft.com/office/officeart/2008/layout/LinedList"/>
    <dgm:cxn modelId="{8309A4C9-37D6-443C-BC20-3FA626C89C74}" srcId="{7C6E2CBB-F8BD-405A-9759-7BC5808551ED}" destId="{3F4C769C-AC13-4EB2-ABB5-ADA3DA03A1A7}" srcOrd="0" destOrd="0" parTransId="{E0B6090F-BACB-44FA-AED4-38E0049642C2}" sibTransId="{82176950-B8AC-4FAB-837A-2D6121B2A153}"/>
    <dgm:cxn modelId="{0A6D8CE8-7E7C-47A0-AE1B-7E21A9921FA0}" type="presOf" srcId="{7C6E2CBB-F8BD-405A-9759-7BC5808551ED}" destId="{E53BFDA1-DA49-4F3C-BF25-FC2EA4C68AD2}" srcOrd="0" destOrd="0" presId="urn:microsoft.com/office/officeart/2008/layout/LinedList"/>
    <dgm:cxn modelId="{3FC1D7ED-7150-48A8-A62C-E4E9B3349C9F}" srcId="{7C6E2CBB-F8BD-405A-9759-7BC5808551ED}" destId="{F5F31B75-DEBD-4308-A50E-6F1654E0F038}" srcOrd="1" destOrd="0" parTransId="{BC48A224-75AD-4A6F-9A8B-FFD3B659984F}" sibTransId="{8F1D14FB-F0CA-492E-9F4E-171109EAE008}"/>
    <dgm:cxn modelId="{2B442BF2-1A14-4A91-8EFA-EE739C509EA2}" type="presOf" srcId="{3F4C769C-AC13-4EB2-ABB5-ADA3DA03A1A7}" destId="{9B67C034-030F-4100-BBA0-D7980582C08D}" srcOrd="0" destOrd="0" presId="urn:microsoft.com/office/officeart/2008/layout/LinedList"/>
    <dgm:cxn modelId="{D28D7B1E-5A77-4964-997D-7E197FC5B188}" type="presParOf" srcId="{E53BFDA1-DA49-4F3C-BF25-FC2EA4C68AD2}" destId="{77DE9B50-9C75-4733-9EB1-0E3F5D2F22D3}" srcOrd="0" destOrd="0" presId="urn:microsoft.com/office/officeart/2008/layout/LinedList"/>
    <dgm:cxn modelId="{7876480F-0CD9-4403-AC12-EBC472C891CA}" type="presParOf" srcId="{E53BFDA1-DA49-4F3C-BF25-FC2EA4C68AD2}" destId="{C777E4AF-BEF4-4582-8EA1-AF116418757A}" srcOrd="1" destOrd="0" presId="urn:microsoft.com/office/officeart/2008/layout/LinedList"/>
    <dgm:cxn modelId="{D305067F-CE7D-47D2-A0EF-48013D35E38D}" type="presParOf" srcId="{C777E4AF-BEF4-4582-8EA1-AF116418757A}" destId="{9B67C034-030F-4100-BBA0-D7980582C08D}" srcOrd="0" destOrd="0" presId="urn:microsoft.com/office/officeart/2008/layout/LinedList"/>
    <dgm:cxn modelId="{B495092A-2334-4959-934B-7672843C9F69}" type="presParOf" srcId="{C777E4AF-BEF4-4582-8EA1-AF116418757A}" destId="{A8693D94-6D39-4030-8035-4FBD7A72E1DC}" srcOrd="1" destOrd="0" presId="urn:microsoft.com/office/officeart/2008/layout/LinedList"/>
    <dgm:cxn modelId="{149C0D0C-5274-4215-8EB2-EA7C2FCB5B89}" type="presParOf" srcId="{E53BFDA1-DA49-4F3C-BF25-FC2EA4C68AD2}" destId="{0EE42F96-7C4C-4888-B29C-69FC2D2ED984}" srcOrd="2" destOrd="0" presId="urn:microsoft.com/office/officeart/2008/layout/LinedList"/>
    <dgm:cxn modelId="{43D4C5F5-D35D-4B95-AB44-3965689A7FE5}" type="presParOf" srcId="{E53BFDA1-DA49-4F3C-BF25-FC2EA4C68AD2}" destId="{E54F52EF-F16E-436B-9F11-DA81534AC457}" srcOrd="3" destOrd="0" presId="urn:microsoft.com/office/officeart/2008/layout/LinedList"/>
    <dgm:cxn modelId="{3DCC14E3-50B9-4DDD-9D8D-ADC993BE2F5B}" type="presParOf" srcId="{E54F52EF-F16E-436B-9F11-DA81534AC457}" destId="{26540749-3937-42EA-9945-0AC774ECFD83}" srcOrd="0" destOrd="0" presId="urn:microsoft.com/office/officeart/2008/layout/LinedList"/>
    <dgm:cxn modelId="{82976682-F0A1-4FF4-AF93-A1152E09B44D}" type="presParOf" srcId="{E54F52EF-F16E-436B-9F11-DA81534AC457}" destId="{01C78BB5-29A2-4519-B963-94BB38EC6E17}" srcOrd="1" destOrd="0" presId="urn:microsoft.com/office/officeart/2008/layout/LinedList"/>
    <dgm:cxn modelId="{156FD416-B944-43C9-A354-92B0996EC646}" type="presParOf" srcId="{E53BFDA1-DA49-4F3C-BF25-FC2EA4C68AD2}" destId="{0CBBEFD1-1A80-44A7-9AC8-2E953F46C1B9}" srcOrd="4" destOrd="0" presId="urn:microsoft.com/office/officeart/2008/layout/LinedList"/>
    <dgm:cxn modelId="{E309C442-481E-488C-934F-5DB1FCB8B691}" type="presParOf" srcId="{E53BFDA1-DA49-4F3C-BF25-FC2EA4C68AD2}" destId="{778CD896-1FB3-47D5-8C33-669DC0B97AB6}" srcOrd="5" destOrd="0" presId="urn:microsoft.com/office/officeart/2008/layout/LinedList"/>
    <dgm:cxn modelId="{A53B0736-76C4-4582-ABBA-6620B763D510}" type="presParOf" srcId="{778CD896-1FB3-47D5-8C33-669DC0B97AB6}" destId="{6910A1CF-8366-451F-A1A0-F041D71898E1}" srcOrd="0" destOrd="0" presId="urn:microsoft.com/office/officeart/2008/layout/LinedList"/>
    <dgm:cxn modelId="{B57BC76F-FB26-44BF-8B30-A315FF84D3BC}" type="presParOf" srcId="{778CD896-1FB3-47D5-8C33-669DC0B97AB6}" destId="{6D56D319-54CE-4401-9BB3-A94C5502C9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611125-FA13-4FAB-AC48-164C7E5685ED}" type="doc">
      <dgm:prSet loTypeId="urn:microsoft.com/office/officeart/2008/layout/LinedList" loCatId="Inbox" qsTypeId="urn:microsoft.com/office/officeart/2005/8/quickstyle/simple1" qsCatId="simple" csTypeId="urn:microsoft.com/office/officeart/2005/8/colors/colorful3" csCatId="colorful"/>
      <dgm:spPr/>
      <dgm:t>
        <a:bodyPr/>
        <a:lstStyle/>
        <a:p>
          <a:endParaRPr lang="en-US"/>
        </a:p>
      </dgm:t>
    </dgm:pt>
    <dgm:pt modelId="{176BB2AA-03B4-4A32-8639-88430DC1C97A}">
      <dgm:prSet/>
      <dgm:spPr/>
      <dgm:t>
        <a:bodyPr/>
        <a:lstStyle/>
        <a:p>
          <a:r>
            <a:rPr lang="nb-NO"/>
            <a:t>Kamp mot smitte</a:t>
          </a:r>
          <a:endParaRPr lang="en-US"/>
        </a:p>
      </dgm:t>
    </dgm:pt>
    <dgm:pt modelId="{04300EB7-8023-4E2A-A8DF-EC33B74918FD}" type="parTrans" cxnId="{92437144-6208-46EA-B82F-C31ABF04BBA5}">
      <dgm:prSet/>
      <dgm:spPr/>
      <dgm:t>
        <a:bodyPr/>
        <a:lstStyle/>
        <a:p>
          <a:endParaRPr lang="en-US"/>
        </a:p>
      </dgm:t>
    </dgm:pt>
    <dgm:pt modelId="{820AC521-C50F-4BF6-95D8-137005E9AE78}" type="sibTrans" cxnId="{92437144-6208-46EA-B82F-C31ABF04BBA5}">
      <dgm:prSet/>
      <dgm:spPr/>
      <dgm:t>
        <a:bodyPr/>
        <a:lstStyle/>
        <a:p>
          <a:endParaRPr lang="en-US"/>
        </a:p>
      </dgm:t>
    </dgm:pt>
    <dgm:pt modelId="{41942ED0-E84E-4CF4-87B9-B403B7464A06}">
      <dgm:prSet/>
      <dgm:spPr/>
      <dgm:t>
        <a:bodyPr/>
        <a:lstStyle/>
        <a:p>
          <a:r>
            <a:rPr lang="nb-NO"/>
            <a:t>Vann og såpe</a:t>
          </a:r>
          <a:endParaRPr lang="en-US"/>
        </a:p>
      </dgm:t>
    </dgm:pt>
    <dgm:pt modelId="{2B4EAE0F-5FE3-4EF0-8892-F35F10E6FF52}" type="parTrans" cxnId="{7185736C-C287-454E-A22D-87E357431AF1}">
      <dgm:prSet/>
      <dgm:spPr/>
      <dgm:t>
        <a:bodyPr/>
        <a:lstStyle/>
        <a:p>
          <a:endParaRPr lang="en-US"/>
        </a:p>
      </dgm:t>
    </dgm:pt>
    <dgm:pt modelId="{3767353C-C9B4-4CEB-BEE6-11DA7010C4AE}" type="sibTrans" cxnId="{7185736C-C287-454E-A22D-87E357431AF1}">
      <dgm:prSet/>
      <dgm:spPr/>
      <dgm:t>
        <a:bodyPr/>
        <a:lstStyle/>
        <a:p>
          <a:endParaRPr lang="en-US"/>
        </a:p>
      </dgm:t>
    </dgm:pt>
    <dgm:pt modelId="{3B269E03-B4EF-4F40-B7FF-603D60E8854E}">
      <dgm:prSet/>
      <dgm:spPr/>
      <dgm:t>
        <a:bodyPr/>
        <a:lstStyle/>
        <a:p>
          <a:r>
            <a:rPr lang="nb-NO"/>
            <a:t>Stadig bedre vann</a:t>
          </a:r>
          <a:endParaRPr lang="en-US"/>
        </a:p>
      </dgm:t>
    </dgm:pt>
    <dgm:pt modelId="{0F7DB83E-61DD-4A63-BDB8-9D630DA32DBE}" type="parTrans" cxnId="{F400D175-A02D-4BF3-B744-FD2F72C6886B}">
      <dgm:prSet/>
      <dgm:spPr/>
      <dgm:t>
        <a:bodyPr/>
        <a:lstStyle/>
        <a:p>
          <a:endParaRPr lang="en-US"/>
        </a:p>
      </dgm:t>
    </dgm:pt>
    <dgm:pt modelId="{2EB894E4-D36D-461F-B39A-503BEA994D95}" type="sibTrans" cxnId="{F400D175-A02D-4BF3-B744-FD2F72C6886B}">
      <dgm:prSet/>
      <dgm:spPr/>
      <dgm:t>
        <a:bodyPr/>
        <a:lstStyle/>
        <a:p>
          <a:endParaRPr lang="en-US"/>
        </a:p>
      </dgm:t>
    </dgm:pt>
    <dgm:pt modelId="{2A39946C-354E-4FB9-810C-79E3CB3C2B7F}">
      <dgm:prSet/>
      <dgm:spPr/>
      <dgm:t>
        <a:bodyPr/>
        <a:lstStyle/>
        <a:p>
          <a:r>
            <a:rPr lang="nb-NO"/>
            <a:t>Vann og hygiene i verden </a:t>
          </a:r>
          <a:endParaRPr lang="en-US"/>
        </a:p>
      </dgm:t>
    </dgm:pt>
    <dgm:pt modelId="{A0DE6054-DC9A-484A-95A6-4F3FF7F38136}" type="parTrans" cxnId="{B5FA3907-A3C7-4FF4-95FE-94A2441A740F}">
      <dgm:prSet/>
      <dgm:spPr/>
      <dgm:t>
        <a:bodyPr/>
        <a:lstStyle/>
        <a:p>
          <a:endParaRPr lang="en-US"/>
        </a:p>
      </dgm:t>
    </dgm:pt>
    <dgm:pt modelId="{6C4AB6B9-E5EB-4C98-9FA0-13F1F857CC5F}" type="sibTrans" cxnId="{B5FA3907-A3C7-4FF4-95FE-94A2441A740F}">
      <dgm:prSet/>
      <dgm:spPr/>
      <dgm:t>
        <a:bodyPr/>
        <a:lstStyle/>
        <a:p>
          <a:endParaRPr lang="en-US"/>
        </a:p>
      </dgm:t>
    </dgm:pt>
    <dgm:pt modelId="{7CD9DBA8-9C7C-4B00-A520-CC0351025BEC}">
      <dgm:prSet/>
      <dgm:spPr/>
      <dgm:t>
        <a:bodyPr/>
        <a:lstStyle/>
        <a:p>
          <a:r>
            <a:rPr lang="nb-NO"/>
            <a:t>- Sykdommer: Hepatitt A, Kolera og Tyfoidfeber.</a:t>
          </a:r>
          <a:endParaRPr lang="en-US"/>
        </a:p>
      </dgm:t>
    </dgm:pt>
    <dgm:pt modelId="{DB6956DD-A658-4F15-95B5-2A564F0A6771}" type="parTrans" cxnId="{905F9EAC-035D-4A19-8577-20F0300207A8}">
      <dgm:prSet/>
      <dgm:spPr/>
      <dgm:t>
        <a:bodyPr/>
        <a:lstStyle/>
        <a:p>
          <a:endParaRPr lang="en-US"/>
        </a:p>
      </dgm:t>
    </dgm:pt>
    <dgm:pt modelId="{DA6F3E43-16CD-4F64-88F8-2ED045886CAB}" type="sibTrans" cxnId="{905F9EAC-035D-4A19-8577-20F0300207A8}">
      <dgm:prSet/>
      <dgm:spPr/>
      <dgm:t>
        <a:bodyPr/>
        <a:lstStyle/>
        <a:p>
          <a:endParaRPr lang="en-US"/>
        </a:p>
      </dgm:t>
    </dgm:pt>
    <dgm:pt modelId="{B0C1BA4D-EB5C-444B-A5FF-CE3E875DEBA4}" type="pres">
      <dgm:prSet presAssocID="{BF611125-FA13-4FAB-AC48-164C7E5685ED}" presName="vert0" presStyleCnt="0">
        <dgm:presLayoutVars>
          <dgm:dir/>
          <dgm:animOne val="branch"/>
          <dgm:animLvl val="lvl"/>
        </dgm:presLayoutVars>
      </dgm:prSet>
      <dgm:spPr/>
    </dgm:pt>
    <dgm:pt modelId="{9FE81B3A-2BFB-4784-8C9B-48A4AD1A770E}" type="pres">
      <dgm:prSet presAssocID="{176BB2AA-03B4-4A32-8639-88430DC1C97A}" presName="thickLine" presStyleLbl="alignNode1" presStyleIdx="0" presStyleCnt="5"/>
      <dgm:spPr/>
    </dgm:pt>
    <dgm:pt modelId="{97A99B51-B78E-4BF6-B93A-FEF721EEF775}" type="pres">
      <dgm:prSet presAssocID="{176BB2AA-03B4-4A32-8639-88430DC1C97A}" presName="horz1" presStyleCnt="0"/>
      <dgm:spPr/>
    </dgm:pt>
    <dgm:pt modelId="{639178FF-1E9C-48BE-9DBF-3BC734CA814A}" type="pres">
      <dgm:prSet presAssocID="{176BB2AA-03B4-4A32-8639-88430DC1C97A}" presName="tx1" presStyleLbl="revTx" presStyleIdx="0" presStyleCnt="5"/>
      <dgm:spPr/>
    </dgm:pt>
    <dgm:pt modelId="{B9D20DC8-03BE-4977-898E-FE41EC711484}" type="pres">
      <dgm:prSet presAssocID="{176BB2AA-03B4-4A32-8639-88430DC1C97A}" presName="vert1" presStyleCnt="0"/>
      <dgm:spPr/>
    </dgm:pt>
    <dgm:pt modelId="{AD48F482-4DDA-4A20-ABB7-4B5ABB22DF2A}" type="pres">
      <dgm:prSet presAssocID="{41942ED0-E84E-4CF4-87B9-B403B7464A06}" presName="thickLine" presStyleLbl="alignNode1" presStyleIdx="1" presStyleCnt="5"/>
      <dgm:spPr/>
    </dgm:pt>
    <dgm:pt modelId="{5B133630-A657-46AE-B582-A1A1B326D13D}" type="pres">
      <dgm:prSet presAssocID="{41942ED0-E84E-4CF4-87B9-B403B7464A06}" presName="horz1" presStyleCnt="0"/>
      <dgm:spPr/>
    </dgm:pt>
    <dgm:pt modelId="{9118B6D0-5F12-4C3A-B0A1-394F10696920}" type="pres">
      <dgm:prSet presAssocID="{41942ED0-E84E-4CF4-87B9-B403B7464A06}" presName="tx1" presStyleLbl="revTx" presStyleIdx="1" presStyleCnt="5"/>
      <dgm:spPr/>
    </dgm:pt>
    <dgm:pt modelId="{7E406800-784C-41B4-AFEF-1AD6A7118CD1}" type="pres">
      <dgm:prSet presAssocID="{41942ED0-E84E-4CF4-87B9-B403B7464A06}" presName="vert1" presStyleCnt="0"/>
      <dgm:spPr/>
    </dgm:pt>
    <dgm:pt modelId="{1E225D68-1785-4BBB-AC23-54472A8BD1E3}" type="pres">
      <dgm:prSet presAssocID="{3B269E03-B4EF-4F40-B7FF-603D60E8854E}" presName="thickLine" presStyleLbl="alignNode1" presStyleIdx="2" presStyleCnt="5"/>
      <dgm:spPr/>
    </dgm:pt>
    <dgm:pt modelId="{04EB6696-58BB-4F1C-A487-C25F046ADA7B}" type="pres">
      <dgm:prSet presAssocID="{3B269E03-B4EF-4F40-B7FF-603D60E8854E}" presName="horz1" presStyleCnt="0"/>
      <dgm:spPr/>
    </dgm:pt>
    <dgm:pt modelId="{0FBF40B1-AC74-4407-ACBA-97590E8D3C35}" type="pres">
      <dgm:prSet presAssocID="{3B269E03-B4EF-4F40-B7FF-603D60E8854E}" presName="tx1" presStyleLbl="revTx" presStyleIdx="2" presStyleCnt="5"/>
      <dgm:spPr/>
    </dgm:pt>
    <dgm:pt modelId="{A8AD0058-707D-485F-BA1B-DE41E76AD820}" type="pres">
      <dgm:prSet presAssocID="{3B269E03-B4EF-4F40-B7FF-603D60E8854E}" presName="vert1" presStyleCnt="0"/>
      <dgm:spPr/>
    </dgm:pt>
    <dgm:pt modelId="{25C4AC13-A50C-4323-8574-383624376374}" type="pres">
      <dgm:prSet presAssocID="{2A39946C-354E-4FB9-810C-79E3CB3C2B7F}" presName="thickLine" presStyleLbl="alignNode1" presStyleIdx="3" presStyleCnt="5"/>
      <dgm:spPr/>
    </dgm:pt>
    <dgm:pt modelId="{9B22C76C-9A3C-42EB-BFAE-23425FA0D74C}" type="pres">
      <dgm:prSet presAssocID="{2A39946C-354E-4FB9-810C-79E3CB3C2B7F}" presName="horz1" presStyleCnt="0"/>
      <dgm:spPr/>
    </dgm:pt>
    <dgm:pt modelId="{3C671078-E63F-49D1-9766-1C8B12DE0B79}" type="pres">
      <dgm:prSet presAssocID="{2A39946C-354E-4FB9-810C-79E3CB3C2B7F}" presName="tx1" presStyleLbl="revTx" presStyleIdx="3" presStyleCnt="5"/>
      <dgm:spPr/>
    </dgm:pt>
    <dgm:pt modelId="{8CD0F1FB-3AFF-4DBC-B41A-11E4DD665E1B}" type="pres">
      <dgm:prSet presAssocID="{2A39946C-354E-4FB9-810C-79E3CB3C2B7F}" presName="vert1" presStyleCnt="0"/>
      <dgm:spPr/>
    </dgm:pt>
    <dgm:pt modelId="{90435B2E-2099-44AE-A4B4-88E18F86ED88}" type="pres">
      <dgm:prSet presAssocID="{7CD9DBA8-9C7C-4B00-A520-CC0351025BEC}" presName="thickLine" presStyleLbl="alignNode1" presStyleIdx="4" presStyleCnt="5"/>
      <dgm:spPr/>
    </dgm:pt>
    <dgm:pt modelId="{94C20799-DFA7-4369-BBB0-F84162C6F554}" type="pres">
      <dgm:prSet presAssocID="{7CD9DBA8-9C7C-4B00-A520-CC0351025BEC}" presName="horz1" presStyleCnt="0"/>
      <dgm:spPr/>
    </dgm:pt>
    <dgm:pt modelId="{113136C7-CC0B-4B8C-AF8E-A8AD906E732E}" type="pres">
      <dgm:prSet presAssocID="{7CD9DBA8-9C7C-4B00-A520-CC0351025BEC}" presName="tx1" presStyleLbl="revTx" presStyleIdx="4" presStyleCnt="5"/>
      <dgm:spPr/>
    </dgm:pt>
    <dgm:pt modelId="{9FB2F898-BEAF-4475-AB83-C9A71F0737D8}" type="pres">
      <dgm:prSet presAssocID="{7CD9DBA8-9C7C-4B00-A520-CC0351025BEC}" presName="vert1" presStyleCnt="0"/>
      <dgm:spPr/>
    </dgm:pt>
  </dgm:ptLst>
  <dgm:cxnLst>
    <dgm:cxn modelId="{B5FA3907-A3C7-4FF4-95FE-94A2441A740F}" srcId="{BF611125-FA13-4FAB-AC48-164C7E5685ED}" destId="{2A39946C-354E-4FB9-810C-79E3CB3C2B7F}" srcOrd="3" destOrd="0" parTransId="{A0DE6054-DC9A-484A-95A6-4F3FF7F38136}" sibTransId="{6C4AB6B9-E5EB-4C98-9FA0-13F1F857CC5F}"/>
    <dgm:cxn modelId="{004D2E0D-A18F-4C45-8723-6D967A0CA68F}" type="presOf" srcId="{176BB2AA-03B4-4A32-8639-88430DC1C97A}" destId="{639178FF-1E9C-48BE-9DBF-3BC734CA814A}" srcOrd="0" destOrd="0" presId="urn:microsoft.com/office/officeart/2008/layout/LinedList"/>
    <dgm:cxn modelId="{92437144-6208-46EA-B82F-C31ABF04BBA5}" srcId="{BF611125-FA13-4FAB-AC48-164C7E5685ED}" destId="{176BB2AA-03B4-4A32-8639-88430DC1C97A}" srcOrd="0" destOrd="0" parTransId="{04300EB7-8023-4E2A-A8DF-EC33B74918FD}" sibTransId="{820AC521-C50F-4BF6-95D8-137005E9AE78}"/>
    <dgm:cxn modelId="{7185736C-C287-454E-A22D-87E357431AF1}" srcId="{BF611125-FA13-4FAB-AC48-164C7E5685ED}" destId="{41942ED0-E84E-4CF4-87B9-B403B7464A06}" srcOrd="1" destOrd="0" parTransId="{2B4EAE0F-5FE3-4EF0-8892-F35F10E6FF52}" sibTransId="{3767353C-C9B4-4CEB-BEE6-11DA7010C4AE}"/>
    <dgm:cxn modelId="{F400D175-A02D-4BF3-B744-FD2F72C6886B}" srcId="{BF611125-FA13-4FAB-AC48-164C7E5685ED}" destId="{3B269E03-B4EF-4F40-B7FF-603D60E8854E}" srcOrd="2" destOrd="0" parTransId="{0F7DB83E-61DD-4A63-BDB8-9D630DA32DBE}" sibTransId="{2EB894E4-D36D-461F-B39A-503BEA994D95}"/>
    <dgm:cxn modelId="{920A697C-5F65-47EA-BA79-FB87B4485B11}" type="presOf" srcId="{3B269E03-B4EF-4F40-B7FF-603D60E8854E}" destId="{0FBF40B1-AC74-4407-ACBA-97590E8D3C35}" srcOrd="0" destOrd="0" presId="urn:microsoft.com/office/officeart/2008/layout/LinedList"/>
    <dgm:cxn modelId="{905F9EAC-035D-4A19-8577-20F0300207A8}" srcId="{BF611125-FA13-4FAB-AC48-164C7E5685ED}" destId="{7CD9DBA8-9C7C-4B00-A520-CC0351025BEC}" srcOrd="4" destOrd="0" parTransId="{DB6956DD-A658-4F15-95B5-2A564F0A6771}" sibTransId="{DA6F3E43-16CD-4F64-88F8-2ED045886CAB}"/>
    <dgm:cxn modelId="{FC5CF7B5-80EE-44AD-A5EE-C5921BEC3161}" type="presOf" srcId="{2A39946C-354E-4FB9-810C-79E3CB3C2B7F}" destId="{3C671078-E63F-49D1-9766-1C8B12DE0B79}" srcOrd="0" destOrd="0" presId="urn:microsoft.com/office/officeart/2008/layout/LinedList"/>
    <dgm:cxn modelId="{7DE080C7-E622-4B7A-9297-E1EFFDBB076E}" type="presOf" srcId="{41942ED0-E84E-4CF4-87B9-B403B7464A06}" destId="{9118B6D0-5F12-4C3A-B0A1-394F10696920}" srcOrd="0" destOrd="0" presId="urn:microsoft.com/office/officeart/2008/layout/LinedList"/>
    <dgm:cxn modelId="{F14177E6-4A54-453C-ADFE-2082DABCCA31}" type="presOf" srcId="{BF611125-FA13-4FAB-AC48-164C7E5685ED}" destId="{B0C1BA4D-EB5C-444B-A5FF-CE3E875DEBA4}" srcOrd="0" destOrd="0" presId="urn:microsoft.com/office/officeart/2008/layout/LinedList"/>
    <dgm:cxn modelId="{244947FA-5B9E-4DA8-A3EB-0589A01C1FB7}" type="presOf" srcId="{7CD9DBA8-9C7C-4B00-A520-CC0351025BEC}" destId="{113136C7-CC0B-4B8C-AF8E-A8AD906E732E}" srcOrd="0" destOrd="0" presId="urn:microsoft.com/office/officeart/2008/layout/LinedList"/>
    <dgm:cxn modelId="{00CB51C1-1856-40D5-A956-81BBEE39D701}" type="presParOf" srcId="{B0C1BA4D-EB5C-444B-A5FF-CE3E875DEBA4}" destId="{9FE81B3A-2BFB-4784-8C9B-48A4AD1A770E}" srcOrd="0" destOrd="0" presId="urn:microsoft.com/office/officeart/2008/layout/LinedList"/>
    <dgm:cxn modelId="{D6750274-3B7E-4F75-973C-65E7EE9414D2}" type="presParOf" srcId="{B0C1BA4D-EB5C-444B-A5FF-CE3E875DEBA4}" destId="{97A99B51-B78E-4BF6-B93A-FEF721EEF775}" srcOrd="1" destOrd="0" presId="urn:microsoft.com/office/officeart/2008/layout/LinedList"/>
    <dgm:cxn modelId="{4338600C-AB3F-4368-AF7D-35FD61FB0FCE}" type="presParOf" srcId="{97A99B51-B78E-4BF6-B93A-FEF721EEF775}" destId="{639178FF-1E9C-48BE-9DBF-3BC734CA814A}" srcOrd="0" destOrd="0" presId="urn:microsoft.com/office/officeart/2008/layout/LinedList"/>
    <dgm:cxn modelId="{7EB8856B-78B1-4E2E-B6C9-387CBA3542D0}" type="presParOf" srcId="{97A99B51-B78E-4BF6-B93A-FEF721EEF775}" destId="{B9D20DC8-03BE-4977-898E-FE41EC711484}" srcOrd="1" destOrd="0" presId="urn:microsoft.com/office/officeart/2008/layout/LinedList"/>
    <dgm:cxn modelId="{AB5FD9FF-1EE1-452E-ABBE-FDA14E976DC6}" type="presParOf" srcId="{B0C1BA4D-EB5C-444B-A5FF-CE3E875DEBA4}" destId="{AD48F482-4DDA-4A20-ABB7-4B5ABB22DF2A}" srcOrd="2" destOrd="0" presId="urn:microsoft.com/office/officeart/2008/layout/LinedList"/>
    <dgm:cxn modelId="{94E373EE-C832-403B-8506-76CFEF809F58}" type="presParOf" srcId="{B0C1BA4D-EB5C-444B-A5FF-CE3E875DEBA4}" destId="{5B133630-A657-46AE-B582-A1A1B326D13D}" srcOrd="3" destOrd="0" presId="urn:microsoft.com/office/officeart/2008/layout/LinedList"/>
    <dgm:cxn modelId="{B7B11845-C7D5-48E4-A6F1-B96E68DC99E9}" type="presParOf" srcId="{5B133630-A657-46AE-B582-A1A1B326D13D}" destId="{9118B6D0-5F12-4C3A-B0A1-394F10696920}" srcOrd="0" destOrd="0" presId="urn:microsoft.com/office/officeart/2008/layout/LinedList"/>
    <dgm:cxn modelId="{5DACFDCC-EA7B-4A37-93D4-51234CCFF614}" type="presParOf" srcId="{5B133630-A657-46AE-B582-A1A1B326D13D}" destId="{7E406800-784C-41B4-AFEF-1AD6A7118CD1}" srcOrd="1" destOrd="0" presId="urn:microsoft.com/office/officeart/2008/layout/LinedList"/>
    <dgm:cxn modelId="{E1CE129C-D715-4CC4-AD92-92C9D1E5701B}" type="presParOf" srcId="{B0C1BA4D-EB5C-444B-A5FF-CE3E875DEBA4}" destId="{1E225D68-1785-4BBB-AC23-54472A8BD1E3}" srcOrd="4" destOrd="0" presId="urn:microsoft.com/office/officeart/2008/layout/LinedList"/>
    <dgm:cxn modelId="{2DEE43B7-9AEE-48BF-8074-6E0FF4EBCAF7}" type="presParOf" srcId="{B0C1BA4D-EB5C-444B-A5FF-CE3E875DEBA4}" destId="{04EB6696-58BB-4F1C-A487-C25F046ADA7B}" srcOrd="5" destOrd="0" presId="urn:microsoft.com/office/officeart/2008/layout/LinedList"/>
    <dgm:cxn modelId="{B3161E5E-683E-4474-B780-B324E0B5012B}" type="presParOf" srcId="{04EB6696-58BB-4F1C-A487-C25F046ADA7B}" destId="{0FBF40B1-AC74-4407-ACBA-97590E8D3C35}" srcOrd="0" destOrd="0" presId="urn:microsoft.com/office/officeart/2008/layout/LinedList"/>
    <dgm:cxn modelId="{483AA191-0B48-4566-85C3-4D8F19C0FD2B}" type="presParOf" srcId="{04EB6696-58BB-4F1C-A487-C25F046ADA7B}" destId="{A8AD0058-707D-485F-BA1B-DE41E76AD820}" srcOrd="1" destOrd="0" presId="urn:microsoft.com/office/officeart/2008/layout/LinedList"/>
    <dgm:cxn modelId="{07AAE3C7-92C3-43DA-A8A4-1C27D97D7D7E}" type="presParOf" srcId="{B0C1BA4D-EB5C-444B-A5FF-CE3E875DEBA4}" destId="{25C4AC13-A50C-4323-8574-383624376374}" srcOrd="6" destOrd="0" presId="urn:microsoft.com/office/officeart/2008/layout/LinedList"/>
    <dgm:cxn modelId="{5CA98020-615B-4885-8DC9-7B408DBD6E49}" type="presParOf" srcId="{B0C1BA4D-EB5C-444B-A5FF-CE3E875DEBA4}" destId="{9B22C76C-9A3C-42EB-BFAE-23425FA0D74C}" srcOrd="7" destOrd="0" presId="urn:microsoft.com/office/officeart/2008/layout/LinedList"/>
    <dgm:cxn modelId="{3FA5CCAB-15E9-4C87-B44D-94A93803474B}" type="presParOf" srcId="{9B22C76C-9A3C-42EB-BFAE-23425FA0D74C}" destId="{3C671078-E63F-49D1-9766-1C8B12DE0B79}" srcOrd="0" destOrd="0" presId="urn:microsoft.com/office/officeart/2008/layout/LinedList"/>
    <dgm:cxn modelId="{8EC11106-B6BA-4600-B732-2B58AF3076E2}" type="presParOf" srcId="{9B22C76C-9A3C-42EB-BFAE-23425FA0D74C}" destId="{8CD0F1FB-3AFF-4DBC-B41A-11E4DD665E1B}" srcOrd="1" destOrd="0" presId="urn:microsoft.com/office/officeart/2008/layout/LinedList"/>
    <dgm:cxn modelId="{C3CC0608-953F-4D5C-ABAE-ADE6A1EA383D}" type="presParOf" srcId="{B0C1BA4D-EB5C-444B-A5FF-CE3E875DEBA4}" destId="{90435B2E-2099-44AE-A4B4-88E18F86ED88}" srcOrd="8" destOrd="0" presId="urn:microsoft.com/office/officeart/2008/layout/LinedList"/>
    <dgm:cxn modelId="{77E13568-67C3-4705-A8D8-28B7A9B8B5EF}" type="presParOf" srcId="{B0C1BA4D-EB5C-444B-A5FF-CE3E875DEBA4}" destId="{94C20799-DFA7-4369-BBB0-F84162C6F554}" srcOrd="9" destOrd="0" presId="urn:microsoft.com/office/officeart/2008/layout/LinedList"/>
    <dgm:cxn modelId="{7C631B9B-D848-444E-8237-A53DC8AF1447}" type="presParOf" srcId="{94C20799-DFA7-4369-BBB0-F84162C6F554}" destId="{113136C7-CC0B-4B8C-AF8E-A8AD906E732E}" srcOrd="0" destOrd="0" presId="urn:microsoft.com/office/officeart/2008/layout/LinedList"/>
    <dgm:cxn modelId="{D3C27630-8D68-4925-A633-899FDDF5F41D}" type="presParOf" srcId="{94C20799-DFA7-4369-BBB0-F84162C6F554}" destId="{9FB2F898-BEAF-4475-AB83-C9A71F0737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E9B50-9C75-4733-9EB1-0E3F5D2F22D3}">
      <dsp:nvSpPr>
        <dsp:cNvPr id="0" name=""/>
        <dsp:cNvSpPr/>
      </dsp:nvSpPr>
      <dsp:spPr>
        <a:xfrm>
          <a:off x="0" y="2706"/>
          <a:ext cx="6278562" cy="0"/>
        </a:xfrm>
        <a:prstGeom prst="line">
          <a:avLst/>
        </a:prstGeom>
        <a:gradFill rotWithShape="0">
          <a:gsLst>
            <a:gs pos="0">
              <a:schemeClr val="accent5">
                <a:shade val="80000"/>
                <a:hueOff val="0"/>
                <a:satOff val="0"/>
                <a:lumOff val="0"/>
                <a:alphaOff val="0"/>
                <a:tint val="97000"/>
                <a:satMod val="100000"/>
                <a:lumMod val="102000"/>
              </a:schemeClr>
            </a:gs>
            <a:gs pos="50000">
              <a:schemeClr val="accent5">
                <a:shade val="80000"/>
                <a:hueOff val="0"/>
                <a:satOff val="0"/>
                <a:lumOff val="0"/>
                <a:alphaOff val="0"/>
                <a:shade val="100000"/>
                <a:satMod val="100000"/>
                <a:lumMod val="100000"/>
              </a:schemeClr>
            </a:gs>
            <a:gs pos="100000">
              <a:schemeClr val="accent5">
                <a:shade val="80000"/>
                <a:hueOff val="0"/>
                <a:satOff val="0"/>
                <a:lumOff val="0"/>
                <a:alphaOff val="0"/>
                <a:shade val="80000"/>
                <a:satMod val="100000"/>
                <a:lumMod val="99000"/>
              </a:schemeClr>
            </a:gs>
          </a:gsLst>
          <a:lin ang="2700000" scaled="0"/>
        </a:gradFill>
        <a:ln w="9525" cap="flat" cmpd="sng" algn="ctr">
          <a:solidFill>
            <a:schemeClr val="accent5">
              <a:shade val="8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B67C034-030F-4100-BBA0-D7980582C08D}">
      <dsp:nvSpPr>
        <dsp:cNvPr id="0" name=""/>
        <dsp:cNvSpPr/>
      </dsp:nvSpPr>
      <dsp:spPr>
        <a:xfrm>
          <a:off x="0" y="2706"/>
          <a:ext cx="6278562" cy="184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b="1" kern="1200" dirty="0"/>
            <a:t>Vann er vårt viktigste næringsmiddel.</a:t>
          </a:r>
          <a:br>
            <a:rPr lang="nb-NO" sz="2000" b="1" kern="1200" dirty="0"/>
          </a:br>
          <a:r>
            <a:rPr lang="nb-NO" sz="2000" kern="1200" dirty="0"/>
            <a:t>- Uten mat kan vi overleve i flere uker.</a:t>
          </a:r>
          <a:br>
            <a:rPr lang="nb-NO" sz="2000" kern="1200" dirty="0"/>
          </a:br>
          <a:r>
            <a:rPr lang="nb-NO" sz="2000" kern="1200" dirty="0"/>
            <a:t>- Uten vann kan vi overleve noen få døgn.</a:t>
          </a:r>
          <a:endParaRPr lang="en-US" sz="2000" kern="1200" dirty="0"/>
        </a:p>
      </dsp:txBody>
      <dsp:txXfrm>
        <a:off x="0" y="2706"/>
        <a:ext cx="6278562" cy="1846045"/>
      </dsp:txXfrm>
    </dsp:sp>
    <dsp:sp modelId="{0EE42F96-7C4C-4888-B29C-69FC2D2ED984}">
      <dsp:nvSpPr>
        <dsp:cNvPr id="0" name=""/>
        <dsp:cNvSpPr/>
      </dsp:nvSpPr>
      <dsp:spPr>
        <a:xfrm>
          <a:off x="0" y="1848752"/>
          <a:ext cx="6278562" cy="0"/>
        </a:xfrm>
        <a:prstGeom prst="line">
          <a:avLst/>
        </a:prstGeom>
        <a:gradFill rotWithShape="0">
          <a:gsLst>
            <a:gs pos="0">
              <a:schemeClr val="accent5">
                <a:shade val="80000"/>
                <a:hueOff val="56326"/>
                <a:satOff val="-3975"/>
                <a:lumOff val="14019"/>
                <a:alphaOff val="0"/>
                <a:tint val="97000"/>
                <a:satMod val="100000"/>
                <a:lumMod val="102000"/>
              </a:schemeClr>
            </a:gs>
            <a:gs pos="50000">
              <a:schemeClr val="accent5">
                <a:shade val="80000"/>
                <a:hueOff val="56326"/>
                <a:satOff val="-3975"/>
                <a:lumOff val="14019"/>
                <a:alphaOff val="0"/>
                <a:shade val="100000"/>
                <a:satMod val="100000"/>
                <a:lumMod val="100000"/>
              </a:schemeClr>
            </a:gs>
            <a:gs pos="100000">
              <a:schemeClr val="accent5">
                <a:shade val="80000"/>
                <a:hueOff val="56326"/>
                <a:satOff val="-3975"/>
                <a:lumOff val="14019"/>
                <a:alphaOff val="0"/>
                <a:shade val="80000"/>
                <a:satMod val="100000"/>
                <a:lumMod val="99000"/>
              </a:schemeClr>
            </a:gs>
          </a:gsLst>
          <a:lin ang="2700000" scaled="0"/>
        </a:gradFill>
        <a:ln w="9525" cap="flat" cmpd="sng" algn="ctr">
          <a:solidFill>
            <a:schemeClr val="accent5">
              <a:shade val="80000"/>
              <a:hueOff val="56326"/>
              <a:satOff val="-3975"/>
              <a:lumOff val="1401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6540749-3937-42EA-9945-0AC774ECFD83}">
      <dsp:nvSpPr>
        <dsp:cNvPr id="0" name=""/>
        <dsp:cNvSpPr/>
      </dsp:nvSpPr>
      <dsp:spPr>
        <a:xfrm>
          <a:off x="0" y="1848752"/>
          <a:ext cx="6278562" cy="184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b="1" kern="1200" dirty="0"/>
            <a:t>En voksen person trenger fra 2–2,5 liter vann hver dag.</a:t>
          </a:r>
          <a:br>
            <a:rPr lang="nb-NO" sz="2000" kern="1200" dirty="0"/>
          </a:br>
          <a:r>
            <a:rPr lang="nb-NO" sz="2000" kern="1200" dirty="0"/>
            <a:t>- Vi får omtrent en liter fra maten vi spiser.</a:t>
          </a:r>
          <a:br>
            <a:rPr lang="nb-NO" sz="2000" kern="1200" dirty="0"/>
          </a:br>
          <a:r>
            <a:rPr lang="nb-NO" sz="2000" kern="1200" dirty="0"/>
            <a:t>- Vi bør derfor drikke 1–1,5 liter vann om dagen.</a:t>
          </a:r>
          <a:br>
            <a:rPr lang="nb-NO" sz="2000" kern="1200" dirty="0"/>
          </a:br>
          <a:r>
            <a:rPr lang="nb-NO" sz="2000" kern="1200" dirty="0"/>
            <a:t>- Vi kjenner at vi er tørste når vi mangler omtrent en liter.</a:t>
          </a:r>
          <a:br>
            <a:rPr lang="nb-NO" sz="2000" kern="1200" dirty="0"/>
          </a:br>
          <a:r>
            <a:rPr lang="nb-NO" sz="2000" kern="1200" dirty="0"/>
            <a:t>- Det er bare fint å drikke vann før vi blir tørste.</a:t>
          </a:r>
          <a:endParaRPr lang="en-US" sz="2000" kern="1200" dirty="0"/>
        </a:p>
      </dsp:txBody>
      <dsp:txXfrm>
        <a:off x="0" y="1848752"/>
        <a:ext cx="6278562" cy="1846045"/>
      </dsp:txXfrm>
    </dsp:sp>
    <dsp:sp modelId="{0CBBEFD1-1A80-44A7-9AC8-2E953F46C1B9}">
      <dsp:nvSpPr>
        <dsp:cNvPr id="0" name=""/>
        <dsp:cNvSpPr/>
      </dsp:nvSpPr>
      <dsp:spPr>
        <a:xfrm>
          <a:off x="0" y="3694797"/>
          <a:ext cx="6278562" cy="0"/>
        </a:xfrm>
        <a:prstGeom prst="line">
          <a:avLst/>
        </a:prstGeom>
        <a:gradFill rotWithShape="0">
          <a:gsLst>
            <a:gs pos="0">
              <a:schemeClr val="accent5">
                <a:shade val="80000"/>
                <a:hueOff val="112651"/>
                <a:satOff val="-7951"/>
                <a:lumOff val="28038"/>
                <a:alphaOff val="0"/>
                <a:tint val="97000"/>
                <a:satMod val="100000"/>
                <a:lumMod val="102000"/>
              </a:schemeClr>
            </a:gs>
            <a:gs pos="50000">
              <a:schemeClr val="accent5">
                <a:shade val="80000"/>
                <a:hueOff val="112651"/>
                <a:satOff val="-7951"/>
                <a:lumOff val="28038"/>
                <a:alphaOff val="0"/>
                <a:shade val="100000"/>
                <a:satMod val="100000"/>
                <a:lumMod val="100000"/>
              </a:schemeClr>
            </a:gs>
            <a:gs pos="100000">
              <a:schemeClr val="accent5">
                <a:shade val="80000"/>
                <a:hueOff val="112651"/>
                <a:satOff val="-7951"/>
                <a:lumOff val="28038"/>
                <a:alphaOff val="0"/>
                <a:shade val="80000"/>
                <a:satMod val="100000"/>
                <a:lumMod val="99000"/>
              </a:schemeClr>
            </a:gs>
          </a:gsLst>
          <a:lin ang="2700000" scaled="0"/>
        </a:gradFill>
        <a:ln w="9525" cap="flat" cmpd="sng" algn="ctr">
          <a:solidFill>
            <a:schemeClr val="accent5">
              <a:shade val="80000"/>
              <a:hueOff val="112651"/>
              <a:satOff val="-7951"/>
              <a:lumOff val="2803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910A1CF-8366-451F-A1A0-F041D71898E1}">
      <dsp:nvSpPr>
        <dsp:cNvPr id="0" name=""/>
        <dsp:cNvSpPr/>
      </dsp:nvSpPr>
      <dsp:spPr>
        <a:xfrm>
          <a:off x="0" y="3694797"/>
          <a:ext cx="6278562" cy="184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b="1" kern="1200" dirty="0"/>
            <a:t>Barn har større fordampning enn voksne, i forhold til størrelsen.</a:t>
          </a:r>
          <a:br>
            <a:rPr lang="nb-NO" sz="2000" kern="1200" dirty="0"/>
          </a:br>
          <a:r>
            <a:rPr lang="nb-NO" sz="2000" kern="1200" dirty="0"/>
            <a:t>- Gamle folk har dårligere evne til å føle at de er tørste.</a:t>
          </a:r>
          <a:br>
            <a:rPr lang="nb-NO" sz="2000" kern="1200" dirty="0"/>
          </a:br>
          <a:r>
            <a:rPr lang="nb-NO" sz="2000" kern="1200" dirty="0"/>
            <a:t>- Barn og gamle kan glemme å drikke. De kan bli trøtte, få   hodepine og miste matlysten.</a:t>
          </a:r>
          <a:br>
            <a:rPr lang="nb-NO" sz="2000" kern="1200" dirty="0"/>
          </a:br>
          <a:r>
            <a:rPr lang="nb-NO" sz="2000" kern="1200" dirty="0"/>
            <a:t>- Slike plager kan forresten alle få, hvis de mangler vann.</a:t>
          </a:r>
          <a:endParaRPr lang="en-US" sz="2000" kern="1200" dirty="0"/>
        </a:p>
      </dsp:txBody>
      <dsp:txXfrm>
        <a:off x="0" y="3694797"/>
        <a:ext cx="6278562" cy="1846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81B3A-2BFB-4784-8C9B-48A4AD1A770E}">
      <dsp:nvSpPr>
        <dsp:cNvPr id="0" name=""/>
        <dsp:cNvSpPr/>
      </dsp:nvSpPr>
      <dsp:spPr>
        <a:xfrm>
          <a:off x="0" y="670"/>
          <a:ext cx="62547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178FF-1E9C-48BE-9DBF-3BC734CA814A}">
      <dsp:nvSpPr>
        <dsp:cNvPr id="0" name=""/>
        <dsp:cNvSpPr/>
      </dsp:nvSpPr>
      <dsp:spPr>
        <a:xfrm>
          <a:off x="0" y="670"/>
          <a:ext cx="6254724" cy="10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b-NO" sz="3000" kern="1200"/>
            <a:t>Kamp mot smitte</a:t>
          </a:r>
          <a:endParaRPr lang="en-US" sz="3000" kern="1200"/>
        </a:p>
      </dsp:txBody>
      <dsp:txXfrm>
        <a:off x="0" y="670"/>
        <a:ext cx="6254724" cy="1098281"/>
      </dsp:txXfrm>
    </dsp:sp>
    <dsp:sp modelId="{AD48F482-4DDA-4A20-ABB7-4B5ABB22DF2A}">
      <dsp:nvSpPr>
        <dsp:cNvPr id="0" name=""/>
        <dsp:cNvSpPr/>
      </dsp:nvSpPr>
      <dsp:spPr>
        <a:xfrm>
          <a:off x="0" y="1098952"/>
          <a:ext cx="6254724" cy="0"/>
        </a:xfrm>
        <a:prstGeom prst="line">
          <a:avLst/>
        </a:prstGeom>
        <a:solidFill>
          <a:schemeClr val="accent3">
            <a:hueOff val="2392453"/>
            <a:satOff val="-3376"/>
            <a:lumOff val="-147"/>
            <a:alphaOff val="0"/>
          </a:schemeClr>
        </a:solidFill>
        <a:ln w="12700" cap="flat" cmpd="sng" algn="ctr">
          <a:solidFill>
            <a:schemeClr val="accent3">
              <a:hueOff val="2392453"/>
              <a:satOff val="-3376"/>
              <a:lumOff val="-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8B6D0-5F12-4C3A-B0A1-394F10696920}">
      <dsp:nvSpPr>
        <dsp:cNvPr id="0" name=""/>
        <dsp:cNvSpPr/>
      </dsp:nvSpPr>
      <dsp:spPr>
        <a:xfrm>
          <a:off x="0" y="1098952"/>
          <a:ext cx="6254724" cy="10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b-NO" sz="3000" kern="1200"/>
            <a:t>Vann og såpe</a:t>
          </a:r>
          <a:endParaRPr lang="en-US" sz="3000" kern="1200"/>
        </a:p>
      </dsp:txBody>
      <dsp:txXfrm>
        <a:off x="0" y="1098952"/>
        <a:ext cx="6254724" cy="1098281"/>
      </dsp:txXfrm>
    </dsp:sp>
    <dsp:sp modelId="{1E225D68-1785-4BBB-AC23-54472A8BD1E3}">
      <dsp:nvSpPr>
        <dsp:cNvPr id="0" name=""/>
        <dsp:cNvSpPr/>
      </dsp:nvSpPr>
      <dsp:spPr>
        <a:xfrm>
          <a:off x="0" y="2197234"/>
          <a:ext cx="6254724" cy="0"/>
        </a:xfrm>
        <a:prstGeom prst="line">
          <a:avLst/>
        </a:prstGeom>
        <a:solidFill>
          <a:schemeClr val="accent3">
            <a:hueOff val="4784907"/>
            <a:satOff val="-6752"/>
            <a:lumOff val="-294"/>
            <a:alphaOff val="0"/>
          </a:schemeClr>
        </a:solidFill>
        <a:ln w="12700" cap="flat" cmpd="sng" algn="ctr">
          <a:solidFill>
            <a:schemeClr val="accent3">
              <a:hueOff val="4784907"/>
              <a:satOff val="-6752"/>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F40B1-AC74-4407-ACBA-97590E8D3C35}">
      <dsp:nvSpPr>
        <dsp:cNvPr id="0" name=""/>
        <dsp:cNvSpPr/>
      </dsp:nvSpPr>
      <dsp:spPr>
        <a:xfrm>
          <a:off x="0" y="2197234"/>
          <a:ext cx="6254724" cy="10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b-NO" sz="3000" kern="1200"/>
            <a:t>Stadig bedre vann</a:t>
          </a:r>
          <a:endParaRPr lang="en-US" sz="3000" kern="1200"/>
        </a:p>
      </dsp:txBody>
      <dsp:txXfrm>
        <a:off x="0" y="2197234"/>
        <a:ext cx="6254724" cy="1098281"/>
      </dsp:txXfrm>
    </dsp:sp>
    <dsp:sp modelId="{25C4AC13-A50C-4323-8574-383624376374}">
      <dsp:nvSpPr>
        <dsp:cNvPr id="0" name=""/>
        <dsp:cNvSpPr/>
      </dsp:nvSpPr>
      <dsp:spPr>
        <a:xfrm>
          <a:off x="0" y="3295515"/>
          <a:ext cx="6254724" cy="0"/>
        </a:xfrm>
        <a:prstGeom prst="line">
          <a:avLst/>
        </a:prstGeom>
        <a:solidFill>
          <a:schemeClr val="accent3">
            <a:hueOff val="7177360"/>
            <a:satOff val="-10129"/>
            <a:lumOff val="-441"/>
            <a:alphaOff val="0"/>
          </a:schemeClr>
        </a:solidFill>
        <a:ln w="12700" cap="flat" cmpd="sng" algn="ctr">
          <a:solidFill>
            <a:schemeClr val="accent3">
              <a:hueOff val="7177360"/>
              <a:satOff val="-10129"/>
              <a:lumOff val="-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71078-E63F-49D1-9766-1C8B12DE0B79}">
      <dsp:nvSpPr>
        <dsp:cNvPr id="0" name=""/>
        <dsp:cNvSpPr/>
      </dsp:nvSpPr>
      <dsp:spPr>
        <a:xfrm>
          <a:off x="0" y="3295515"/>
          <a:ext cx="6254724" cy="10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b-NO" sz="3000" kern="1200"/>
            <a:t>Vann og hygiene i verden </a:t>
          </a:r>
          <a:endParaRPr lang="en-US" sz="3000" kern="1200"/>
        </a:p>
      </dsp:txBody>
      <dsp:txXfrm>
        <a:off x="0" y="3295515"/>
        <a:ext cx="6254724" cy="1098281"/>
      </dsp:txXfrm>
    </dsp:sp>
    <dsp:sp modelId="{90435B2E-2099-44AE-A4B4-88E18F86ED88}">
      <dsp:nvSpPr>
        <dsp:cNvPr id="0" name=""/>
        <dsp:cNvSpPr/>
      </dsp:nvSpPr>
      <dsp:spPr>
        <a:xfrm>
          <a:off x="0" y="4393797"/>
          <a:ext cx="6254724" cy="0"/>
        </a:xfrm>
        <a:prstGeom prst="line">
          <a:avLst/>
        </a:prstGeom>
        <a:solidFill>
          <a:schemeClr val="accent3">
            <a:hueOff val="9569813"/>
            <a:satOff val="-13505"/>
            <a:lumOff val="-588"/>
            <a:alphaOff val="0"/>
          </a:schemeClr>
        </a:solidFill>
        <a:ln w="12700" cap="flat" cmpd="sng" algn="ctr">
          <a:solidFill>
            <a:schemeClr val="accent3">
              <a:hueOff val="9569813"/>
              <a:satOff val="-13505"/>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136C7-CC0B-4B8C-AF8E-A8AD906E732E}">
      <dsp:nvSpPr>
        <dsp:cNvPr id="0" name=""/>
        <dsp:cNvSpPr/>
      </dsp:nvSpPr>
      <dsp:spPr>
        <a:xfrm>
          <a:off x="0" y="4393797"/>
          <a:ext cx="6254724" cy="10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b-NO" sz="3000" kern="1200"/>
            <a:t>- Sykdommer: Hepatitt A, Kolera og Tyfoidfeber.</a:t>
          </a:r>
          <a:endParaRPr lang="en-US" sz="3000" kern="1200"/>
        </a:p>
      </dsp:txBody>
      <dsp:txXfrm>
        <a:off x="0" y="4393797"/>
        <a:ext cx="6254724" cy="10982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EB1B7-FA8E-404F-A88F-01DF3809382C}" type="datetimeFigureOut">
              <a:rPr lang="nb-NO" smtClean="0"/>
              <a:t>21.02.2018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CC3C2-E229-4E1D-87A6-544C87A15F52}" type="slidenum">
              <a:rPr lang="nb-NO" smtClean="0"/>
              <a:t>‹#›</a:t>
            </a:fld>
            <a:endParaRPr lang="nb-NO"/>
          </a:p>
        </p:txBody>
      </p:sp>
    </p:spTree>
    <p:extLst>
      <p:ext uri="{BB962C8B-B14F-4D97-AF65-F5344CB8AC3E}">
        <p14:creationId xmlns:p14="http://schemas.microsoft.com/office/powerpoint/2010/main" val="121543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vannkunnskap.no/elever/8-kapitler-om-vann/kapittel-7-vann-i-verd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Sterke, friske kropper trenger vann. Nok vann. Rent vann. Vi må ta vare på vannet. I dette kapittelet får du vite hvorfor og hvordan vi gjør det.</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05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Vann er vårt viktigste næringsmiddel.</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Uten mat kan vi overleve i flere uker.</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Uten vann kan vi overleve noen få døgn.</a:t>
            </a:r>
          </a:p>
          <a:p>
            <a:pPr fontAlgn="base"/>
            <a:r>
              <a:rPr lang="nb-NO" sz="1200" b="0" i="0" kern="1200" dirty="0">
                <a:solidFill>
                  <a:schemeClr val="tx1"/>
                </a:solidFill>
                <a:effectLst/>
                <a:latin typeface="+mn-lt"/>
                <a:ea typeface="+mn-ea"/>
                <a:cs typeface="+mn-cs"/>
              </a:rPr>
              <a:t>En voksen person trenger fra 2–2,5 liter vann hver dag.</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Vi får omtrent en liter fra maten vi spiser.</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Vi bør derfor drikke 1–1,5 liter vann om dagen.</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Vi kjenner at vi er tørste når vi mangler omtrent en liter.</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Det er bare fint å drikke vann før vi blir tørste.</a:t>
            </a:r>
          </a:p>
          <a:p>
            <a:pPr fontAlgn="base"/>
            <a:r>
              <a:rPr lang="nb-NO" sz="1200" b="0" i="0" kern="1200" dirty="0">
                <a:solidFill>
                  <a:schemeClr val="tx1"/>
                </a:solidFill>
                <a:effectLst/>
                <a:latin typeface="+mn-lt"/>
                <a:ea typeface="+mn-ea"/>
                <a:cs typeface="+mn-cs"/>
              </a:rPr>
              <a:t>Barn har større fordampning enn voksne, i forhold til størrelsen.</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Gamle folk har dårligere evne til å føle at de er tørste.</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Barn og gamle kan glemme å drikke. De kan bli trøtte, få hodepine og miste matlysten.</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Slike plager kan forresten alle få, hvis de mangler vann.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22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Hos voksne mennesker består kroppen av omtrent 70 prosent vann.</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Hos nyfødte utgjør vann opptil 90 prosent av kroppsvekten.</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Knokler inneholder ca. 20 prosent vann.</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Fettvev inneholder 25 prosent, skjelettmuskler 80 prosent og blodplasma 92 prosent. (Blodplasma er den væskeholdige delen av blodet.)</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Lungene inneholder nesten 90 prosent vann.</a:t>
            </a:r>
          </a:p>
          <a:p>
            <a:pPr fontAlgn="base"/>
            <a:r>
              <a:rPr lang="nb-NO" sz="1200" b="0" i="0" kern="1200" dirty="0">
                <a:solidFill>
                  <a:schemeClr val="tx1"/>
                </a:solidFill>
                <a:effectLst/>
                <a:latin typeface="+mn-lt"/>
                <a:ea typeface="+mn-ea"/>
                <a:cs typeface="+mn-cs"/>
              </a:rPr>
              <a:t>Ledningsnettet for vann i en kropp, det vil si blodårene, har en lengde på 100 mil. Det er like langt som fra Trondheim til Oslo og tilbake igjen.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10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VANNET TRANSPORTERER STOFFER INN OG UT</a:t>
            </a:r>
          </a:p>
          <a:p>
            <a:pPr fontAlgn="base"/>
            <a:r>
              <a:rPr lang="nb-NO" sz="1200" b="0" i="0" kern="1200" dirty="0">
                <a:solidFill>
                  <a:schemeClr val="tx1"/>
                </a:solidFill>
                <a:effectLst/>
                <a:latin typeface="+mn-lt"/>
                <a:ea typeface="+mn-ea"/>
                <a:cs typeface="+mn-cs"/>
              </a:rPr>
              <a:t>Vann har en veldig nyttig egenskap: Det kan oppløse de fleste andre stoffer. Det er fordi vannmolekylet har en positiv og en negativ elektrisk ladning, og det gjør at det lett kan binde seg til andre molekylers atomer og frakte dem av sted. Slik kan salter flyte av sted, fordi de sitter fast på vannmolekylet. De fleste stoffene lar seg løse opp i vann. Maten vi spiser blir delt opp, og det er vannet som tar stoffene i maten med seg rundt i kroppen. Det er ikke bare i menneskene det foregår slik, men også i dyr og planter.</a:t>
            </a:r>
          </a:p>
          <a:p>
            <a:pPr fontAlgn="base"/>
            <a:r>
              <a:rPr lang="nb-NO" sz="1200" b="0" i="0" kern="1200" dirty="0">
                <a:solidFill>
                  <a:schemeClr val="tx1"/>
                </a:solidFill>
                <a:effectLst/>
                <a:latin typeface="+mn-lt"/>
                <a:ea typeface="+mn-ea"/>
                <a:cs typeface="+mn-cs"/>
              </a:rPr>
              <a:t>Alle gasser løses opp i vann. Oksygen fra lufta transporteres via lungene til blodvæsken. Der bindes oksygenet til hemoglobin og fraktes ut til kroppens celler.</a:t>
            </a:r>
          </a:p>
          <a:p>
            <a:pPr fontAlgn="base"/>
            <a:r>
              <a:rPr lang="nb-NO" sz="1200" b="0" i="0" kern="1200" dirty="0">
                <a:solidFill>
                  <a:schemeClr val="tx1"/>
                </a:solidFill>
                <a:effectLst/>
                <a:latin typeface="+mn-lt"/>
                <a:ea typeface="+mn-ea"/>
                <a:cs typeface="+mn-cs"/>
              </a:rPr>
              <a:t>Blodet består mest av vann. Vannet i blodet frakter næring til hver eneste celle i kroppen. Blodet renses i nyrene, og alle stoffer som kan løses opp i vann, blir transportert ut av kroppen.</a:t>
            </a:r>
          </a:p>
          <a:p>
            <a:pPr fontAlgn="base"/>
            <a:r>
              <a:rPr lang="nb-NO" sz="1200" b="0" i="0" kern="1200" dirty="0">
                <a:solidFill>
                  <a:schemeClr val="tx1"/>
                </a:solidFill>
                <a:effectLst/>
                <a:latin typeface="+mn-lt"/>
                <a:ea typeface="+mn-ea"/>
                <a:cs typeface="+mn-cs"/>
              </a:rPr>
              <a:t>Kroppen gir fra seg vann gjennom lever, nyrer, lunger og huden (avføring, urin, pust, svette). Omtrent tre prosent av det vi veier, kvitter vi oss med i form av vann hver dag. Veier du 60 kilo, kvitter du deg med </a:t>
            </a:r>
            <a:r>
              <a:rPr lang="nb-NO" sz="1200" b="0" i="0" kern="1200" dirty="0" err="1">
                <a:solidFill>
                  <a:schemeClr val="tx1"/>
                </a:solidFill>
                <a:effectLst/>
                <a:latin typeface="+mn-lt"/>
                <a:ea typeface="+mn-ea"/>
                <a:cs typeface="+mn-cs"/>
              </a:rPr>
              <a:t>ca</a:t>
            </a:r>
            <a:r>
              <a:rPr lang="nb-NO" sz="1200" b="0" i="0" kern="1200" dirty="0">
                <a:solidFill>
                  <a:schemeClr val="tx1"/>
                </a:solidFill>
                <a:effectLst/>
                <a:latin typeface="+mn-lt"/>
                <a:ea typeface="+mn-ea"/>
                <a:cs typeface="+mn-cs"/>
              </a:rPr>
              <a:t> 2 liter vann. Men det avhenger selvsagt en del av hvor mye du drikker og hvor aktiv du er.</a:t>
            </a:r>
          </a:p>
          <a:p>
            <a:pPr fontAlgn="base"/>
            <a:r>
              <a:rPr lang="nb-NO" sz="1200" b="1" i="0" kern="1200" cap="all" dirty="0">
                <a:solidFill>
                  <a:schemeClr val="tx1"/>
                </a:solidFill>
                <a:effectLst/>
                <a:latin typeface="+mn-lt"/>
                <a:ea typeface="+mn-ea"/>
                <a:cs typeface="+mn-cs"/>
              </a:rPr>
              <a:t>VANNET MÅ VÆRE RENT</a:t>
            </a:r>
          </a:p>
          <a:p>
            <a:pPr fontAlgn="base"/>
            <a:r>
              <a:rPr lang="nb-NO" sz="1200" b="0" i="0" kern="1200" dirty="0">
                <a:solidFill>
                  <a:schemeClr val="tx1"/>
                </a:solidFill>
                <a:effectLst/>
                <a:latin typeface="+mn-lt"/>
                <a:ea typeface="+mn-ea"/>
                <a:cs typeface="+mn-cs"/>
              </a:rPr>
              <a:t>Vannet går inn og ut av kroppen vår hver dag hele livet. At vi får nok vann, er viktig for helsa vår. Men vannet må være rent, for at vi ikke skal få sykdommer inn i kroppen sammen med vannet. I Norge er det strenge regler for hvordan vannet skal være. Det er for helsas skyld.</a:t>
            </a:r>
          </a:p>
          <a:p>
            <a:pPr fontAlgn="base"/>
            <a:r>
              <a:rPr lang="nb-NO" sz="1200" b="0" i="0" kern="1200" dirty="0">
                <a:solidFill>
                  <a:schemeClr val="tx1"/>
                </a:solidFill>
                <a:effectLst/>
                <a:latin typeface="+mn-lt"/>
                <a:ea typeface="+mn-ea"/>
                <a:cs typeface="+mn-cs"/>
              </a:rPr>
              <a:t>Folkehelseinstituttet har utarbeidet krav for godt drikkevann. De viktigste er:</a:t>
            </a:r>
          </a:p>
          <a:p>
            <a:pPr fontAlgn="base"/>
            <a:r>
              <a:rPr lang="nb-NO" sz="1200" b="0" i="0" kern="1200" dirty="0">
                <a:solidFill>
                  <a:schemeClr val="tx1"/>
                </a:solidFill>
                <a:effectLst/>
                <a:latin typeface="+mn-lt"/>
                <a:ea typeface="+mn-ea"/>
                <a:cs typeface="+mn-cs"/>
              </a:rPr>
              <a:t>Det skal være hygienisk betryggende, uten helseskadelige bakterier</a:t>
            </a:r>
          </a:p>
          <a:p>
            <a:pPr fontAlgn="base"/>
            <a:r>
              <a:rPr lang="nb-NO" sz="1200" b="0" i="0" kern="1200" dirty="0">
                <a:solidFill>
                  <a:schemeClr val="tx1"/>
                </a:solidFill>
                <a:effectLst/>
                <a:latin typeface="+mn-lt"/>
                <a:ea typeface="+mn-ea"/>
                <a:cs typeface="+mn-cs"/>
              </a:rPr>
              <a:t>Det skal være kjemisk betryggende</a:t>
            </a:r>
          </a:p>
          <a:p>
            <a:pPr fontAlgn="base"/>
            <a:r>
              <a:rPr lang="nb-NO" sz="1200" b="0" i="0" kern="1200" dirty="0">
                <a:solidFill>
                  <a:schemeClr val="tx1"/>
                </a:solidFill>
                <a:effectLst/>
                <a:latin typeface="+mn-lt"/>
                <a:ea typeface="+mn-ea"/>
                <a:cs typeface="+mn-cs"/>
              </a:rPr>
              <a:t>Det skal være klart</a:t>
            </a:r>
          </a:p>
          <a:p>
            <a:pPr fontAlgn="base"/>
            <a:r>
              <a:rPr lang="nb-NO" sz="1200" b="0" i="0" kern="1200" dirty="0">
                <a:solidFill>
                  <a:schemeClr val="tx1"/>
                </a:solidFill>
                <a:effectLst/>
                <a:latin typeface="+mn-lt"/>
                <a:ea typeface="+mn-ea"/>
                <a:cs typeface="+mn-cs"/>
              </a:rPr>
              <a:t>Det skal være uten framtredende lukt og smak</a:t>
            </a:r>
          </a:p>
          <a:p>
            <a:pPr fontAlgn="base"/>
            <a:r>
              <a:rPr lang="nb-NO" sz="1200" b="0" i="0" kern="1200" dirty="0">
                <a:solidFill>
                  <a:schemeClr val="tx1"/>
                </a:solidFill>
                <a:effectLst/>
                <a:latin typeface="+mn-lt"/>
                <a:ea typeface="+mn-ea"/>
                <a:cs typeface="+mn-cs"/>
              </a:rPr>
              <a:t>Det skal ikke virke tærende på rør og installasjoner</a:t>
            </a:r>
          </a:p>
          <a:p>
            <a:pPr fontAlgn="base"/>
            <a:r>
              <a:rPr lang="nb-NO" sz="1200" b="0" i="0" kern="1200" dirty="0">
                <a:solidFill>
                  <a:schemeClr val="tx1"/>
                </a:solidFill>
                <a:effectLst/>
                <a:latin typeface="+mn-lt"/>
                <a:ea typeface="+mn-ea"/>
                <a:cs typeface="+mn-cs"/>
              </a:rPr>
              <a:t>Temperaturen bør være mellom 2 og 12 °C</a:t>
            </a:r>
          </a:p>
          <a:p>
            <a:pPr fontAlgn="base"/>
            <a:r>
              <a:rPr lang="nb-NO" sz="1200" b="1" i="0" kern="1200" cap="all" dirty="0">
                <a:solidFill>
                  <a:schemeClr val="tx1"/>
                </a:solidFill>
                <a:effectLst/>
                <a:latin typeface="+mn-lt"/>
                <a:ea typeface="+mn-ea"/>
                <a:cs typeface="+mn-cs"/>
              </a:rPr>
              <a:t>VANNET BESKYTTER</a:t>
            </a:r>
          </a:p>
          <a:p>
            <a:pPr fontAlgn="base"/>
            <a:r>
              <a:rPr lang="nb-NO" sz="1200" b="0" i="0" kern="1200" dirty="0">
                <a:solidFill>
                  <a:schemeClr val="tx1"/>
                </a:solidFill>
                <a:effectLst/>
                <a:latin typeface="+mn-lt"/>
                <a:ea typeface="+mn-ea"/>
                <a:cs typeface="+mn-cs"/>
              </a:rPr>
              <a:t>Vannet i kroppen ligger som en hinne og beskytter innvendig hud (slimhinner). Det gjelder i lungene og resten av luftveiene, fordøyelsessystemet og urin- og kjønnsveiene.</a:t>
            </a:r>
          </a:p>
          <a:p>
            <a:pPr fontAlgn="base"/>
            <a:r>
              <a:rPr lang="nb-NO" sz="1200" b="0" i="0" kern="1200" dirty="0">
                <a:solidFill>
                  <a:schemeClr val="tx1"/>
                </a:solidFill>
                <a:effectLst/>
                <a:latin typeface="+mn-lt"/>
                <a:ea typeface="+mn-ea"/>
                <a:cs typeface="+mn-cs"/>
              </a:rPr>
              <a:t>Vannet i øynene beskytter dem mot friksjon fra øyelokket.</a:t>
            </a:r>
          </a:p>
          <a:p>
            <a:pPr fontAlgn="base"/>
            <a:r>
              <a:rPr lang="nb-NO" sz="1200" b="0" i="0" kern="1200" dirty="0">
                <a:solidFill>
                  <a:schemeClr val="tx1"/>
                </a:solidFill>
                <a:effectLst/>
                <a:latin typeface="+mn-lt"/>
                <a:ea typeface="+mn-ea"/>
                <a:cs typeface="+mn-cs"/>
              </a:rPr>
              <a:t>Hjernen og ryggmargen ligger i et vannbad, som beskytter når kroppen beveger seg. Dette vannet frakter også næringsstoffer.</a:t>
            </a:r>
          </a:p>
          <a:p>
            <a:pPr fontAlgn="base"/>
            <a:r>
              <a:rPr lang="nb-NO" sz="1200" b="0" i="0" kern="1200" dirty="0">
                <a:solidFill>
                  <a:schemeClr val="tx1"/>
                </a:solidFill>
                <a:effectLst/>
                <a:latin typeface="+mn-lt"/>
                <a:ea typeface="+mn-ea"/>
                <a:cs typeface="+mn-cs"/>
              </a:rPr>
              <a:t>Leddene våre smøres av vann.</a:t>
            </a:r>
          </a:p>
          <a:p>
            <a:pPr fontAlgn="base"/>
            <a:r>
              <a:rPr lang="nb-NO" sz="1200" b="1" i="0" kern="1200" cap="all" dirty="0">
                <a:solidFill>
                  <a:schemeClr val="tx1"/>
                </a:solidFill>
                <a:effectLst/>
                <a:latin typeface="+mn-lt"/>
                <a:ea typeface="+mn-ea"/>
                <a:cs typeface="+mn-cs"/>
              </a:rPr>
              <a:t>VANNET REGULERER TEMPERATUREN</a:t>
            </a:r>
          </a:p>
          <a:p>
            <a:pPr fontAlgn="base"/>
            <a:r>
              <a:rPr lang="nb-NO" sz="1200" b="0" i="0" kern="1200" dirty="0">
                <a:solidFill>
                  <a:schemeClr val="tx1"/>
                </a:solidFill>
                <a:effectLst/>
                <a:latin typeface="+mn-lt"/>
                <a:ea typeface="+mn-ea"/>
                <a:cs typeface="+mn-cs"/>
              </a:rPr>
              <a:t>Vann har stor evne til å ta opp i seg varme, uten at temperaturen øker like mye som i andre stoffer. Et eksempel på det, er at du kan sette et glass med vann i sola. Glasset blir varmere enn vannet som er oppi.</a:t>
            </a:r>
          </a:p>
          <a:p>
            <a:pPr fontAlgn="base"/>
            <a:r>
              <a:rPr lang="nb-NO" sz="1200" b="0" i="0" kern="1200" dirty="0">
                <a:solidFill>
                  <a:schemeClr val="tx1"/>
                </a:solidFill>
                <a:effectLst/>
                <a:latin typeface="+mn-lt"/>
                <a:ea typeface="+mn-ea"/>
                <a:cs typeface="+mn-cs"/>
              </a:rPr>
              <a:t>Vannet i kroppen blir sent varmet opp. Blir vi veldig varme, slipper kroppen ut vann av porene i huden. Vi kaller det svette. Når svetten fordamper, gir vi fra oss varme, og vi blir avkjølt. Vi sier derfor at vannet i kroppen stabiliserer kroppstemperaturen vår, altså gjør den jevn.</a:t>
            </a:r>
          </a:p>
          <a:p>
            <a:pPr fontAlgn="base"/>
            <a:r>
              <a:rPr lang="nb-NO" sz="1200" b="1" i="0" kern="1200" cap="all" dirty="0">
                <a:solidFill>
                  <a:schemeClr val="tx1"/>
                </a:solidFill>
                <a:effectLst/>
                <a:latin typeface="+mn-lt"/>
                <a:ea typeface="+mn-ea"/>
                <a:cs typeface="+mn-cs"/>
              </a:rPr>
              <a:t>VANN TIL HUSHOLDNINGER</a:t>
            </a:r>
          </a:p>
          <a:p>
            <a:pPr fontAlgn="base"/>
            <a:r>
              <a:rPr lang="nb-NO" sz="1200" b="0" i="0" kern="1200" dirty="0">
                <a:solidFill>
                  <a:schemeClr val="tx1"/>
                </a:solidFill>
                <a:effectLst/>
                <a:latin typeface="+mn-lt"/>
                <a:ea typeface="+mn-ea"/>
                <a:cs typeface="+mn-cs"/>
              </a:rPr>
              <a:t>I Norge bruker hver innbygger mellom 150 og 200 liter vann i døgnet. Til sammenligning bruker en person i et utviklingsland cirka 10 liter vann per dag, og dette vannet må ofte hentes kilometervis unna. Vannforbruket i Norge for en person per dag fordeler seg slik:</a:t>
            </a:r>
          </a:p>
          <a:p>
            <a:pPr fontAlgn="base"/>
            <a:r>
              <a:rPr lang="nb-NO" sz="1200" b="0" i="0" kern="1200" dirty="0">
                <a:solidFill>
                  <a:schemeClr val="tx1"/>
                </a:solidFill>
                <a:effectLst/>
                <a:latin typeface="+mn-lt"/>
                <a:ea typeface="+mn-ea"/>
                <a:cs typeface="+mn-cs"/>
              </a:rPr>
              <a:t>Bad, dusj, håndvask og tannpuss:55 liter</a:t>
            </a:r>
          </a:p>
          <a:p>
            <a:pPr fontAlgn="base"/>
            <a:r>
              <a:rPr lang="nb-NO" sz="1200" b="0" i="0" kern="1200" dirty="0">
                <a:solidFill>
                  <a:schemeClr val="tx1"/>
                </a:solidFill>
                <a:effectLst/>
                <a:latin typeface="+mn-lt"/>
                <a:ea typeface="+mn-ea"/>
                <a:cs typeface="+mn-cs"/>
              </a:rPr>
              <a:t>WC:30 liter</a:t>
            </a:r>
          </a:p>
          <a:p>
            <a:pPr fontAlgn="base"/>
            <a:r>
              <a:rPr lang="nb-NO" sz="1200" b="0" i="0" kern="1200" dirty="0">
                <a:solidFill>
                  <a:schemeClr val="tx1"/>
                </a:solidFill>
                <a:effectLst/>
                <a:latin typeface="+mn-lt"/>
                <a:ea typeface="+mn-ea"/>
                <a:cs typeface="+mn-cs"/>
              </a:rPr>
              <a:t>Vask av klær og rengjøring:40 liter</a:t>
            </a:r>
          </a:p>
          <a:p>
            <a:pPr fontAlgn="base"/>
            <a:r>
              <a:rPr lang="nb-NO" sz="1200" b="0" i="0" kern="1200" dirty="0">
                <a:solidFill>
                  <a:schemeClr val="tx1"/>
                </a:solidFill>
                <a:effectLst/>
                <a:latin typeface="+mn-lt"/>
                <a:ea typeface="+mn-ea"/>
                <a:cs typeface="+mn-cs"/>
              </a:rPr>
              <a:t>Oppvask:20 liter</a:t>
            </a:r>
          </a:p>
          <a:p>
            <a:pPr fontAlgn="base"/>
            <a:r>
              <a:rPr lang="nb-NO" sz="1200" b="0" i="0" kern="1200" dirty="0">
                <a:solidFill>
                  <a:schemeClr val="tx1"/>
                </a:solidFill>
                <a:effectLst/>
                <a:latin typeface="+mn-lt"/>
                <a:ea typeface="+mn-ea"/>
                <a:cs typeface="+mn-cs"/>
              </a:rPr>
              <a:t>Matlaging:10 liter</a:t>
            </a:r>
          </a:p>
          <a:p>
            <a:pPr fontAlgn="base"/>
            <a:r>
              <a:rPr lang="nb-NO" sz="1200" b="0" i="0" kern="1200" dirty="0">
                <a:solidFill>
                  <a:schemeClr val="tx1"/>
                </a:solidFill>
                <a:effectLst/>
                <a:latin typeface="+mn-lt"/>
                <a:ea typeface="+mn-ea"/>
                <a:cs typeface="+mn-cs"/>
              </a:rPr>
              <a:t>Bilvask og hagevanning: (5+20)25 liter</a:t>
            </a:r>
          </a:p>
          <a:p>
            <a:pPr fontAlgn="base"/>
            <a:r>
              <a:rPr lang="nb-NO" sz="1200" b="0" i="0" kern="1200" dirty="0">
                <a:solidFill>
                  <a:schemeClr val="tx1"/>
                </a:solidFill>
                <a:effectLst/>
                <a:latin typeface="+mn-lt"/>
                <a:ea typeface="+mn-ea"/>
                <a:cs typeface="+mn-cs"/>
              </a:rPr>
              <a:t>Totalt:180 liter</a:t>
            </a:r>
          </a:p>
          <a:p>
            <a:pPr fontAlgn="base"/>
            <a:r>
              <a:rPr lang="nb-NO" sz="1200" b="0" i="0" kern="1200" dirty="0">
                <a:solidFill>
                  <a:schemeClr val="tx1"/>
                </a:solidFill>
                <a:effectLst/>
                <a:latin typeface="+mn-lt"/>
                <a:ea typeface="+mn-ea"/>
                <a:cs typeface="+mn-cs"/>
              </a:rPr>
              <a:t>Vi bruker så mye vann fordi det er mye nedbør i Norge. Men også fordi kommunene har laget et system som får vannet hjem til folk. Dette vannet er dessuten renset. De fleste stedene i Norge kan en drikke vannet rett fra springen.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98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VANN MED SYKDOMMER</a:t>
            </a:r>
          </a:p>
          <a:p>
            <a:pPr fontAlgn="base"/>
            <a:r>
              <a:rPr lang="nb-NO" sz="1200" b="0" i="0" kern="1200" dirty="0">
                <a:solidFill>
                  <a:schemeClr val="tx1"/>
                </a:solidFill>
                <a:effectLst/>
                <a:latin typeface="+mn-lt"/>
                <a:ea typeface="+mn-ea"/>
                <a:cs typeface="+mn-cs"/>
              </a:rPr>
              <a:t>I gamle dager ble mange i Norge syke fordi det var dårlig hygiene. Det var dårlig kunnskap om sykdommer og smitte. Folk visste lite om hvor viktig det er å vaske seg selv og omgivelsene. Mange steder var det dessuten veldig mye arbeid å bære nok vann til folk og dyr. Kloakken rant ofte der det falt seg, og kunne renne ut i drikkevannet. Smitte spredte seg fort. Les om det her. Det er de samme sykdommene som dreper folk andre steder i verden i dag, for eksempel kolera og tuberkulose.</a:t>
            </a:r>
          </a:p>
          <a:p>
            <a:pPr fontAlgn="base"/>
            <a:r>
              <a:rPr lang="nb-NO" sz="1200" b="0" i="0" kern="1200" dirty="0">
                <a:solidFill>
                  <a:schemeClr val="tx1"/>
                </a:solidFill>
                <a:effectLst/>
                <a:latin typeface="+mn-lt"/>
                <a:ea typeface="+mn-ea"/>
                <a:cs typeface="+mn-cs"/>
              </a:rPr>
              <a:t>Etter hvert skjønte legene mer om betydningen av hygiene, både i samfunnet og for den enkelte. “Hygiene” er et gresk ord som betyr “sunnhet”.</a:t>
            </a:r>
          </a:p>
          <a:p>
            <a:pPr fontAlgn="base"/>
            <a:r>
              <a:rPr lang="nb-NO" sz="1200" b="1" i="0" kern="1200" cap="all" dirty="0">
                <a:solidFill>
                  <a:schemeClr val="tx1"/>
                </a:solidFill>
                <a:effectLst/>
                <a:latin typeface="+mn-lt"/>
                <a:ea typeface="+mn-ea"/>
                <a:cs typeface="+mn-cs"/>
              </a:rPr>
              <a:t>KAMP MOT SMITTE</a:t>
            </a:r>
          </a:p>
          <a:p>
            <a:pPr fontAlgn="base"/>
            <a:r>
              <a:rPr lang="nb-NO" sz="1200" b="0" i="0" kern="1200" dirty="0">
                <a:solidFill>
                  <a:schemeClr val="tx1"/>
                </a:solidFill>
                <a:effectLst/>
                <a:latin typeface="+mn-lt"/>
                <a:ea typeface="+mn-ea"/>
                <a:cs typeface="+mn-cs"/>
              </a:rPr>
              <a:t>For 70–80 år siden var det nokså vanlig i Norge at folk spiste av samme fat, drakk av samme øse og ikke vasket skjeene. Det var mye tuberkulose her i landet helt til for 50–60 år siden. Vask av hender, bestikk, kopper og kjeler var viktig for at færre skulle bli smittet. For å bekjempe tuberkulose betydde det mye at det kom en vaksine, som ble påbudt i Norge fra 1947. Men bedre hygiene var også veldig viktig, særlig fordi </a:t>
            </a:r>
            <a:r>
              <a:rPr lang="nb-NO" sz="1200" b="0" i="0" kern="1200" dirty="0" err="1">
                <a:solidFill>
                  <a:schemeClr val="tx1"/>
                </a:solidFill>
                <a:effectLst/>
                <a:latin typeface="+mn-lt"/>
                <a:ea typeface="+mn-ea"/>
                <a:cs typeface="+mn-cs"/>
              </a:rPr>
              <a:t>fordi</a:t>
            </a:r>
            <a:r>
              <a:rPr lang="nb-NO" sz="1200" b="0" i="0" kern="1200" dirty="0">
                <a:solidFill>
                  <a:schemeClr val="tx1"/>
                </a:solidFill>
                <a:effectLst/>
                <a:latin typeface="+mn-lt"/>
                <a:ea typeface="+mn-ea"/>
                <a:cs typeface="+mn-cs"/>
              </a:rPr>
              <a:t> sykdommen smitter blant annet via spytt.</a:t>
            </a:r>
          </a:p>
          <a:p>
            <a:pPr fontAlgn="base"/>
            <a:r>
              <a:rPr lang="nb-NO" sz="1200" b="0" i="0" kern="1200" dirty="0">
                <a:solidFill>
                  <a:schemeClr val="tx1"/>
                </a:solidFill>
                <a:effectLst/>
                <a:latin typeface="+mn-lt"/>
                <a:ea typeface="+mn-ea"/>
                <a:cs typeface="+mn-cs"/>
              </a:rPr>
              <a:t>Mange menn brukte snus. De spyttet. På jernbanestasjonene og andre steder stod det spyttebakker, store trau som menn spyttet i. Det var ganske vanlig. Det ble slutt på spyttebakkene etter hvert som arbeidet mot tuberkulosen gikk framover. På skolene på 1950-tallet lærte barna at de ikke skulle spytte.</a:t>
            </a:r>
          </a:p>
          <a:p>
            <a:pPr fontAlgn="base"/>
            <a:r>
              <a:rPr lang="nb-NO" sz="1200" b="1" i="0" kern="1200" cap="all" dirty="0">
                <a:solidFill>
                  <a:schemeClr val="tx1"/>
                </a:solidFill>
                <a:effectLst/>
                <a:latin typeface="+mn-lt"/>
                <a:ea typeface="+mn-ea"/>
                <a:cs typeface="+mn-cs"/>
              </a:rPr>
              <a:t>VANN OG SÅPE</a:t>
            </a:r>
          </a:p>
          <a:p>
            <a:pPr fontAlgn="base"/>
            <a:r>
              <a:rPr lang="nb-NO" sz="1200" b="0" i="0" kern="1200" dirty="0">
                <a:solidFill>
                  <a:schemeClr val="tx1"/>
                </a:solidFill>
                <a:effectLst/>
                <a:latin typeface="+mn-lt"/>
                <a:ea typeface="+mn-ea"/>
                <a:cs typeface="+mn-cs"/>
              </a:rPr>
              <a:t>Rengjøring med vann og såpe hindrer at mange sykdommer sprer seg. Personlig hygiene handler om å vaske kroppen, klærne og huset vi bor i. Det handler om å være renslige når vi lager mat og når vi har vært på do, for å unngå smitte.</a:t>
            </a:r>
          </a:p>
          <a:p>
            <a:pPr fontAlgn="base"/>
            <a:r>
              <a:rPr lang="nb-NO" sz="1200" b="0" i="0" kern="1200" dirty="0">
                <a:solidFill>
                  <a:schemeClr val="tx1"/>
                </a:solidFill>
                <a:effectLst/>
                <a:latin typeface="+mn-lt"/>
                <a:ea typeface="+mn-ea"/>
                <a:cs typeface="+mn-cs"/>
              </a:rPr>
              <a:t>Det er særlig viktig å vaske hendene godt for å unngå smitte av sykdommer. Dårlig håndhygiene er den viktigste årsaken til spredning av sykdommer på sykehus. Grundig håndvask fjerner de fleste av mikrobene på hendene våre, og slik forsvarer vi oss mot både forkjølelse, influensa og magesjau.</a:t>
            </a:r>
          </a:p>
          <a:p>
            <a:pPr fontAlgn="base"/>
            <a:r>
              <a:rPr lang="nb-NO" sz="1200" b="1" i="0" kern="1200" cap="all" dirty="0">
                <a:solidFill>
                  <a:schemeClr val="tx1"/>
                </a:solidFill>
                <a:effectLst/>
                <a:latin typeface="+mn-lt"/>
                <a:ea typeface="+mn-ea"/>
                <a:cs typeface="+mn-cs"/>
              </a:rPr>
              <a:t>STADIG BEDRE VANN</a:t>
            </a:r>
          </a:p>
          <a:p>
            <a:pPr fontAlgn="base"/>
            <a:r>
              <a:rPr lang="nb-NO" sz="1200" b="0" i="0" kern="1200" dirty="0">
                <a:solidFill>
                  <a:schemeClr val="tx1"/>
                </a:solidFill>
                <a:effectLst/>
                <a:latin typeface="+mn-lt"/>
                <a:ea typeface="+mn-ea"/>
                <a:cs typeface="+mn-cs"/>
              </a:rPr>
              <a:t>I Norge er vannet i springen de fleste steder rent og godt. Det kan likevel bli bedre. Personer som får vann fra vannverk uten god nok behandling, kan få dårlig vann. Hvert år er det noen som blir syke med akutte eller mer langvarige mageproblemer, fordi vannkildene er forurenset eller fordi rensingen av vannet ikke er god nok. Alle må ta ansvar for å beskytte vannkildene.</a:t>
            </a:r>
          </a:p>
          <a:p>
            <a:pPr fontAlgn="base"/>
            <a:r>
              <a:rPr lang="nb-NO" sz="1200" b="0" i="0" kern="1200" dirty="0">
                <a:solidFill>
                  <a:schemeClr val="tx1"/>
                </a:solidFill>
                <a:effectLst/>
                <a:latin typeface="+mn-lt"/>
                <a:ea typeface="+mn-ea"/>
                <a:cs typeface="+mn-cs"/>
              </a:rPr>
              <a:t>Vannverkene jobber hele tida med å innføre bedre teknikk.</a:t>
            </a:r>
          </a:p>
          <a:p>
            <a:pPr fontAlgn="base"/>
            <a:r>
              <a:rPr lang="nb-NO" sz="1200" b="1" i="0" kern="1200" cap="all" dirty="0">
                <a:solidFill>
                  <a:schemeClr val="tx1"/>
                </a:solidFill>
                <a:effectLst/>
                <a:latin typeface="+mn-lt"/>
                <a:ea typeface="+mn-ea"/>
                <a:cs typeface="+mn-cs"/>
              </a:rPr>
              <a:t>VANN OG HYGIENE I VERDEN</a:t>
            </a:r>
          </a:p>
          <a:p>
            <a:pPr fontAlgn="base"/>
            <a:r>
              <a:rPr lang="nb-NO" sz="1200" b="0" i="0" kern="1200" dirty="0">
                <a:solidFill>
                  <a:schemeClr val="tx1"/>
                </a:solidFill>
                <a:effectLst/>
                <a:latin typeface="+mn-lt"/>
                <a:ea typeface="+mn-ea"/>
                <a:cs typeface="+mn-cs"/>
              </a:rPr>
              <a:t>Det er ikke lett å ta vare på helse og renslighet når det ikke er nok vann eller når vannet er forurenset. Dette er situasjonen for flere hundre millioner mennesker i verden.</a:t>
            </a:r>
          </a:p>
          <a:p>
            <a:pPr fontAlgn="base"/>
            <a:r>
              <a:rPr lang="nb-NO" sz="1200" b="0" i="0" kern="1200" dirty="0">
                <a:solidFill>
                  <a:schemeClr val="tx1"/>
                </a:solidFill>
                <a:effectLst/>
                <a:latin typeface="+mn-lt"/>
                <a:ea typeface="+mn-ea"/>
                <a:cs typeface="+mn-cs"/>
              </a:rPr>
              <a:t>Les om det i </a:t>
            </a:r>
            <a:r>
              <a:rPr lang="nb-NO" sz="1200" b="0" i="0" u="none" strike="noStrike" kern="1200" dirty="0">
                <a:solidFill>
                  <a:schemeClr val="tx1"/>
                </a:solidFill>
                <a:effectLst/>
                <a:latin typeface="+mn-lt"/>
                <a:ea typeface="+mn-ea"/>
                <a:cs typeface="+mn-cs"/>
                <a:hlinkClick r:id="rId3" tooltip="Kapittel 7: Vann i verden"/>
              </a:rPr>
              <a:t>kapittel 7</a:t>
            </a:r>
            <a:r>
              <a:rPr lang="nb-NO" sz="1200" b="0" i="0" kern="1200" dirty="0">
                <a:solidFill>
                  <a:schemeClr val="tx1"/>
                </a:solidFill>
                <a:effectLst/>
                <a:latin typeface="+mn-lt"/>
                <a:ea typeface="+mn-ea"/>
                <a:cs typeface="+mn-cs"/>
              </a:rPr>
              <a:t>.</a:t>
            </a:r>
          </a:p>
          <a:p>
            <a:pPr fontAlgn="base"/>
            <a:r>
              <a:rPr lang="nb-NO" sz="1200" b="0" i="0" kern="1200" dirty="0">
                <a:solidFill>
                  <a:schemeClr val="tx1"/>
                </a:solidFill>
                <a:effectLst/>
                <a:latin typeface="+mn-lt"/>
                <a:ea typeface="+mn-ea"/>
                <a:cs typeface="+mn-cs"/>
              </a:rPr>
              <a:t>I </a:t>
            </a:r>
            <a:r>
              <a:rPr lang="nb-NO" sz="1200" b="0" i="0" kern="1200" dirty="0" err="1">
                <a:solidFill>
                  <a:schemeClr val="tx1"/>
                </a:solidFill>
                <a:effectLst/>
                <a:latin typeface="+mn-lt"/>
                <a:ea typeface="+mn-ea"/>
                <a:cs typeface="+mn-cs"/>
              </a:rPr>
              <a:t>utvklingsland</a:t>
            </a:r>
            <a:r>
              <a:rPr lang="nb-NO" sz="1200" b="0" i="0" kern="1200" dirty="0">
                <a:solidFill>
                  <a:schemeClr val="tx1"/>
                </a:solidFill>
                <a:effectLst/>
                <a:latin typeface="+mn-lt"/>
                <a:ea typeface="+mn-ea"/>
                <a:cs typeface="+mn-cs"/>
              </a:rPr>
              <a:t> mangler ett av tre mennesker forsyning av sikkert vann og tilfredsstillende sanitærforhold. Folk får hepatitt A og E, diarésykdommer som kolera, tyfoidfeber og hudsykdommer, når bakterier fra avføring finnes i drikkevannet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12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21.02.2018</a:t>
            </a:fld>
            <a:endParaRPr lang="nb-NO"/>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73253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69346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46089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48369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23119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5489F5A-8F3A-4E3B-A524-64A525CF333A}" type="datetimeFigureOut">
              <a:rPr lang="nb-NO" smtClean="0"/>
              <a:t>21.02.2018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62738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5489F5A-8F3A-4E3B-A524-64A525CF333A}" type="datetimeFigureOut">
              <a:rPr lang="nb-NO" smtClean="0"/>
              <a:t>21.02.2018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24753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5489F5A-8F3A-4E3B-A524-64A525CF333A}" type="datetimeFigureOut">
              <a:rPr lang="nb-NO" smtClean="0"/>
              <a:t>21.02.2018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422230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9F5A-8F3A-4E3B-A524-64A525CF333A}" type="datetimeFigureOut">
              <a:rPr lang="nb-NO" smtClean="0"/>
              <a:t>21.02.2018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164443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b-NO"/>
              <a:t>Klikk for å redigere tittelstil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b-NO"/>
              <a:t>Rediger tekststiler i malen</a:t>
            </a:r>
          </a:p>
        </p:txBody>
      </p:sp>
      <p:sp>
        <p:nvSpPr>
          <p:cNvPr id="5" name="Date Placeholder 4"/>
          <p:cNvSpPr>
            <a:spLocks noGrp="1"/>
          </p:cNvSpPr>
          <p:nvPr>
            <p:ph type="dt" sz="half" idx="10"/>
          </p:nvPr>
        </p:nvSpPr>
        <p:spPr/>
        <p:txBody>
          <a:bodyPr/>
          <a:lstStyle/>
          <a:p>
            <a:fld id="{B5489F5A-8F3A-4E3B-A524-64A525CF333A}" type="datetimeFigureOut">
              <a:rPr lang="nb-NO" smtClean="0"/>
              <a:t>21.02.2018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389112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21.02.2018</a:t>
            </a:fld>
            <a:endParaRPr lang="nb-NO"/>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35280468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5489F5A-8F3A-4E3B-A524-64A525CF333A}" type="datetimeFigureOut">
              <a:rPr lang="nb-NO" smtClean="0"/>
              <a:t>21.02.2018</a:t>
            </a:fld>
            <a:endParaRPr lang="nb-NO"/>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b-NO"/>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1424256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333CBE-B699-4E3B-9F45-C045F77343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Plassholder for innhold 4">
            <a:extLst>
              <a:ext uri="{FF2B5EF4-FFF2-40B4-BE49-F238E27FC236}">
                <a16:creationId xmlns:a16="http://schemas.microsoft.com/office/drawing/2014/main" id="{A507392E-6475-4E2D-9C45-4B3F706DBC6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056" r="18611"/>
          <a:stretch/>
        </p:blipFill>
        <p:spPr>
          <a:xfrm>
            <a:off x="-10287" y="10"/>
            <a:ext cx="7552267" cy="6857990"/>
          </a:xfrm>
          <a:prstGeom prst="rect">
            <a:avLst/>
          </a:prstGeom>
        </p:spPr>
      </p:pic>
      <p:sp>
        <p:nvSpPr>
          <p:cNvPr id="2" name="Tittel 1">
            <a:extLst>
              <a:ext uri="{FF2B5EF4-FFF2-40B4-BE49-F238E27FC236}">
                <a16:creationId xmlns:a16="http://schemas.microsoft.com/office/drawing/2014/main" id="{5498DF7E-D535-4255-95F3-3A4F750E4CAC}"/>
              </a:ext>
            </a:extLst>
          </p:cNvPr>
          <p:cNvSpPr>
            <a:spLocks noGrp="1"/>
          </p:cNvSpPr>
          <p:nvPr>
            <p:ph type="title"/>
          </p:nvPr>
        </p:nvSpPr>
        <p:spPr>
          <a:xfrm>
            <a:off x="7933038" y="770467"/>
            <a:ext cx="3740270" cy="3352800"/>
          </a:xfrm>
        </p:spPr>
        <p:txBody>
          <a:bodyPr vert="horz" lIns="91440" tIns="45720" rIns="91440" bIns="45720" rtlCol="0" anchor="b">
            <a:normAutofit/>
          </a:bodyPr>
          <a:lstStyle/>
          <a:p>
            <a:pPr>
              <a:lnSpc>
                <a:spcPct val="80000"/>
              </a:lnSpc>
            </a:pPr>
            <a:r>
              <a:rPr lang="en-US">
                <a:solidFill>
                  <a:srgbClr val="FFFFFF"/>
                </a:solidFill>
              </a:rPr>
              <a:t>Kapittel 4: Rent vann </a:t>
            </a:r>
            <a:r>
              <a:rPr lang="en-US">
                <a:solidFill>
                  <a:srgbClr val="FFFFFF"/>
                </a:solidFill>
                <a:sym typeface="Wingdings" panose="05000000000000000000" pitchFamily="2" charset="2"/>
              </a:rPr>
              <a:t> God helse</a:t>
            </a:r>
            <a:endParaRPr lang="en-US">
              <a:solidFill>
                <a:srgbClr val="FFFFFF"/>
              </a:solidFill>
            </a:endParaRPr>
          </a:p>
        </p:txBody>
      </p:sp>
    </p:spTree>
    <p:extLst>
      <p:ext uri="{BB962C8B-B14F-4D97-AF65-F5344CB8AC3E}">
        <p14:creationId xmlns:p14="http://schemas.microsoft.com/office/powerpoint/2010/main" val="256384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72B23BC-768D-4F2A-9970-B067AD818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058" y="1106618"/>
            <a:ext cx="3448478" cy="4205460"/>
          </a:xfrm>
          <a:prstGeom prst="rect">
            <a:avLst/>
          </a:prstGeom>
        </p:spPr>
      </p:pic>
      <p:sp>
        <p:nvSpPr>
          <p:cNvPr id="2" name="Tittel 1">
            <a:extLst>
              <a:ext uri="{FF2B5EF4-FFF2-40B4-BE49-F238E27FC236}">
                <a16:creationId xmlns:a16="http://schemas.microsoft.com/office/drawing/2014/main" id="{0342DECC-CD6F-4EE4-AB5B-DC80024F2AE3}"/>
              </a:ext>
            </a:extLst>
          </p:cNvPr>
          <p:cNvSpPr>
            <a:spLocks noGrp="1"/>
          </p:cNvSpPr>
          <p:nvPr>
            <p:ph type="title"/>
          </p:nvPr>
        </p:nvSpPr>
        <p:spPr>
          <a:xfrm>
            <a:off x="657225" y="499533"/>
            <a:ext cx="6972607" cy="1658198"/>
          </a:xfrm>
        </p:spPr>
        <p:txBody>
          <a:bodyPr>
            <a:normAutofit/>
          </a:bodyPr>
          <a:lstStyle/>
          <a:p>
            <a:r>
              <a:rPr lang="nb-NO" dirty="0"/>
              <a:t>Hvor mye vann har vi?</a:t>
            </a:r>
          </a:p>
        </p:txBody>
      </p:sp>
      <p:sp>
        <p:nvSpPr>
          <p:cNvPr id="3" name="Plassholder for innhold 2">
            <a:extLst>
              <a:ext uri="{FF2B5EF4-FFF2-40B4-BE49-F238E27FC236}">
                <a16:creationId xmlns:a16="http://schemas.microsoft.com/office/drawing/2014/main" id="{93A8A1EE-470D-4E20-A57C-6B55C87E7F0C}"/>
              </a:ext>
            </a:extLst>
          </p:cNvPr>
          <p:cNvSpPr>
            <a:spLocks noGrp="1"/>
          </p:cNvSpPr>
          <p:nvPr>
            <p:ph idx="1"/>
          </p:nvPr>
        </p:nvSpPr>
        <p:spPr>
          <a:xfrm>
            <a:off x="676657" y="2011680"/>
            <a:ext cx="6953176" cy="3766185"/>
          </a:xfrm>
        </p:spPr>
        <p:txBody>
          <a:bodyPr>
            <a:normAutofit/>
          </a:bodyPr>
          <a:lstStyle/>
          <a:p>
            <a:pPr fontAlgn="base"/>
            <a:r>
              <a:rPr lang="nb-NO" b="1" dirty="0"/>
              <a:t>A: </a:t>
            </a:r>
            <a:r>
              <a:rPr lang="nb-NO" dirty="0"/>
              <a:t>97 % saltvann i havene</a:t>
            </a:r>
          </a:p>
          <a:p>
            <a:pPr fontAlgn="base"/>
            <a:r>
              <a:rPr lang="nb-NO" b="1" dirty="0"/>
              <a:t>B: </a:t>
            </a:r>
            <a:r>
              <a:rPr lang="nb-NO" dirty="0"/>
              <a:t>2 % is (polene og Grønland)</a:t>
            </a:r>
          </a:p>
          <a:p>
            <a:pPr fontAlgn="base"/>
            <a:r>
              <a:rPr lang="nb-NO" b="1" dirty="0"/>
              <a:t>C: </a:t>
            </a:r>
            <a:r>
              <a:rPr lang="nb-NO" dirty="0"/>
              <a:t>0,9 % grunnvann (vann i </a:t>
            </a:r>
            <a:r>
              <a:rPr lang="nb-NO" dirty="0" err="1"/>
              <a:t>løsmasser</a:t>
            </a:r>
            <a:r>
              <a:rPr lang="nb-NO" dirty="0"/>
              <a:t> og fjell)</a:t>
            </a:r>
          </a:p>
          <a:p>
            <a:pPr fontAlgn="base"/>
            <a:r>
              <a:rPr lang="nb-NO" b="1" dirty="0"/>
              <a:t>D: </a:t>
            </a:r>
            <a:r>
              <a:rPr lang="nb-NO" dirty="0"/>
              <a:t>0,1 % overflatevann (sjøer, vann, bekker og elver)</a:t>
            </a:r>
          </a:p>
          <a:p>
            <a:pPr fontAlgn="base"/>
            <a:endParaRPr lang="nb-NO" dirty="0"/>
          </a:p>
          <a:p>
            <a:pPr fontAlgn="base"/>
            <a:r>
              <a:rPr lang="nb-NO" dirty="0"/>
              <a:t>Vi kan altså bruke bare en prosent av jordas vann. Det som er merket med C og D på figuren til venstre. Da gjelder det å ta vare på vannet. Rent vann er avgjørende for helsa til alle mennesker i verden</a:t>
            </a:r>
          </a:p>
          <a:p>
            <a:endParaRPr lang="nb-NO" dirty="0"/>
          </a:p>
        </p:txBody>
      </p:sp>
    </p:spTree>
    <p:extLst>
      <p:ext uri="{BB962C8B-B14F-4D97-AF65-F5344CB8AC3E}">
        <p14:creationId xmlns:p14="http://schemas.microsoft.com/office/powerpoint/2010/main" val="41698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218665-EA77-40EC-8172-4F17E2DEDB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6F5AACC5-81E6-4AF3-9CEA-9223C5BCB0BD}"/>
              </a:ext>
            </a:extLst>
          </p:cNvPr>
          <p:cNvSpPr>
            <a:spLocks noGrp="1"/>
          </p:cNvSpPr>
          <p:nvPr>
            <p:ph type="title"/>
          </p:nvPr>
        </p:nvSpPr>
        <p:spPr>
          <a:xfrm>
            <a:off x="8199458" y="643467"/>
            <a:ext cx="3349075" cy="5584296"/>
          </a:xfrm>
        </p:spPr>
        <p:txBody>
          <a:bodyPr anchor="ctr">
            <a:normAutofit/>
          </a:bodyPr>
          <a:lstStyle/>
          <a:p>
            <a:r>
              <a:rPr lang="nb-NO" sz="4000">
                <a:solidFill>
                  <a:srgbClr val="FFFFFF"/>
                </a:solidFill>
              </a:rPr>
              <a:t>Vann i kroppen</a:t>
            </a:r>
          </a:p>
        </p:txBody>
      </p:sp>
      <p:graphicFrame>
        <p:nvGraphicFramePr>
          <p:cNvPr id="5" name="Plassholder for innhold 2"/>
          <p:cNvGraphicFramePr>
            <a:graphicFrameLocks noGrp="1"/>
          </p:cNvGraphicFramePr>
          <p:nvPr>
            <p:ph idx="1"/>
            <p:extLst/>
          </p:nvPr>
        </p:nvGraphicFramePr>
        <p:xfrm>
          <a:off x="633413" y="684213"/>
          <a:ext cx="6278562"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233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DE45E6-F36D-4AB2-98FC-9345359E1C9A}"/>
              </a:ext>
            </a:extLst>
          </p:cNvPr>
          <p:cNvSpPr>
            <a:spLocks noGrp="1"/>
          </p:cNvSpPr>
          <p:nvPr>
            <p:ph type="title"/>
          </p:nvPr>
        </p:nvSpPr>
        <p:spPr/>
        <p:txBody>
          <a:bodyPr/>
          <a:lstStyle/>
          <a:p>
            <a:r>
              <a:rPr lang="nb-NO" dirty="0"/>
              <a:t>Mennesket består av mest vann</a:t>
            </a:r>
          </a:p>
        </p:txBody>
      </p:sp>
      <p:sp>
        <p:nvSpPr>
          <p:cNvPr id="3" name="Plassholder for innhold 2">
            <a:extLst>
              <a:ext uri="{FF2B5EF4-FFF2-40B4-BE49-F238E27FC236}">
                <a16:creationId xmlns:a16="http://schemas.microsoft.com/office/drawing/2014/main" id="{696A316A-9EC7-4862-8BFB-1A65D59816C5}"/>
              </a:ext>
            </a:extLst>
          </p:cNvPr>
          <p:cNvSpPr>
            <a:spLocks noGrp="1"/>
          </p:cNvSpPr>
          <p:nvPr>
            <p:ph idx="1"/>
          </p:nvPr>
        </p:nvSpPr>
        <p:spPr/>
        <p:txBody>
          <a:bodyPr/>
          <a:lstStyle/>
          <a:p>
            <a:pPr fontAlgn="base">
              <a:buFont typeface="Courier New" panose="02070309020205020404" pitchFamily="49" charset="0"/>
              <a:buChar char="o"/>
            </a:pPr>
            <a:r>
              <a:rPr lang="nb-NO" dirty="0"/>
              <a:t> Hos voksne mennesker består kroppen av omtrent 70 prosent vann.</a:t>
            </a:r>
          </a:p>
          <a:p>
            <a:pPr fontAlgn="base">
              <a:buFont typeface="Courier New" panose="02070309020205020404" pitchFamily="49" charset="0"/>
              <a:buChar char="o"/>
            </a:pPr>
            <a:r>
              <a:rPr lang="nb-NO" dirty="0"/>
              <a:t> Hos nyfødte utgjør vann opptil 90 prosent av kroppsvekten.</a:t>
            </a:r>
          </a:p>
          <a:p>
            <a:pPr fontAlgn="base">
              <a:buFont typeface="Courier New" panose="02070309020205020404" pitchFamily="49" charset="0"/>
              <a:buChar char="o"/>
            </a:pPr>
            <a:r>
              <a:rPr lang="nb-NO" dirty="0"/>
              <a:t> Knokler inneholder ca. 20 prosent vann. </a:t>
            </a:r>
          </a:p>
          <a:p>
            <a:pPr fontAlgn="base">
              <a:buFont typeface="Courier New" panose="02070309020205020404" pitchFamily="49" charset="0"/>
              <a:buChar char="o"/>
            </a:pPr>
            <a:r>
              <a:rPr lang="nb-NO" dirty="0"/>
              <a:t>Fettvev inneholder 25 prosent, skjelettmuskler 80 prosent og blodplasma 92 prosent. (Blodplasma er den væskeholdige delen av blodet.)</a:t>
            </a:r>
          </a:p>
          <a:p>
            <a:pPr fontAlgn="base">
              <a:buFont typeface="Courier New" panose="02070309020205020404" pitchFamily="49" charset="0"/>
              <a:buChar char="o"/>
            </a:pPr>
            <a:r>
              <a:rPr lang="nb-NO" dirty="0"/>
              <a:t>Lungene inneholder nesten 90 prosent vann.</a:t>
            </a:r>
          </a:p>
          <a:p>
            <a:pPr fontAlgn="base">
              <a:buFont typeface="Courier New" panose="02070309020205020404" pitchFamily="49" charset="0"/>
              <a:buChar char="o"/>
            </a:pPr>
            <a:r>
              <a:rPr lang="nb-NO" dirty="0"/>
              <a:t>Ledningsnettet for vann i en kropp, det vil si blodårene, har en lengde på 100 mil. Det er like langt som fra Trondheim til Oslo og tilbake igjen.</a:t>
            </a:r>
          </a:p>
          <a:p>
            <a:endParaRPr lang="nb-NO" dirty="0"/>
          </a:p>
        </p:txBody>
      </p:sp>
    </p:spTree>
    <p:extLst>
      <p:ext uri="{BB962C8B-B14F-4D97-AF65-F5344CB8AC3E}">
        <p14:creationId xmlns:p14="http://schemas.microsoft.com/office/powerpoint/2010/main" val="184642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14494A-0B57-430C-B898-4D6F6731A75E}"/>
              </a:ext>
            </a:extLst>
          </p:cNvPr>
          <p:cNvSpPr>
            <a:spLocks noGrp="1"/>
          </p:cNvSpPr>
          <p:nvPr>
            <p:ph type="title"/>
          </p:nvPr>
        </p:nvSpPr>
        <p:spPr/>
        <p:txBody>
          <a:bodyPr/>
          <a:lstStyle/>
          <a:p>
            <a:r>
              <a:rPr lang="nb-NO" dirty="0"/>
              <a:t>Vannets oppgaver</a:t>
            </a:r>
          </a:p>
        </p:txBody>
      </p:sp>
      <p:sp>
        <p:nvSpPr>
          <p:cNvPr id="3" name="Plassholder for innhold 2">
            <a:extLst>
              <a:ext uri="{FF2B5EF4-FFF2-40B4-BE49-F238E27FC236}">
                <a16:creationId xmlns:a16="http://schemas.microsoft.com/office/drawing/2014/main" id="{D1D95C9E-0A85-4C22-9BE9-23009E1F6CA9}"/>
              </a:ext>
            </a:extLst>
          </p:cNvPr>
          <p:cNvSpPr>
            <a:spLocks noGrp="1"/>
          </p:cNvSpPr>
          <p:nvPr>
            <p:ph idx="1"/>
          </p:nvPr>
        </p:nvSpPr>
        <p:spPr/>
        <p:txBody>
          <a:bodyPr>
            <a:normAutofit fontScale="92500" lnSpcReduction="10000"/>
          </a:bodyPr>
          <a:lstStyle/>
          <a:p>
            <a:pPr>
              <a:buFont typeface="Courier New" panose="02070309020205020404" pitchFamily="49" charset="0"/>
              <a:buChar char="o"/>
            </a:pPr>
            <a:r>
              <a:rPr lang="nb-NO" dirty="0"/>
              <a:t> Vannet transporterer stoffer inn og ut </a:t>
            </a:r>
          </a:p>
          <a:p>
            <a:pPr marL="0" indent="0">
              <a:buNone/>
            </a:pPr>
            <a:endParaRPr lang="nb-NO" dirty="0"/>
          </a:p>
          <a:p>
            <a:pPr>
              <a:buFont typeface="Courier New" panose="02070309020205020404" pitchFamily="49" charset="0"/>
              <a:buChar char="o"/>
            </a:pPr>
            <a:r>
              <a:rPr lang="nb-NO" dirty="0"/>
              <a:t> Vannet må være rent</a:t>
            </a:r>
          </a:p>
          <a:p>
            <a:pPr marL="0" indent="0">
              <a:buNone/>
            </a:pPr>
            <a:endParaRPr lang="nb-NO" dirty="0"/>
          </a:p>
          <a:p>
            <a:pPr>
              <a:buFont typeface="Courier New" panose="02070309020205020404" pitchFamily="49" charset="0"/>
              <a:buChar char="o"/>
            </a:pPr>
            <a:r>
              <a:rPr lang="nb-NO" dirty="0"/>
              <a:t> Vannet beskytter</a:t>
            </a:r>
          </a:p>
          <a:p>
            <a:pPr marL="0" indent="0">
              <a:buNone/>
            </a:pPr>
            <a:endParaRPr lang="nb-NO" dirty="0"/>
          </a:p>
          <a:p>
            <a:pPr>
              <a:buFont typeface="Courier New" panose="02070309020205020404" pitchFamily="49" charset="0"/>
              <a:buChar char="o"/>
            </a:pPr>
            <a:r>
              <a:rPr lang="nb-NO" dirty="0"/>
              <a:t> Vannet regulerer temperaturen </a:t>
            </a:r>
          </a:p>
          <a:p>
            <a:pPr marL="0" indent="0">
              <a:buNone/>
            </a:pPr>
            <a:endParaRPr lang="nb-NO" dirty="0"/>
          </a:p>
          <a:p>
            <a:pPr>
              <a:buFont typeface="Courier New" panose="02070309020205020404" pitchFamily="49" charset="0"/>
              <a:buChar char="o"/>
            </a:pPr>
            <a:r>
              <a:rPr lang="nb-NO" dirty="0"/>
              <a:t> Vann til husholdninger </a:t>
            </a:r>
          </a:p>
        </p:txBody>
      </p:sp>
    </p:spTree>
    <p:extLst>
      <p:ext uri="{BB962C8B-B14F-4D97-AF65-F5344CB8AC3E}">
        <p14:creationId xmlns:p14="http://schemas.microsoft.com/office/powerpoint/2010/main" val="94362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C7F6121F-D35B-4F38-99BF-CCC6BE04037F}"/>
              </a:ext>
            </a:extLst>
          </p:cNvPr>
          <p:cNvSpPr>
            <a:spLocks noGrp="1"/>
          </p:cNvSpPr>
          <p:nvPr>
            <p:ph type="title"/>
          </p:nvPr>
        </p:nvSpPr>
        <p:spPr>
          <a:xfrm>
            <a:off x="706298" y="639763"/>
            <a:ext cx="3997693" cy="5492750"/>
          </a:xfrm>
        </p:spPr>
        <p:txBody>
          <a:bodyPr>
            <a:normAutofit/>
          </a:bodyPr>
          <a:lstStyle/>
          <a:p>
            <a:r>
              <a:rPr lang="nb-NO" sz="6000">
                <a:solidFill>
                  <a:srgbClr val="FFFFFF"/>
                </a:solidFill>
              </a:rPr>
              <a:t>Vann og sykdommer</a:t>
            </a:r>
          </a:p>
        </p:txBody>
      </p:sp>
      <p:graphicFrame>
        <p:nvGraphicFramePr>
          <p:cNvPr id="5" name="Plassholder for innhold 2"/>
          <p:cNvGraphicFramePr>
            <a:graphicFrameLocks noGrp="1"/>
          </p:cNvGraphicFramePr>
          <p:nvPr>
            <p:ph idx="1"/>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6408"/>
      </p:ext>
    </p:extLst>
  </p:cSld>
  <p:clrMapOvr>
    <a:masterClrMapping/>
  </p:clrMapOvr>
</p:sld>
</file>

<file path=ppt/theme/theme1.xml><?xml version="1.0" encoding="utf-8"?>
<a:theme xmlns:a="http://schemas.openxmlformats.org/drawingml/2006/main" name="Metropolitt">
  <a:themeElements>
    <a:clrScheme name="Metropolitt">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t">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1558</Words>
  <Application>Microsoft Office PowerPoint</Application>
  <PresentationFormat>Widescreen</PresentationFormat>
  <Paragraphs>94</Paragraphs>
  <Slides>6</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6</vt:i4>
      </vt:variant>
    </vt:vector>
  </HeadingPairs>
  <TitlesOfParts>
    <vt:vector size="12" baseType="lpstr">
      <vt:lpstr>Arial</vt:lpstr>
      <vt:lpstr>Calibri</vt:lpstr>
      <vt:lpstr>Calibri Light</vt:lpstr>
      <vt:lpstr>Courier New</vt:lpstr>
      <vt:lpstr>Wingdings</vt:lpstr>
      <vt:lpstr>Metropolitt</vt:lpstr>
      <vt:lpstr>Kapittel 4: Rent vann  God helse</vt:lpstr>
      <vt:lpstr>Hvor mye vann har vi?</vt:lpstr>
      <vt:lpstr>Vann i kroppen</vt:lpstr>
      <vt:lpstr>Mennesket består av mest vann</vt:lpstr>
      <vt:lpstr>Vannets oppgaver</vt:lpstr>
      <vt:lpstr>Vann og sykdommer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Kapittel 4: Rent vann  God helse</dc:title>
  <dc:creator>Hilde Olsen</dc:creator>
  <cp:lastModifiedBy>Hilde Olsen</cp:lastModifiedBy>
  <cp:revision>1</cp:revision>
  <dcterms:created xsi:type="dcterms:W3CDTF">2018-02-21T14:00:35Z</dcterms:created>
  <dcterms:modified xsi:type="dcterms:W3CDTF">2018-02-21T14:09:29Z</dcterms:modified>
</cp:coreProperties>
</file>