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AE5EA3-F81A-41BF-9FB5-2054C19CAE1F}" type="doc">
      <dgm:prSet loTypeId="urn:microsoft.com/office/officeart/2008/layout/LinedList" loCatId="Inbox" qsTypeId="urn:microsoft.com/office/officeart/2005/8/quickstyle/simple2" qsCatId="simple" csTypeId="urn:microsoft.com/office/officeart/2005/8/colors/accent3_3" csCatId="accent3" phldr="1"/>
      <dgm:spPr/>
      <dgm:t>
        <a:bodyPr/>
        <a:lstStyle/>
        <a:p>
          <a:endParaRPr lang="en-US"/>
        </a:p>
      </dgm:t>
    </dgm:pt>
    <dgm:pt modelId="{C607C4BA-131B-4CE3-8AEE-EC143CC1F713}">
      <dgm:prSet/>
      <dgm:spPr/>
      <dgm:t>
        <a:bodyPr/>
        <a:lstStyle/>
        <a:p>
          <a:r>
            <a:rPr lang="nb-NO"/>
            <a:t>Mikroorganismer er mikroskopiske små dyr eller planter. Mange av disse kan vi ikke se uten mikroskop. Mikroorganismene omfatter blant annet bakterier, virus, parasitter, sopp og alger.</a:t>
          </a:r>
          <a:endParaRPr lang="en-US"/>
        </a:p>
      </dgm:t>
    </dgm:pt>
    <dgm:pt modelId="{CD213FAF-0068-4E63-93E2-69085EB25E02}" type="parTrans" cxnId="{92D1193F-13E5-4F59-B69F-CF5617155AB8}">
      <dgm:prSet/>
      <dgm:spPr/>
      <dgm:t>
        <a:bodyPr/>
        <a:lstStyle/>
        <a:p>
          <a:endParaRPr lang="en-US"/>
        </a:p>
      </dgm:t>
    </dgm:pt>
    <dgm:pt modelId="{DA323B49-A679-4983-B3A3-BFACFC82BF09}" type="sibTrans" cxnId="{92D1193F-13E5-4F59-B69F-CF5617155AB8}">
      <dgm:prSet/>
      <dgm:spPr/>
      <dgm:t>
        <a:bodyPr/>
        <a:lstStyle/>
        <a:p>
          <a:endParaRPr lang="en-US"/>
        </a:p>
      </dgm:t>
    </dgm:pt>
    <dgm:pt modelId="{74E1A8E0-052A-4467-A081-A7BCDC93169D}">
      <dgm:prSet/>
      <dgm:spPr/>
      <dgm:t>
        <a:bodyPr/>
        <a:lstStyle/>
        <a:p>
          <a:r>
            <a:rPr lang="nb-NO"/>
            <a:t>De finnes over alt. Noen få av dem kan gjøre oss syke. Noen kan finnes i avføring fra mennesker og dyr. Derfor er det viktig ikke å slippe ut avløpsvann i vassdragene våre. Dersom en bonde sprer husdyrgjødsel i nedbørfeltet eller har dyr på beite, kan risikoen være stor for at smittsomme organismer havner i drikkevannet. </a:t>
          </a:r>
          <a:endParaRPr lang="en-US"/>
        </a:p>
      </dgm:t>
    </dgm:pt>
    <dgm:pt modelId="{2B859A65-1618-4356-9A3F-890B6999AA61}" type="parTrans" cxnId="{6F689622-1BBF-4958-BA65-42D5672A4BDE}">
      <dgm:prSet/>
      <dgm:spPr/>
      <dgm:t>
        <a:bodyPr/>
        <a:lstStyle/>
        <a:p>
          <a:endParaRPr lang="en-US"/>
        </a:p>
      </dgm:t>
    </dgm:pt>
    <dgm:pt modelId="{8FD2770E-9A7B-4FB5-8EE2-A19481755C30}" type="sibTrans" cxnId="{6F689622-1BBF-4958-BA65-42D5672A4BDE}">
      <dgm:prSet/>
      <dgm:spPr/>
      <dgm:t>
        <a:bodyPr/>
        <a:lstStyle/>
        <a:p>
          <a:endParaRPr lang="en-US"/>
        </a:p>
      </dgm:t>
    </dgm:pt>
    <dgm:pt modelId="{5F931A31-F2B3-47E2-BAF5-479447130F7E}">
      <dgm:prSet/>
      <dgm:spPr/>
      <dgm:t>
        <a:bodyPr/>
        <a:lstStyle/>
        <a:p>
          <a:endParaRPr lang="nb-NO" dirty="0"/>
        </a:p>
        <a:p>
          <a:r>
            <a:rPr lang="nb-NO" dirty="0"/>
            <a:t>Når man skal velge drikkevannskilde, er det derfor viktig å kartlegge bondegårder, boliger, hytter og næringsliv i nedbørfeltet.</a:t>
          </a:r>
          <a:endParaRPr lang="en-US" dirty="0"/>
        </a:p>
      </dgm:t>
    </dgm:pt>
    <dgm:pt modelId="{9960E2AE-D99A-4B2D-859C-614EEAE01954}" type="parTrans" cxnId="{4DB6F865-0A02-4194-AC8B-7B58766EC492}">
      <dgm:prSet/>
      <dgm:spPr/>
      <dgm:t>
        <a:bodyPr/>
        <a:lstStyle/>
        <a:p>
          <a:endParaRPr lang="en-US"/>
        </a:p>
      </dgm:t>
    </dgm:pt>
    <dgm:pt modelId="{00A9E161-FD19-4E32-87D7-C8679C011F9B}" type="sibTrans" cxnId="{4DB6F865-0A02-4194-AC8B-7B58766EC492}">
      <dgm:prSet/>
      <dgm:spPr/>
      <dgm:t>
        <a:bodyPr/>
        <a:lstStyle/>
        <a:p>
          <a:endParaRPr lang="en-US"/>
        </a:p>
      </dgm:t>
    </dgm:pt>
    <dgm:pt modelId="{642DED94-33F6-46E3-BA90-E13E9B6B714E}" type="pres">
      <dgm:prSet presAssocID="{47AE5EA3-F81A-41BF-9FB5-2054C19CAE1F}" presName="vert0" presStyleCnt="0">
        <dgm:presLayoutVars>
          <dgm:dir/>
          <dgm:animOne val="branch"/>
          <dgm:animLvl val="lvl"/>
        </dgm:presLayoutVars>
      </dgm:prSet>
      <dgm:spPr/>
    </dgm:pt>
    <dgm:pt modelId="{0BBEEE76-883A-4E75-8D01-B9A9BEF2040D}" type="pres">
      <dgm:prSet presAssocID="{C607C4BA-131B-4CE3-8AEE-EC143CC1F713}" presName="thickLine" presStyleLbl="alignNode1" presStyleIdx="0" presStyleCnt="3"/>
      <dgm:spPr/>
    </dgm:pt>
    <dgm:pt modelId="{767B8C5A-53CF-46F8-BDC0-3F4C3F0F5447}" type="pres">
      <dgm:prSet presAssocID="{C607C4BA-131B-4CE3-8AEE-EC143CC1F713}" presName="horz1" presStyleCnt="0"/>
      <dgm:spPr/>
    </dgm:pt>
    <dgm:pt modelId="{1F5C2F64-0B0E-4D0F-AB2E-321E1D5A60FE}" type="pres">
      <dgm:prSet presAssocID="{C607C4BA-131B-4CE3-8AEE-EC143CC1F713}" presName="tx1" presStyleLbl="revTx" presStyleIdx="0" presStyleCnt="3"/>
      <dgm:spPr/>
    </dgm:pt>
    <dgm:pt modelId="{DBD92C24-FF1C-4987-9CAB-D07B77D78485}" type="pres">
      <dgm:prSet presAssocID="{C607C4BA-131B-4CE3-8AEE-EC143CC1F713}" presName="vert1" presStyleCnt="0"/>
      <dgm:spPr/>
    </dgm:pt>
    <dgm:pt modelId="{0C252D59-D4E4-435B-B6F0-47D9C7D0C0FF}" type="pres">
      <dgm:prSet presAssocID="{74E1A8E0-052A-4467-A081-A7BCDC93169D}" presName="thickLine" presStyleLbl="alignNode1" presStyleIdx="1" presStyleCnt="3"/>
      <dgm:spPr/>
    </dgm:pt>
    <dgm:pt modelId="{E3961064-605F-483B-B8A4-498501105C36}" type="pres">
      <dgm:prSet presAssocID="{74E1A8E0-052A-4467-A081-A7BCDC93169D}" presName="horz1" presStyleCnt="0"/>
      <dgm:spPr/>
    </dgm:pt>
    <dgm:pt modelId="{75F1E458-606B-4DD9-A554-F4E44F622097}" type="pres">
      <dgm:prSet presAssocID="{74E1A8E0-052A-4467-A081-A7BCDC93169D}" presName="tx1" presStyleLbl="revTx" presStyleIdx="1" presStyleCnt="3"/>
      <dgm:spPr/>
    </dgm:pt>
    <dgm:pt modelId="{71A889A7-BBAB-462B-A9FD-31D0BBACAF47}" type="pres">
      <dgm:prSet presAssocID="{74E1A8E0-052A-4467-A081-A7BCDC93169D}" presName="vert1" presStyleCnt="0"/>
      <dgm:spPr/>
    </dgm:pt>
    <dgm:pt modelId="{A0BDEBB7-D8B7-4355-84FD-BD1155172CAA}" type="pres">
      <dgm:prSet presAssocID="{5F931A31-F2B3-47E2-BAF5-479447130F7E}" presName="thickLine" presStyleLbl="alignNode1" presStyleIdx="2" presStyleCnt="3"/>
      <dgm:spPr/>
    </dgm:pt>
    <dgm:pt modelId="{5172CA18-37F9-459D-958B-BFA117C420F5}" type="pres">
      <dgm:prSet presAssocID="{5F931A31-F2B3-47E2-BAF5-479447130F7E}" presName="horz1" presStyleCnt="0"/>
      <dgm:spPr/>
    </dgm:pt>
    <dgm:pt modelId="{8332FB09-D3AA-49F2-9CAD-56392D56032D}" type="pres">
      <dgm:prSet presAssocID="{5F931A31-F2B3-47E2-BAF5-479447130F7E}" presName="tx1" presStyleLbl="revTx" presStyleIdx="2" presStyleCnt="3"/>
      <dgm:spPr/>
    </dgm:pt>
    <dgm:pt modelId="{3F84F2D8-DC03-4D0F-9596-871386240E57}" type="pres">
      <dgm:prSet presAssocID="{5F931A31-F2B3-47E2-BAF5-479447130F7E}" presName="vert1" presStyleCnt="0"/>
      <dgm:spPr/>
    </dgm:pt>
  </dgm:ptLst>
  <dgm:cxnLst>
    <dgm:cxn modelId="{6F689622-1BBF-4958-BA65-42D5672A4BDE}" srcId="{47AE5EA3-F81A-41BF-9FB5-2054C19CAE1F}" destId="{74E1A8E0-052A-4467-A081-A7BCDC93169D}" srcOrd="1" destOrd="0" parTransId="{2B859A65-1618-4356-9A3F-890B6999AA61}" sibTransId="{8FD2770E-9A7B-4FB5-8EE2-A19481755C30}"/>
    <dgm:cxn modelId="{92D1193F-13E5-4F59-B69F-CF5617155AB8}" srcId="{47AE5EA3-F81A-41BF-9FB5-2054C19CAE1F}" destId="{C607C4BA-131B-4CE3-8AEE-EC143CC1F713}" srcOrd="0" destOrd="0" parTransId="{CD213FAF-0068-4E63-93E2-69085EB25E02}" sibTransId="{DA323B49-A679-4983-B3A3-BFACFC82BF09}"/>
    <dgm:cxn modelId="{36019660-905C-4A10-8209-D63616B02DBC}" type="presOf" srcId="{47AE5EA3-F81A-41BF-9FB5-2054C19CAE1F}" destId="{642DED94-33F6-46E3-BA90-E13E9B6B714E}" srcOrd="0" destOrd="0" presId="urn:microsoft.com/office/officeart/2008/layout/LinedList"/>
    <dgm:cxn modelId="{4DB6F865-0A02-4194-AC8B-7B58766EC492}" srcId="{47AE5EA3-F81A-41BF-9FB5-2054C19CAE1F}" destId="{5F931A31-F2B3-47E2-BAF5-479447130F7E}" srcOrd="2" destOrd="0" parTransId="{9960E2AE-D99A-4B2D-859C-614EEAE01954}" sibTransId="{00A9E161-FD19-4E32-87D7-C8679C011F9B}"/>
    <dgm:cxn modelId="{7A928576-8E1E-4190-8003-BDB0831C79B1}" type="presOf" srcId="{74E1A8E0-052A-4467-A081-A7BCDC93169D}" destId="{75F1E458-606B-4DD9-A554-F4E44F622097}" srcOrd="0" destOrd="0" presId="urn:microsoft.com/office/officeart/2008/layout/LinedList"/>
    <dgm:cxn modelId="{0B8C5F90-F41D-43F1-8CCF-56C0DB571CA0}" type="presOf" srcId="{5F931A31-F2B3-47E2-BAF5-479447130F7E}" destId="{8332FB09-D3AA-49F2-9CAD-56392D56032D}" srcOrd="0" destOrd="0" presId="urn:microsoft.com/office/officeart/2008/layout/LinedList"/>
    <dgm:cxn modelId="{ACA217E5-1F73-4AFA-B495-C02510CDC028}" type="presOf" srcId="{C607C4BA-131B-4CE3-8AEE-EC143CC1F713}" destId="{1F5C2F64-0B0E-4D0F-AB2E-321E1D5A60FE}" srcOrd="0" destOrd="0" presId="urn:microsoft.com/office/officeart/2008/layout/LinedList"/>
    <dgm:cxn modelId="{B8C21A16-9A3B-45A5-9B51-CBEA070718A3}" type="presParOf" srcId="{642DED94-33F6-46E3-BA90-E13E9B6B714E}" destId="{0BBEEE76-883A-4E75-8D01-B9A9BEF2040D}" srcOrd="0" destOrd="0" presId="urn:microsoft.com/office/officeart/2008/layout/LinedList"/>
    <dgm:cxn modelId="{1C363992-5BAF-4D34-986A-086AC943114B}" type="presParOf" srcId="{642DED94-33F6-46E3-BA90-E13E9B6B714E}" destId="{767B8C5A-53CF-46F8-BDC0-3F4C3F0F5447}" srcOrd="1" destOrd="0" presId="urn:microsoft.com/office/officeart/2008/layout/LinedList"/>
    <dgm:cxn modelId="{349B4C6E-E7AB-461D-A1BE-06BD26744E1A}" type="presParOf" srcId="{767B8C5A-53CF-46F8-BDC0-3F4C3F0F5447}" destId="{1F5C2F64-0B0E-4D0F-AB2E-321E1D5A60FE}" srcOrd="0" destOrd="0" presId="urn:microsoft.com/office/officeart/2008/layout/LinedList"/>
    <dgm:cxn modelId="{EFB30912-A141-4464-A6EC-3AFBC07D35B8}" type="presParOf" srcId="{767B8C5A-53CF-46F8-BDC0-3F4C3F0F5447}" destId="{DBD92C24-FF1C-4987-9CAB-D07B77D78485}" srcOrd="1" destOrd="0" presId="urn:microsoft.com/office/officeart/2008/layout/LinedList"/>
    <dgm:cxn modelId="{350DA204-53B9-4784-8A23-48066540CDB2}" type="presParOf" srcId="{642DED94-33F6-46E3-BA90-E13E9B6B714E}" destId="{0C252D59-D4E4-435B-B6F0-47D9C7D0C0FF}" srcOrd="2" destOrd="0" presId="urn:microsoft.com/office/officeart/2008/layout/LinedList"/>
    <dgm:cxn modelId="{6A68FE68-8ABE-4CDB-A388-68250F421506}" type="presParOf" srcId="{642DED94-33F6-46E3-BA90-E13E9B6B714E}" destId="{E3961064-605F-483B-B8A4-498501105C36}" srcOrd="3" destOrd="0" presId="urn:microsoft.com/office/officeart/2008/layout/LinedList"/>
    <dgm:cxn modelId="{4A9264D3-4E5D-4CBF-9798-F69E7AFF5234}" type="presParOf" srcId="{E3961064-605F-483B-B8A4-498501105C36}" destId="{75F1E458-606B-4DD9-A554-F4E44F622097}" srcOrd="0" destOrd="0" presId="urn:microsoft.com/office/officeart/2008/layout/LinedList"/>
    <dgm:cxn modelId="{05EA8DC6-1BB8-4D76-BA53-ED3A414F5F35}" type="presParOf" srcId="{E3961064-605F-483B-B8A4-498501105C36}" destId="{71A889A7-BBAB-462B-A9FD-31D0BBACAF47}" srcOrd="1" destOrd="0" presId="urn:microsoft.com/office/officeart/2008/layout/LinedList"/>
    <dgm:cxn modelId="{B52A20ED-FBF1-4F36-A034-01827B03F56C}" type="presParOf" srcId="{642DED94-33F6-46E3-BA90-E13E9B6B714E}" destId="{A0BDEBB7-D8B7-4355-84FD-BD1155172CAA}" srcOrd="4" destOrd="0" presId="urn:microsoft.com/office/officeart/2008/layout/LinedList"/>
    <dgm:cxn modelId="{708E2B74-3D35-4B09-8924-2515BF41F594}" type="presParOf" srcId="{642DED94-33F6-46E3-BA90-E13E9B6B714E}" destId="{5172CA18-37F9-459D-958B-BFA117C420F5}" srcOrd="5" destOrd="0" presId="urn:microsoft.com/office/officeart/2008/layout/LinedList"/>
    <dgm:cxn modelId="{6B0CDC0B-CA22-4CC9-8F61-A0F1ADACC0E9}" type="presParOf" srcId="{5172CA18-37F9-459D-958B-BFA117C420F5}" destId="{8332FB09-D3AA-49F2-9CAD-56392D56032D}" srcOrd="0" destOrd="0" presId="urn:microsoft.com/office/officeart/2008/layout/LinedList"/>
    <dgm:cxn modelId="{9AA3933D-FF60-42B2-A3CC-CFCC54B5EA38}" type="presParOf" srcId="{5172CA18-37F9-459D-958B-BFA117C420F5}" destId="{3F84F2D8-DC03-4D0F-9596-871386240E5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EEE76-883A-4E75-8D01-B9A9BEF2040D}">
      <dsp:nvSpPr>
        <dsp:cNvPr id="0" name=""/>
        <dsp:cNvSpPr/>
      </dsp:nvSpPr>
      <dsp:spPr>
        <a:xfrm>
          <a:off x="0" y="2682"/>
          <a:ext cx="6254724" cy="0"/>
        </a:xfrm>
        <a:prstGeom prst="line">
          <a:avLst/>
        </a:prstGeom>
        <a:solidFill>
          <a:schemeClr val="accent3">
            <a:shade val="80000"/>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F5C2F64-0B0E-4D0F-AB2E-321E1D5A60FE}">
      <dsp:nvSpPr>
        <dsp:cNvPr id="0" name=""/>
        <dsp:cNvSpPr/>
      </dsp:nvSpPr>
      <dsp:spPr>
        <a:xfrm>
          <a:off x="0" y="2682"/>
          <a:ext cx="6254724" cy="182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b-NO" sz="2000" kern="1200"/>
            <a:t>Mikroorganismer er mikroskopiske små dyr eller planter. Mange av disse kan vi ikke se uten mikroskop. Mikroorganismene omfatter blant annet bakterier, virus, parasitter, sopp og alger.</a:t>
          </a:r>
          <a:endParaRPr lang="en-US" sz="2000" kern="1200"/>
        </a:p>
      </dsp:txBody>
      <dsp:txXfrm>
        <a:off x="0" y="2682"/>
        <a:ext cx="6254724" cy="1829128"/>
      </dsp:txXfrm>
    </dsp:sp>
    <dsp:sp modelId="{0C252D59-D4E4-435B-B6F0-47D9C7D0C0FF}">
      <dsp:nvSpPr>
        <dsp:cNvPr id="0" name=""/>
        <dsp:cNvSpPr/>
      </dsp:nvSpPr>
      <dsp:spPr>
        <a:xfrm>
          <a:off x="0" y="1831810"/>
          <a:ext cx="6254724" cy="0"/>
        </a:xfrm>
        <a:prstGeom prst="line">
          <a:avLst/>
        </a:prstGeom>
        <a:solidFill>
          <a:schemeClr val="accent3">
            <a:shade val="80000"/>
            <a:hueOff val="-48587"/>
            <a:satOff val="-4919"/>
            <a:lumOff val="13534"/>
            <a:alphaOff val="0"/>
          </a:schemeClr>
        </a:solidFill>
        <a:ln w="12700" cap="flat" cmpd="sng" algn="ctr">
          <a:solidFill>
            <a:schemeClr val="accent3">
              <a:shade val="80000"/>
              <a:hueOff val="-48587"/>
              <a:satOff val="-4919"/>
              <a:lumOff val="1353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5F1E458-606B-4DD9-A554-F4E44F622097}">
      <dsp:nvSpPr>
        <dsp:cNvPr id="0" name=""/>
        <dsp:cNvSpPr/>
      </dsp:nvSpPr>
      <dsp:spPr>
        <a:xfrm>
          <a:off x="0" y="1831810"/>
          <a:ext cx="6254724" cy="182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b-NO" sz="2000" kern="1200"/>
            <a:t>De finnes over alt. Noen få av dem kan gjøre oss syke. Noen kan finnes i avføring fra mennesker og dyr. Derfor er det viktig ikke å slippe ut avløpsvann i vassdragene våre. Dersom en bonde sprer husdyrgjødsel i nedbørfeltet eller har dyr på beite, kan risikoen være stor for at smittsomme organismer havner i drikkevannet. </a:t>
          </a:r>
          <a:endParaRPr lang="en-US" sz="2000" kern="1200"/>
        </a:p>
      </dsp:txBody>
      <dsp:txXfrm>
        <a:off x="0" y="1831810"/>
        <a:ext cx="6254724" cy="1829128"/>
      </dsp:txXfrm>
    </dsp:sp>
    <dsp:sp modelId="{A0BDEBB7-D8B7-4355-84FD-BD1155172CAA}">
      <dsp:nvSpPr>
        <dsp:cNvPr id="0" name=""/>
        <dsp:cNvSpPr/>
      </dsp:nvSpPr>
      <dsp:spPr>
        <a:xfrm>
          <a:off x="0" y="3660939"/>
          <a:ext cx="6254724" cy="0"/>
        </a:xfrm>
        <a:prstGeom prst="line">
          <a:avLst/>
        </a:prstGeom>
        <a:solidFill>
          <a:schemeClr val="accent3">
            <a:shade val="80000"/>
            <a:hueOff val="-97174"/>
            <a:satOff val="-9839"/>
            <a:lumOff val="27067"/>
            <a:alphaOff val="0"/>
          </a:schemeClr>
        </a:solidFill>
        <a:ln w="12700" cap="flat" cmpd="sng" algn="ctr">
          <a:solidFill>
            <a:schemeClr val="accent3">
              <a:shade val="80000"/>
              <a:hueOff val="-97174"/>
              <a:satOff val="-9839"/>
              <a:lumOff val="2706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332FB09-D3AA-49F2-9CAD-56392D56032D}">
      <dsp:nvSpPr>
        <dsp:cNvPr id="0" name=""/>
        <dsp:cNvSpPr/>
      </dsp:nvSpPr>
      <dsp:spPr>
        <a:xfrm>
          <a:off x="0" y="3660939"/>
          <a:ext cx="6254724" cy="182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nb-NO" sz="2000" kern="1200" dirty="0"/>
        </a:p>
        <a:p>
          <a:pPr marL="0" lvl="0" indent="0" algn="l" defTabSz="889000">
            <a:lnSpc>
              <a:spcPct val="90000"/>
            </a:lnSpc>
            <a:spcBef>
              <a:spcPct val="0"/>
            </a:spcBef>
            <a:spcAft>
              <a:spcPct val="35000"/>
            </a:spcAft>
            <a:buNone/>
          </a:pPr>
          <a:r>
            <a:rPr lang="nb-NO" sz="2000" kern="1200" dirty="0"/>
            <a:t>Når man skal velge drikkevannskilde, er det derfor viktig å kartlegge bondegårder, boliger, hytter og næringsliv i nedbørfeltet.</a:t>
          </a:r>
          <a:endParaRPr lang="en-US" sz="2000" kern="1200" dirty="0"/>
        </a:p>
      </dsp:txBody>
      <dsp:txXfrm>
        <a:off x="0" y="3660939"/>
        <a:ext cx="6254724" cy="18291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BD203-1367-4041-BE72-36AFA2056E59}" type="datetimeFigureOut">
              <a:rPr lang="nb-NO" smtClean="0"/>
              <a:t>04.04.2018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844C0-2604-4A3E-9BCF-353C0B2DA5AE}" type="slidenum">
              <a:rPr lang="nb-NO" smtClean="0"/>
              <a:t>‹#›</a:t>
            </a:fld>
            <a:endParaRPr lang="nb-NO"/>
          </a:p>
        </p:txBody>
      </p:sp>
    </p:spTree>
    <p:extLst>
      <p:ext uri="{BB962C8B-B14F-4D97-AF65-F5344CB8AC3E}">
        <p14:creationId xmlns:p14="http://schemas.microsoft.com/office/powerpoint/2010/main" val="3975814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no.wikipedia.org/wiki/Vassdra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hi.n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1" i="0" kern="1200" cap="all" dirty="0">
                <a:solidFill>
                  <a:schemeClr val="tx1"/>
                </a:solidFill>
                <a:effectLst/>
                <a:latin typeface="+mn-lt"/>
                <a:ea typeface="+mn-ea"/>
                <a:cs typeface="+mn-cs"/>
              </a:rPr>
              <a:t>HVORFOR KAN VI DRIKKE VANNET FRA SPRINGEN?</a:t>
            </a:r>
          </a:p>
          <a:p>
            <a:pPr fontAlgn="base"/>
            <a:r>
              <a:rPr lang="nb-NO" sz="1200" b="0" i="0" kern="1200" dirty="0">
                <a:solidFill>
                  <a:schemeClr val="tx1"/>
                </a:solidFill>
                <a:effectLst/>
                <a:latin typeface="+mn-lt"/>
                <a:ea typeface="+mn-ea"/>
                <a:cs typeface="+mn-cs"/>
              </a:rPr>
              <a:t>Vi må rense vannet før vi drikker det for at vi ikke skal bli syke. I dette kapittelet får du vite hvorfor og hvordan vi gjør det.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528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Sola varmer opp vannet i havet. Vann fordamper og stiger opp i lufta. Høyere oppe blir dampen avkjølt og danner skyer. Når det er mye vann i skyene, faller vannet ned som nedbør. Nedbøren kan være snø eller regn og noen ganger hagl. Der klimaet er kaldt, blir jorda dekket av is, snø og breer, og noe av dette smelter om våren og sommeren. Andre steder er klimaet slik at det regner mye i perioder. Mesteparten av nedbøren faller rett ned i havet, fordi jordkloden er dekket av mer hav enn land.</a:t>
            </a:r>
          </a:p>
          <a:p>
            <a:pPr fontAlgn="base"/>
            <a:r>
              <a:rPr lang="nb-NO" sz="1200" b="0" i="0" kern="1200" dirty="0">
                <a:solidFill>
                  <a:schemeClr val="tx1"/>
                </a:solidFill>
                <a:effectLst/>
                <a:latin typeface="+mn-lt"/>
                <a:ea typeface="+mn-ea"/>
                <a:cs typeface="+mn-cs"/>
              </a:rPr>
              <a:t>Hvor blir det av nedbøren og smeltevannet på bakken? Noe av det renner som elver tilbake til havet. Noe vann synker ned i sprekker i jord og fjell og renner ut i havet den veien. Noe av vannet siger ned i jord og fjell og kan bli til kilder for drikkevann. Noe av vannet nede i bakken siger ut igjen og lager elver og innsjøer. Vann i bakken blir brukt av planter, og vannet fordunster fra bladene. Vannet går rundt og rundt. Det er det samme vannet hele tiden. Hvor begynner vannet? Hvor slutter vannet? Ja, hvem kan si det?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358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Overflatevann er vann som samler seg i bekker, elver, tjern og innsjøer. Innsjøene gir oss ofte drikkevann.</a:t>
            </a:r>
          </a:p>
          <a:p>
            <a:pPr fontAlgn="base"/>
            <a:r>
              <a:rPr lang="nb-NO" sz="1200" b="0" i="0" kern="1200" dirty="0">
                <a:solidFill>
                  <a:schemeClr val="tx1"/>
                </a:solidFill>
                <a:effectLst/>
                <a:latin typeface="+mn-lt"/>
                <a:ea typeface="+mn-ea"/>
                <a:cs typeface="+mn-cs"/>
              </a:rPr>
              <a:t>I innsjøer er det viktig at vannet hentes fra dypet. Det kan nemlig være stor forskjell på vannet fra dypet og vannet fra det øverste laget. Om sommeren er det øverste laget i vannet varmt, ofte rundt 20 grader. På dypet er temperaturen ofte 4 grader. I et området i vannet møtes det kalde og det varme vannet. Her synker temperaturen svært raskt. Derfor kalles dette området “</a:t>
            </a:r>
            <a:r>
              <a:rPr lang="nb-NO" sz="1200" b="0" i="0" kern="1200" dirty="0" err="1">
                <a:solidFill>
                  <a:schemeClr val="tx1"/>
                </a:solidFill>
                <a:effectLst/>
                <a:latin typeface="+mn-lt"/>
                <a:ea typeface="+mn-ea"/>
                <a:cs typeface="+mn-cs"/>
              </a:rPr>
              <a:t>temperatursprangskiktet</a:t>
            </a:r>
            <a:r>
              <a:rPr lang="nb-NO" sz="1200" b="0" i="0" kern="1200" dirty="0">
                <a:solidFill>
                  <a:schemeClr val="tx1"/>
                </a:solidFill>
                <a:effectLst/>
                <a:latin typeface="+mn-lt"/>
                <a:ea typeface="+mn-ea"/>
                <a:cs typeface="+mn-cs"/>
              </a:rPr>
              <a:t>”. På fagspråket kalles det “</a:t>
            </a:r>
            <a:r>
              <a:rPr lang="nb-NO" sz="1200" b="0" i="0" kern="1200" dirty="0" err="1">
                <a:solidFill>
                  <a:schemeClr val="tx1"/>
                </a:solidFill>
                <a:effectLst/>
                <a:latin typeface="+mn-lt"/>
                <a:ea typeface="+mn-ea"/>
                <a:cs typeface="+mn-cs"/>
              </a:rPr>
              <a:t>termoklinen</a:t>
            </a:r>
            <a:r>
              <a:rPr lang="nb-NO" sz="1200" b="0" i="0" kern="1200" dirty="0">
                <a:solidFill>
                  <a:schemeClr val="tx1"/>
                </a:solidFill>
                <a:effectLst/>
                <a:latin typeface="+mn-lt"/>
                <a:ea typeface="+mn-ea"/>
                <a:cs typeface="+mn-cs"/>
              </a:rPr>
              <a:t>”.</a:t>
            </a:r>
          </a:p>
          <a:p>
            <a:pPr fontAlgn="base"/>
            <a:r>
              <a:rPr lang="nb-NO" sz="1200" b="0" i="0" kern="1200" dirty="0">
                <a:solidFill>
                  <a:schemeClr val="tx1"/>
                </a:solidFill>
                <a:effectLst/>
                <a:latin typeface="+mn-lt"/>
                <a:ea typeface="+mn-ea"/>
                <a:cs typeface="+mn-cs"/>
              </a:rPr>
              <a:t>Du har kanskje merket at du har stupt eller hoppet i et vann, og så har du kjent at vannet lengre ned har vært merkbart kaldere enn øverst? Plutselig, ved et visst dyp, vil temperaturen stabilisere seg og være jevn. Dette laget kalles for dypvannslaget.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390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Du kan tenke deg at innsjøen er delt i tre lag.</a:t>
            </a:r>
          </a:p>
          <a:p>
            <a:pPr fontAlgn="base"/>
            <a:r>
              <a:rPr lang="nb-NO" sz="1200" b="0" i="0" kern="1200" dirty="0">
                <a:solidFill>
                  <a:schemeClr val="tx1"/>
                </a:solidFill>
                <a:effectLst/>
                <a:latin typeface="+mn-lt"/>
                <a:ea typeface="+mn-ea"/>
                <a:cs typeface="+mn-cs"/>
              </a:rPr>
              <a:t>Overflatelag</a:t>
            </a:r>
          </a:p>
          <a:p>
            <a:pPr fontAlgn="base"/>
            <a:r>
              <a:rPr lang="nb-NO" sz="1200" b="0" i="0" kern="1200" dirty="0">
                <a:solidFill>
                  <a:schemeClr val="tx1"/>
                </a:solidFill>
                <a:effectLst/>
                <a:latin typeface="+mn-lt"/>
                <a:ea typeface="+mn-ea"/>
                <a:cs typeface="+mn-cs"/>
              </a:rPr>
              <a:t>Temperatursprangsjiktet (</a:t>
            </a:r>
            <a:r>
              <a:rPr lang="nb-NO" sz="1200" b="0" i="0" kern="1200" dirty="0" err="1">
                <a:solidFill>
                  <a:schemeClr val="tx1"/>
                </a:solidFill>
                <a:effectLst/>
                <a:latin typeface="+mn-lt"/>
                <a:ea typeface="+mn-ea"/>
                <a:cs typeface="+mn-cs"/>
              </a:rPr>
              <a:t>termoklinen</a:t>
            </a:r>
            <a:r>
              <a:rPr lang="nb-NO" sz="1200" b="0" i="0" kern="1200" dirty="0">
                <a:solidFill>
                  <a:schemeClr val="tx1"/>
                </a:solidFill>
                <a:effectLst/>
                <a:latin typeface="+mn-lt"/>
                <a:ea typeface="+mn-ea"/>
                <a:cs typeface="+mn-cs"/>
              </a:rPr>
              <a:t>)</a:t>
            </a:r>
          </a:p>
          <a:p>
            <a:pPr fontAlgn="base"/>
            <a:r>
              <a:rPr lang="nb-NO" sz="1200" b="0" i="0" kern="1200" dirty="0">
                <a:solidFill>
                  <a:schemeClr val="tx1"/>
                </a:solidFill>
                <a:effectLst/>
                <a:latin typeface="+mn-lt"/>
                <a:ea typeface="+mn-ea"/>
                <a:cs typeface="+mn-cs"/>
              </a:rPr>
              <a:t>Dypvannslag</a:t>
            </a:r>
          </a:p>
          <a:p>
            <a:pPr fontAlgn="base"/>
            <a:r>
              <a:rPr lang="nb-NO" sz="1200" b="0" i="0" kern="1200" dirty="0">
                <a:solidFill>
                  <a:schemeClr val="tx1"/>
                </a:solidFill>
                <a:effectLst/>
                <a:latin typeface="+mn-lt"/>
                <a:ea typeface="+mn-ea"/>
                <a:cs typeface="+mn-cs"/>
              </a:rPr>
              <a:t>Det spesielle med denne lagdelingen som har betydning for drikkevann, er at disse lagene vanligvis ikke blandes i sommerhalvåret. Når en innsjø forurenses enten via nedbøren eller via bekker, elver og tilsig, vil forurensningene holde seg i vannlaget på overflaten. Det er derfor det noen steder kan gå an å bade i en dyp innsjø, samtidig som den er en drikkevannskilde! Myndighetene vil sette opp skilt eller gjerder for å beskytte drikkevannet der det ikke er mulig å bade eller være i nærheten av det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780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Temperatursprangsjiktet virker vanligvis som en effektiv </a:t>
            </a:r>
            <a:r>
              <a:rPr lang="nb-NO" sz="1200" b="0" i="0" kern="1200" dirty="0" err="1">
                <a:solidFill>
                  <a:schemeClr val="tx1"/>
                </a:solidFill>
                <a:effectLst/>
                <a:latin typeface="+mn-lt"/>
                <a:ea typeface="+mn-ea"/>
                <a:cs typeface="+mn-cs"/>
              </a:rPr>
              <a:t>barrière</a:t>
            </a:r>
            <a:r>
              <a:rPr lang="nb-NO" sz="1200" b="0" i="0" kern="1200" dirty="0">
                <a:solidFill>
                  <a:schemeClr val="tx1"/>
                </a:solidFill>
                <a:effectLst/>
                <a:latin typeface="+mn-lt"/>
                <a:ea typeface="+mn-ea"/>
                <a:cs typeface="+mn-cs"/>
              </a:rPr>
              <a:t> mot visse forurensninger. Denne </a:t>
            </a:r>
            <a:r>
              <a:rPr lang="nb-NO" sz="1200" b="0" i="0" kern="1200" dirty="0" err="1">
                <a:solidFill>
                  <a:schemeClr val="tx1"/>
                </a:solidFill>
                <a:effectLst/>
                <a:latin typeface="+mn-lt"/>
                <a:ea typeface="+mn-ea"/>
                <a:cs typeface="+mn-cs"/>
              </a:rPr>
              <a:t>barrièren</a:t>
            </a:r>
            <a:r>
              <a:rPr lang="nb-NO" sz="1200" b="0" i="0" kern="1200" dirty="0">
                <a:solidFill>
                  <a:schemeClr val="tx1"/>
                </a:solidFill>
                <a:effectLst/>
                <a:latin typeface="+mn-lt"/>
                <a:ea typeface="+mn-ea"/>
                <a:cs typeface="+mn-cs"/>
              </a:rPr>
              <a:t> vil kunne brytes for en kortere periode om våren og høsten. Det er på grunn av vind, og fordi temperaturen forandrer seg.</a:t>
            </a:r>
          </a:p>
          <a:p>
            <a:pPr fontAlgn="base"/>
            <a:r>
              <a:rPr lang="nb-NO" sz="1200" b="0" i="0" kern="1200" dirty="0">
                <a:solidFill>
                  <a:schemeClr val="tx1"/>
                </a:solidFill>
                <a:effectLst/>
                <a:latin typeface="+mn-lt"/>
                <a:ea typeface="+mn-ea"/>
                <a:cs typeface="+mn-cs"/>
              </a:rPr>
              <a:t>Om vinteren vil også isen virke som en ekstra beskyttelse mot luftforurensninger. Dette fører til at vann fra dypet ofte vil være tilfredsstillende som drikkevann.</a:t>
            </a:r>
          </a:p>
          <a:p>
            <a:pPr fontAlgn="base"/>
            <a:r>
              <a:rPr lang="nb-NO" sz="1200" b="0" i="0" kern="1200" dirty="0">
                <a:solidFill>
                  <a:schemeClr val="tx1"/>
                </a:solidFill>
                <a:effectLst/>
                <a:latin typeface="+mn-lt"/>
                <a:ea typeface="+mn-ea"/>
                <a:cs typeface="+mn-cs"/>
              </a:rPr>
              <a:t>I grunne innsjøer mangler vanligvis delingen i overflatelag, </a:t>
            </a:r>
            <a:r>
              <a:rPr lang="nb-NO" sz="1200" b="0" i="0" kern="1200" dirty="0" err="1">
                <a:solidFill>
                  <a:schemeClr val="tx1"/>
                </a:solidFill>
                <a:effectLst/>
                <a:latin typeface="+mn-lt"/>
                <a:ea typeface="+mn-ea"/>
                <a:cs typeface="+mn-cs"/>
              </a:rPr>
              <a:t>temperatursprangskikt</a:t>
            </a:r>
            <a:r>
              <a:rPr lang="nb-NO" sz="1200" b="0" i="0" kern="1200" dirty="0">
                <a:solidFill>
                  <a:schemeClr val="tx1"/>
                </a:solidFill>
                <a:effectLst/>
                <a:latin typeface="+mn-lt"/>
                <a:ea typeface="+mn-ea"/>
                <a:cs typeface="+mn-cs"/>
              </a:rPr>
              <a:t> og dypvannslag. Slike vann er dårligere sikret mot forurensninger. Vannet skiftes ut fortere. Og fordi det er mindre vann i grunne innsjøer, blir forurensninger i mindre grad tynnet ut.</a:t>
            </a:r>
          </a:p>
          <a:p>
            <a:pPr fontAlgn="base"/>
            <a:r>
              <a:rPr lang="nb-NO" sz="1200" b="0" i="0" kern="1200" dirty="0">
                <a:solidFill>
                  <a:schemeClr val="tx1"/>
                </a:solidFill>
                <a:effectLst/>
                <a:latin typeface="+mn-lt"/>
                <a:ea typeface="+mn-ea"/>
                <a:cs typeface="+mn-cs"/>
              </a:rPr>
              <a:t>Grunne innsjøer, tjern og dammer blir vanligvis sett på som mindre gode drikkevannskilder, enn store, dype innsjøer</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36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Hvis det kommer nok vann ned i bakken, fylles porer og sprekker opp nedenfra. Det området der alle hulrom er fylt med vann, kalles mettet sone. Selv om vi sier at hulrommene fylles, vil vannet likevel sakte sive videre. Så fylles hulrommene på nytt.</a:t>
            </a:r>
          </a:p>
          <a:p>
            <a:pPr fontAlgn="base"/>
            <a:r>
              <a:rPr lang="nb-NO" sz="1200" b="0" i="0" kern="1200" dirty="0">
                <a:solidFill>
                  <a:schemeClr val="tx1"/>
                </a:solidFill>
                <a:effectLst/>
                <a:latin typeface="+mn-lt"/>
                <a:ea typeface="+mn-ea"/>
                <a:cs typeface="+mn-cs"/>
              </a:rPr>
              <a:t>Overflaten på mettet sone kalles «grunnvannsspeilet». Vannet står opp til dit. Når vi graver eller borer en brønn, står vannet i brønnen så høyt som grunnvannsspeilet står.</a:t>
            </a:r>
          </a:p>
          <a:p>
            <a:pPr fontAlgn="base"/>
            <a:r>
              <a:rPr lang="nb-NO" sz="1200" b="0" i="0" kern="1200" dirty="0">
                <a:solidFill>
                  <a:schemeClr val="tx1"/>
                </a:solidFill>
                <a:effectLst/>
                <a:latin typeface="+mn-lt"/>
                <a:ea typeface="+mn-ea"/>
                <a:cs typeface="+mn-cs"/>
              </a:rPr>
              <a:t>Ovenfor </a:t>
            </a:r>
            <a:r>
              <a:rPr lang="nb-NO" sz="1200" b="0" i="0" kern="1200" dirty="0" err="1">
                <a:solidFill>
                  <a:schemeClr val="tx1"/>
                </a:solidFill>
                <a:effectLst/>
                <a:latin typeface="+mn-lt"/>
                <a:ea typeface="+mn-ea"/>
                <a:cs typeface="+mn-cs"/>
              </a:rPr>
              <a:t>grunnvannspeilet</a:t>
            </a:r>
            <a:r>
              <a:rPr lang="nb-NO" sz="1200" b="0" i="0" kern="1200" dirty="0">
                <a:solidFill>
                  <a:schemeClr val="tx1"/>
                </a:solidFill>
                <a:effectLst/>
                <a:latin typeface="+mn-lt"/>
                <a:ea typeface="+mn-ea"/>
                <a:cs typeface="+mn-cs"/>
              </a:rPr>
              <a:t>, i den øverste delen av grunnen, er hulrommene bare delvis fylt med vann. Her fordamper det litt vann, og vann renner videre, så sprekker og andre hulrom er ikke like fulle. Dette området kalles </a:t>
            </a:r>
            <a:r>
              <a:rPr lang="nb-NO" sz="1200" b="0" i="0" kern="1200" dirty="0" err="1">
                <a:solidFill>
                  <a:schemeClr val="tx1"/>
                </a:solidFill>
                <a:effectLst/>
                <a:latin typeface="+mn-lt"/>
                <a:ea typeface="+mn-ea"/>
                <a:cs typeface="+mn-cs"/>
              </a:rPr>
              <a:t>markvannssonen</a:t>
            </a:r>
            <a:r>
              <a:rPr lang="nb-NO" sz="1200" b="0" i="0" kern="1200" dirty="0">
                <a:solidFill>
                  <a:schemeClr val="tx1"/>
                </a:solidFill>
                <a:effectLst/>
                <a:latin typeface="+mn-lt"/>
                <a:ea typeface="+mn-ea"/>
                <a:cs typeface="+mn-cs"/>
              </a:rPr>
              <a:t>, eller umettet sone.</a:t>
            </a:r>
          </a:p>
          <a:p>
            <a:pPr fontAlgn="base"/>
            <a:r>
              <a:rPr lang="nb-NO" sz="1200" b="0" i="0" kern="1200" dirty="0">
                <a:solidFill>
                  <a:schemeClr val="tx1"/>
                </a:solidFill>
                <a:effectLst/>
                <a:latin typeface="+mn-lt"/>
                <a:ea typeface="+mn-ea"/>
                <a:cs typeface="+mn-cs"/>
              </a:rPr>
              <a:t>I fjell vil ikke grunnvannsspeilet være en sammenhengende flate, fordi vannet stort sett befinner seg i sprekker og hulrom</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934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Mengden grunnvann i bakken har stor betydning for om det blir flom eller ikke. Er bakken nærmest mettet med vann, det vil si at grunnvannsspeilet er nært overflaten, øker sjansen for flom ved nedbør og snøsmelting, fordi bakken ikke klarer å ta i mot alt vannet som kommer.</a:t>
            </a:r>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660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Når det regner, vil vannet sive ned i jorda og videre ned mellom sand, grus og stein. Herfra vil det sakte vandre mot det laveste punktet i terrenget. Til slutt siver det ut i bekker, elver, tjern, innsjøer og i havet. Mesteparten av vannet i elvene kommer fra grunnvannet.</a:t>
            </a:r>
          </a:p>
          <a:p>
            <a:pPr fontAlgn="base"/>
            <a:r>
              <a:rPr lang="nb-NO" sz="1200" b="0" i="0" kern="1200" dirty="0">
                <a:solidFill>
                  <a:schemeClr val="tx1"/>
                </a:solidFill>
                <a:effectLst/>
                <a:latin typeface="+mn-lt"/>
                <a:ea typeface="+mn-ea"/>
                <a:cs typeface="+mn-cs"/>
              </a:rPr>
              <a:t>Dette har stor betydning for hvordan vannkvaliteten er, vanntemperaturen og hvilke planter og dyr som kan leve i ferskvannet. Det er altså en sammenheng mellom grunnvannsnivået og mengden vann som er i vassdragene (Et vassdrag er et sammenhengende system av bekker, elver, innsjøer og isbreer, regnet fra sine utspring i skog og fjell og ned til et felles utløp i havet, en innsjø eller ei større elv. Kilde: </a:t>
            </a:r>
            <a:r>
              <a:rPr lang="nb-NO" sz="1200" b="0" i="0" u="none" strike="noStrike" kern="1200" dirty="0">
                <a:solidFill>
                  <a:schemeClr val="tx1"/>
                </a:solidFill>
                <a:effectLst/>
                <a:latin typeface="+mn-lt"/>
                <a:ea typeface="+mn-ea"/>
                <a:cs typeface="+mn-cs"/>
                <a:hlinkClick r:id="rId3" tooltip="Wikipedia"/>
              </a:rPr>
              <a:t>Wikipedia</a:t>
            </a:r>
            <a:r>
              <a:rPr lang="nb-NO" sz="1200" b="0" i="0" kern="1200" dirty="0">
                <a:solidFill>
                  <a:schemeClr val="tx1"/>
                </a:solidFill>
                <a:effectLst/>
                <a:latin typeface="+mn-lt"/>
                <a:ea typeface="+mn-ea"/>
                <a:cs typeface="+mn-cs"/>
              </a:rPr>
              <a:t>)</a:t>
            </a:r>
          </a:p>
          <a:p>
            <a:pPr fontAlgn="base"/>
            <a:r>
              <a:rPr lang="nb-NO" sz="1200" b="0" i="0" kern="1200" dirty="0">
                <a:solidFill>
                  <a:schemeClr val="tx1"/>
                </a:solidFill>
                <a:effectLst/>
                <a:latin typeface="+mn-lt"/>
                <a:ea typeface="+mn-ea"/>
                <a:cs typeface="+mn-cs"/>
              </a:rPr>
              <a:t>Grunnvannet som strømmer til vassdragene har positiv virkning blant annet for fisken. Områder med tilsig av grunnvann gjør det mulig for laksefisk å gyte på steder der vannet normalt ville ha vært for stillestående til at eggene ville overlevd. Tilsiget av grunnvann skaper strøm, slik at smårusk ikke setter seg fast på eggene. Elver med stort tilsig av grunnvann vil også ha økt produksjon om vinteren, det vil si at fisk og andre som lever i elva, også vokser om vinteren, fordi temperaturen er stabil gjennom hele året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880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Den temperaturen vi har på grunnvannet i dag, er svært bra for vannforsyningen. Hvis temperaturen i vannet øker med 1-2 grader, kan det bli mer bakterier i vannet. Noen steder i Nord-Norge og på Svalbard kan smeltingen av breer føre til at grunnvannet fryser. Det er fordi isen og snøen nå fungerer som en teppe som isolerer jorda fra kuldegrader. (kilde: NVE). Hvis is og snø smelter, vil denne isolasjonen bli svakere eller bli borte.</a:t>
            </a:r>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701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Mikroorganismer er mikroskopiske små dyr eller planter. Mange av disse kan vi ikke se uten mikroskop. Mikroorganismene omfatter blant annet bakterier, virus, parasitter, sopp og alger.</a:t>
            </a:r>
          </a:p>
          <a:p>
            <a:pPr fontAlgn="base"/>
            <a:r>
              <a:rPr lang="nb-NO" sz="1200" b="0" i="0" kern="1200" dirty="0">
                <a:solidFill>
                  <a:schemeClr val="tx1"/>
                </a:solidFill>
                <a:effectLst/>
                <a:latin typeface="+mn-lt"/>
                <a:ea typeface="+mn-ea"/>
                <a:cs typeface="+mn-cs"/>
              </a:rPr>
              <a:t>De finnes over alt. Noen få av dem kan gjøre oss syke. Noen kan finnes i avføring fra mennesker og dyr. Derfor er det viktig ikke å slippe ut avløpsvann i vassdragene våre. Dersom en bonde sprer husdyrgjødsel i nedbørfeltet eller har dyr på beite, kan risikoen være stor for at smittsomme organismer havner i drikkevannet. Når man skal velge drikkevannskilde, er det derfor viktig å kartlegge bondegårder, boliger, hytter og næringsliv i nedbørfeltet.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979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Tegningen over viser et nytt anlegg for behandling av drikkevann i Oslo. Det er mange måter å behandle drikkevann på. Målene er de samme:</a:t>
            </a:r>
          </a:p>
          <a:p>
            <a:pPr fontAlgn="base"/>
            <a:r>
              <a:rPr lang="nb-NO" sz="1200" b="0" i="0" kern="1200" dirty="0">
                <a:solidFill>
                  <a:schemeClr val="tx1"/>
                </a:solidFill>
                <a:effectLst/>
                <a:latin typeface="+mn-lt"/>
                <a:ea typeface="+mn-ea"/>
                <a:cs typeface="+mn-cs"/>
              </a:rPr>
              <a:t>Rensing.</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Først fjernes mye rusk og rask fra vannet. Fisk skal også stoppes. Det skjer ved å sile vannet på forskjellige måter.</a:t>
            </a:r>
          </a:p>
          <a:p>
            <a:pPr fontAlgn="base"/>
            <a:r>
              <a:rPr lang="nb-NO" sz="1200" b="0" i="0" kern="1200" dirty="0">
                <a:solidFill>
                  <a:schemeClr val="tx1"/>
                </a:solidFill>
                <a:effectLst/>
                <a:latin typeface="+mn-lt"/>
                <a:ea typeface="+mn-ea"/>
                <a:cs typeface="+mn-cs"/>
              </a:rPr>
              <a:t>Behandling av vannet</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Det er viktig å drepe det som kan gi sykdommer. Vannet skal desinfiseres. Det betyr å ta livet av bakterier, virus og parasitter. Det betyr også å ta vekk andre skadelige stoffer. Ikke alle vannverk gjør likt. Det kommer an på hvordan vannet er på stedet.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52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90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I vannet er det bitte små dyr og insekter, rusk, bakterier og virus, små partikler og en del kjemiske forbindelser. Vannet kan ha litt farge på grunn av oppløste planterester (humus). Mye av dette kan tas vekk hvis vannet blir tilsatt noen spesielle stoffer..</a:t>
            </a:r>
          </a:p>
          <a:p>
            <a:pPr fontAlgn="base"/>
            <a:r>
              <a:rPr lang="nb-NO" sz="1200" b="0" i="0" kern="1200" dirty="0">
                <a:solidFill>
                  <a:schemeClr val="tx1"/>
                </a:solidFill>
                <a:effectLst/>
                <a:latin typeface="+mn-lt"/>
                <a:ea typeface="+mn-ea"/>
                <a:cs typeface="+mn-cs"/>
              </a:rPr>
              <a:t>Først har vi karbondioksid (CO2) og kalk i vannet. Dette kalles for alkalisering. Det gjør vi for at vannet skal ha en jevn og passe surhetsgrad (pH-verdi). Dette er viktig for at de stoffene vi har i vannet etterpå, skal virke best mulig.</a:t>
            </a:r>
          </a:p>
          <a:p>
            <a:pPr fontAlgn="base"/>
            <a:r>
              <a:rPr lang="nb-NO" sz="1200" b="0" i="0" kern="1200" dirty="0">
                <a:solidFill>
                  <a:schemeClr val="tx1"/>
                </a:solidFill>
                <a:effectLst/>
                <a:latin typeface="+mn-lt"/>
                <a:ea typeface="+mn-ea"/>
                <a:cs typeface="+mn-cs"/>
              </a:rPr>
              <a:t>Vi har i stoffer som inneholder aluminium eller jern. De er kjemikalier. De dryppes ned i vannet. Store røreordninger blander vannet og kjemikaliene. Stoffene gjør at det som skal vekk, klumper eller fnokker seg sammen. Da blir de tyngre og synker til bunns.</a:t>
            </a:r>
          </a:p>
          <a:p>
            <a:pPr fontAlgn="base"/>
            <a:r>
              <a:rPr lang="nb-NO" sz="1200" b="0" i="0" kern="1200" dirty="0">
                <a:solidFill>
                  <a:schemeClr val="tx1"/>
                </a:solidFill>
                <a:effectLst/>
                <a:latin typeface="+mn-lt"/>
                <a:ea typeface="+mn-ea"/>
                <a:cs typeface="+mn-cs"/>
              </a:rPr>
              <a:t>Vi kan ha veldig fin sand i vannet som kalles mikrosand. Sanda fester seg til fnokkene og gjør dem tyngre.</a:t>
            </a:r>
          </a:p>
          <a:p>
            <a:pPr fontAlgn="base"/>
            <a:r>
              <a:rPr lang="nb-NO" sz="1200" b="0" i="0" kern="1200" dirty="0">
                <a:solidFill>
                  <a:schemeClr val="tx1"/>
                </a:solidFill>
                <a:effectLst/>
                <a:latin typeface="+mn-lt"/>
                <a:ea typeface="+mn-ea"/>
                <a:cs typeface="+mn-cs"/>
              </a:rPr>
              <a:t>Til slutt kan vi ha et klebemiddel i vannet, et polymer, som gjør at fnokkene blir seige og kleber seg sammen.</a:t>
            </a:r>
          </a:p>
          <a:p>
            <a:pPr fontAlgn="base"/>
            <a:r>
              <a:rPr lang="nb-NO" sz="1200" b="0" i="0" kern="1200" dirty="0">
                <a:solidFill>
                  <a:schemeClr val="tx1"/>
                </a:solidFill>
                <a:effectLst/>
                <a:latin typeface="+mn-lt"/>
                <a:ea typeface="+mn-ea"/>
                <a:cs typeface="+mn-cs"/>
              </a:rPr>
              <a:t>Fnokkene synker til bunns. Det kalles felling. Da kan fnokkene skrapes vekk. Fnokkene kan også sette seg på plater som stilles på skrå i bassenget. Så kan platene renses. Det at partiklene klumper seg sammen, kalles også koagulering. Denne renseprosessen kan få vekk farge, partikler, bakterier, virus, soppsporer og parasitter, men ikke alt.</a:t>
            </a:r>
          </a:p>
          <a:p>
            <a:pPr fontAlgn="base"/>
            <a:r>
              <a:rPr lang="nb-NO" sz="1200" b="0" i="0" kern="1200" dirty="0">
                <a:solidFill>
                  <a:schemeClr val="tx1"/>
                </a:solidFill>
                <a:effectLst/>
                <a:latin typeface="+mn-lt"/>
                <a:ea typeface="+mn-ea"/>
                <a:cs typeface="+mn-cs"/>
              </a:rPr>
              <a:t>Fnokkene som synker til bunns, kalles slam og pumpes videre til </a:t>
            </a:r>
            <a:r>
              <a:rPr lang="nb-NO" sz="1200" b="0" i="0" kern="1200" dirty="0" err="1">
                <a:solidFill>
                  <a:schemeClr val="tx1"/>
                </a:solidFill>
                <a:effectLst/>
                <a:latin typeface="+mn-lt"/>
                <a:ea typeface="+mn-ea"/>
                <a:cs typeface="+mn-cs"/>
              </a:rPr>
              <a:t>slambehandlingen</a:t>
            </a:r>
            <a:endParaRPr lang="nb-NO" sz="1200" b="0" i="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25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Siling kan ikke stanse små organismer som bakterier og virus eller stoffer som er oppløst i vannet. Siling eller filtrering kalles forbehandling av vannet. Etterpå kommer flere ting som desinfiserer vannet. Det er den virkelige vannbehandlingen. Da skal det lages hygieniske </a:t>
            </a:r>
            <a:r>
              <a:rPr lang="nb-NO" sz="1200" b="0" i="0" kern="1200" dirty="0" err="1">
                <a:solidFill>
                  <a:schemeClr val="tx1"/>
                </a:solidFill>
                <a:effectLst/>
                <a:latin typeface="+mn-lt"/>
                <a:ea typeface="+mn-ea"/>
                <a:cs typeface="+mn-cs"/>
              </a:rPr>
              <a:t>barrièrer</a:t>
            </a:r>
            <a:r>
              <a:rPr lang="nb-NO" sz="1200" b="0" i="0" kern="1200" dirty="0">
                <a:solidFill>
                  <a:schemeClr val="tx1"/>
                </a:solidFill>
                <a:effectLst/>
                <a:latin typeface="+mn-lt"/>
                <a:ea typeface="+mn-ea"/>
                <a:cs typeface="+mn-cs"/>
              </a:rPr>
              <a:t>. Det betyr å lage stengsler eller hindringer som skal sikre at drikkevannet ikke inneholder ting som gjør oss syke. Bakterier, parasitter og virus skal drepes.</a:t>
            </a:r>
          </a:p>
          <a:p>
            <a:pPr fontAlgn="base"/>
            <a:r>
              <a:rPr lang="nb-NO" sz="1200" b="0" i="0" kern="1200" dirty="0">
                <a:solidFill>
                  <a:schemeClr val="tx1"/>
                </a:solidFill>
                <a:effectLst/>
                <a:latin typeface="+mn-lt"/>
                <a:ea typeface="+mn-ea"/>
                <a:cs typeface="+mn-cs"/>
              </a:rPr>
              <a:t>Det skal heller ikke være for mye av andre stoffer som vi kan bli syke av. Det kan være kjemiske stoffer som kommer fra olje eller stoffer som brukes til å sprøyte planter med. Slike stoffer er det veldig vanskelig å rense vekk fra drikkevannet, det er nesten umulig, så her er det om å gjøre å hindre at de kommer i drikkevannet fra starten av.</a:t>
            </a:r>
          </a:p>
          <a:p>
            <a:pPr fontAlgn="base"/>
            <a:r>
              <a:rPr lang="nb-NO" sz="1200" b="0" i="0" kern="1200" dirty="0">
                <a:solidFill>
                  <a:schemeClr val="tx1"/>
                </a:solidFill>
                <a:effectLst/>
                <a:latin typeface="+mn-lt"/>
                <a:ea typeface="+mn-ea"/>
                <a:cs typeface="+mn-cs"/>
              </a:rPr>
              <a:t>Hygieniske </a:t>
            </a:r>
            <a:r>
              <a:rPr lang="nb-NO" sz="1200" b="0" i="0" kern="1200" dirty="0" err="1">
                <a:solidFill>
                  <a:schemeClr val="tx1"/>
                </a:solidFill>
                <a:effectLst/>
                <a:latin typeface="+mn-lt"/>
                <a:ea typeface="+mn-ea"/>
                <a:cs typeface="+mn-cs"/>
              </a:rPr>
              <a:t>barrièrer</a:t>
            </a:r>
            <a:r>
              <a:rPr lang="nb-NO" sz="1200" b="0" i="0" kern="1200" dirty="0">
                <a:solidFill>
                  <a:schemeClr val="tx1"/>
                </a:solidFill>
                <a:effectLst/>
                <a:latin typeface="+mn-lt"/>
                <a:ea typeface="+mn-ea"/>
                <a:cs typeface="+mn-cs"/>
              </a:rPr>
              <a:t> kan være:</a:t>
            </a:r>
          </a:p>
          <a:p>
            <a:pPr fontAlgn="base"/>
            <a:r>
              <a:rPr lang="nb-NO" sz="1200" b="0" i="0" kern="1200" dirty="0">
                <a:solidFill>
                  <a:schemeClr val="tx1"/>
                </a:solidFill>
                <a:effectLst/>
                <a:latin typeface="+mn-lt"/>
                <a:ea typeface="+mn-ea"/>
                <a:cs typeface="+mn-cs"/>
              </a:rPr>
              <a:t>Vi kan lufte vannet</a:t>
            </a:r>
          </a:p>
          <a:p>
            <a:pPr fontAlgn="base"/>
            <a:r>
              <a:rPr lang="nb-NO" sz="1200" b="0" i="0" kern="1200" dirty="0">
                <a:solidFill>
                  <a:schemeClr val="tx1"/>
                </a:solidFill>
                <a:effectLst/>
                <a:latin typeface="+mn-lt"/>
                <a:ea typeface="+mn-ea"/>
                <a:cs typeface="+mn-cs"/>
              </a:rPr>
              <a:t>Vi kan tilsette stoffer som får små partikler til å synke eller flyte, slik at de kan skrapes vekk</a:t>
            </a:r>
          </a:p>
          <a:p>
            <a:pPr fontAlgn="base"/>
            <a:r>
              <a:rPr lang="nb-NO" sz="1200" b="0" i="0" kern="1200" dirty="0">
                <a:solidFill>
                  <a:schemeClr val="tx1"/>
                </a:solidFill>
                <a:effectLst/>
                <a:latin typeface="+mn-lt"/>
                <a:ea typeface="+mn-ea"/>
                <a:cs typeface="+mn-cs"/>
              </a:rPr>
              <a:t>Vi kan bruke en spesiell membran, som er en duk med veldig små hull</a:t>
            </a:r>
          </a:p>
          <a:p>
            <a:pPr fontAlgn="base"/>
            <a:r>
              <a:rPr lang="nb-NO" sz="1200" b="0" i="0" kern="1200" dirty="0">
                <a:solidFill>
                  <a:schemeClr val="tx1"/>
                </a:solidFill>
                <a:effectLst/>
                <a:latin typeface="+mn-lt"/>
                <a:ea typeface="+mn-ea"/>
                <a:cs typeface="+mn-cs"/>
              </a:rPr>
              <a:t>Vi kan la vannet renne sakte gjennom sand. Det heter langsomfiltrering.</a:t>
            </a:r>
          </a:p>
          <a:p>
            <a:pPr fontAlgn="base"/>
            <a:r>
              <a:rPr lang="nb-NO" sz="1200" b="0" i="0" kern="1200" dirty="0">
                <a:solidFill>
                  <a:schemeClr val="tx1"/>
                </a:solidFill>
                <a:effectLst/>
                <a:latin typeface="+mn-lt"/>
                <a:ea typeface="+mn-ea"/>
                <a:cs typeface="+mn-cs"/>
              </a:rPr>
              <a:t>Vi kan sende ultrafiolette stråler gjennom vannet (UV-stråler)</a:t>
            </a:r>
          </a:p>
          <a:p>
            <a:pPr fontAlgn="base"/>
            <a:r>
              <a:rPr lang="nb-NO" sz="1200" b="0" i="0" kern="1200" dirty="0">
                <a:solidFill>
                  <a:schemeClr val="tx1"/>
                </a:solidFill>
                <a:effectLst/>
                <a:latin typeface="+mn-lt"/>
                <a:ea typeface="+mn-ea"/>
                <a:cs typeface="+mn-cs"/>
              </a:rPr>
              <a:t>Vi kan ha klor i vannet</a:t>
            </a:r>
          </a:p>
          <a:p>
            <a:pPr fontAlgn="base"/>
            <a:r>
              <a:rPr lang="nb-NO" sz="1200" b="0" i="0" kern="1200" dirty="0">
                <a:solidFill>
                  <a:schemeClr val="tx1"/>
                </a:solidFill>
                <a:effectLst/>
                <a:latin typeface="+mn-lt"/>
                <a:ea typeface="+mn-ea"/>
                <a:cs typeface="+mn-cs"/>
              </a:rPr>
              <a:t>Vi kan sende ozongass gjennom vannet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75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UV-stråling er en måte å desinfisere vannet på. Vannet går inn i en beholder. I veggene i beholderen er det lamper som sender UV-stråler på kryss og tvers gjennom vannet. Stadig flere vannverk bruker UV-stråler. Klor brukes også til å desinfisere vannet, men UV-stråler tar smittestoffene enda bedre enn klor.</a:t>
            </a:r>
          </a:p>
          <a:p>
            <a:pPr fontAlgn="base"/>
            <a:r>
              <a:rPr lang="nb-NO" sz="1200" b="0" i="0" kern="1200" dirty="0">
                <a:solidFill>
                  <a:schemeClr val="tx1"/>
                </a:solidFill>
                <a:effectLst/>
                <a:latin typeface="+mn-lt"/>
                <a:ea typeface="+mn-ea"/>
                <a:cs typeface="+mn-cs"/>
              </a:rPr>
              <a:t>Ultrafiolette stråler er lysbølger som ikke er synlige for oss. En naturlig kilde til UV-stråler er sola, og vi får hver dag UV-stråler på oss. Disse strålene har en mer konsentrert energi enn det synlig lys har. Noen UV-stråler har mye større virkning enn andre, og de kan drepe bakterier, virus, soppsporer og andre mikroorganismer.</a:t>
            </a:r>
          </a:p>
          <a:p>
            <a:pPr fontAlgn="base"/>
            <a:r>
              <a:rPr lang="nb-NO" sz="1200" b="0" i="0" kern="1200" dirty="0">
                <a:solidFill>
                  <a:schemeClr val="tx1"/>
                </a:solidFill>
                <a:effectLst/>
                <a:latin typeface="+mn-lt"/>
                <a:ea typeface="+mn-ea"/>
                <a:cs typeface="+mn-cs"/>
              </a:rPr>
              <a:t>Det skjer ved at UV-strålene trenger inn i organismens celler og skader DNA-strukturen (arvematerialet) slik at den ikke lenger kan kopiere seg. Organismen har derfor ikke mulighet til å formere seg og vil dø ut. En fordel med å drepe mikroorganismer på denne måten, fremfor å drepe dem med for eksempel klor, er at organismen ikke får mulighet til å gjøre seg resistent (motstandsdyktig). En annen fordel er at de ultrafiolette strålene ikke vil bli hengende igjen på overflaten av vannet, slik mange desinfiserende midler gjør. Bruk av UV-stråler i drikkevannsbehandling er en fordel siden det også beskytter mot mikroorganismer som tåler klor.</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361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Klor er antakelig det </a:t>
            </a:r>
            <a:r>
              <a:rPr lang="nb-NO" sz="1200" b="0" i="0" kern="1200" dirty="0" err="1">
                <a:solidFill>
                  <a:schemeClr val="tx1"/>
                </a:solidFill>
                <a:effectLst/>
                <a:latin typeface="+mn-lt"/>
                <a:ea typeface="+mn-ea"/>
                <a:cs typeface="+mn-cs"/>
              </a:rPr>
              <a:t>kjemikaliet</a:t>
            </a:r>
            <a:r>
              <a:rPr lang="nb-NO" sz="1200" b="0" i="0" kern="1200" dirty="0">
                <a:solidFill>
                  <a:schemeClr val="tx1"/>
                </a:solidFill>
                <a:effectLst/>
                <a:latin typeface="+mn-lt"/>
                <a:ea typeface="+mn-ea"/>
                <a:cs typeface="+mn-cs"/>
              </a:rPr>
              <a:t> som har reddet flest menneskeliv. Det er det middelet som blir mest brukt i hele verden for å desinfisere drikkevann. Når vi har klor i vannet, blir bakterier og virus drept. Klor er svært effektivt mot tarmbakterier fra mennesker og dyr.</a:t>
            </a:r>
          </a:p>
          <a:p>
            <a:pPr fontAlgn="base"/>
            <a:r>
              <a:rPr lang="nb-NO" sz="1200" b="0" i="0" kern="1200" dirty="0">
                <a:solidFill>
                  <a:schemeClr val="tx1"/>
                </a:solidFill>
                <a:effectLst/>
                <a:latin typeface="+mn-lt"/>
                <a:ea typeface="+mn-ea"/>
                <a:cs typeface="+mn-cs"/>
              </a:rPr>
              <a:t>Bakterier og virus har et slags skall rundt seg, en cellevegg og en cellemembran. Klor angriper skallet og trenger inn i cellen og ødelegger arvematerialet. Når du bader i et badebasseng, er lukten du kjenner i svømmehallen klor som er tilsatt vannet. Klor dreper ikke parasitter som </a:t>
            </a:r>
            <a:r>
              <a:rPr lang="nb-NO" sz="1200" b="0" i="0" kern="1200" dirty="0" err="1">
                <a:solidFill>
                  <a:schemeClr val="tx1"/>
                </a:solidFill>
                <a:effectLst/>
                <a:latin typeface="+mn-lt"/>
                <a:ea typeface="+mn-ea"/>
                <a:cs typeface="+mn-cs"/>
              </a:rPr>
              <a:t>Giardia</a:t>
            </a:r>
            <a:r>
              <a:rPr lang="nb-NO" sz="1200" b="0" i="0" kern="1200" dirty="0">
                <a:solidFill>
                  <a:schemeClr val="tx1"/>
                </a:solidFill>
                <a:effectLst/>
                <a:latin typeface="+mn-lt"/>
                <a:ea typeface="+mn-ea"/>
                <a:cs typeface="+mn-cs"/>
              </a:rPr>
              <a:t> og </a:t>
            </a:r>
            <a:r>
              <a:rPr lang="nb-NO" sz="1200" b="0" i="0" kern="1200" dirty="0" err="1">
                <a:solidFill>
                  <a:schemeClr val="tx1"/>
                </a:solidFill>
                <a:effectLst/>
                <a:latin typeface="+mn-lt"/>
                <a:ea typeface="+mn-ea"/>
                <a:cs typeface="+mn-cs"/>
              </a:rPr>
              <a:t>Cryptosporidium</a:t>
            </a:r>
            <a:r>
              <a:rPr lang="nb-NO" sz="1200" b="0" i="0" kern="1200" dirty="0">
                <a:solidFill>
                  <a:schemeClr val="tx1"/>
                </a:solidFill>
                <a:effectLst/>
                <a:latin typeface="+mn-lt"/>
                <a:ea typeface="+mn-ea"/>
                <a:cs typeface="+mn-cs"/>
              </a:rPr>
              <a:t>. De kan gi kraftig diaré og sterke magesmerter som kan vare i ukevis. Parasittene drepes ved koking og ved bruk av UV-stråling og ozongass.</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36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1" i="0" kern="1200" cap="all" dirty="0">
                <a:solidFill>
                  <a:schemeClr val="tx1"/>
                </a:solidFill>
                <a:effectLst/>
                <a:latin typeface="+mn-lt"/>
                <a:ea typeface="+mn-ea"/>
                <a:cs typeface="+mn-cs"/>
              </a:rPr>
              <a:t>OZON-BEHANDLING</a:t>
            </a:r>
          </a:p>
          <a:p>
            <a:pPr fontAlgn="base"/>
            <a:r>
              <a:rPr lang="nb-NO" sz="1200" b="0" i="0" kern="1200" dirty="0">
                <a:solidFill>
                  <a:schemeClr val="tx1"/>
                </a:solidFill>
                <a:effectLst/>
                <a:latin typeface="+mn-lt"/>
                <a:ea typeface="+mn-ea"/>
                <a:cs typeface="+mn-cs"/>
              </a:rPr>
              <a:t>Vi kan bruke ozongass som en måte å desinfisere vannet på. Ozon kan drepe bakterier, parasitter og virus. Ozon kan drepe parasitter bedre enn klor, men dårligere enn UV-stråler.</a:t>
            </a:r>
          </a:p>
          <a:p>
            <a:pPr fontAlgn="base"/>
            <a:r>
              <a:rPr lang="nb-NO" sz="1200" b="1" i="0" kern="1200" cap="all" dirty="0">
                <a:solidFill>
                  <a:schemeClr val="tx1"/>
                </a:solidFill>
                <a:effectLst/>
                <a:latin typeface="+mn-lt"/>
                <a:ea typeface="+mn-ea"/>
                <a:cs typeface="+mn-cs"/>
              </a:rPr>
              <a:t>KALKING</a:t>
            </a:r>
          </a:p>
          <a:p>
            <a:pPr fontAlgn="base"/>
            <a:r>
              <a:rPr lang="nb-NO" sz="1200" b="0" i="0" kern="1200" dirty="0">
                <a:solidFill>
                  <a:schemeClr val="tx1"/>
                </a:solidFill>
                <a:effectLst/>
                <a:latin typeface="+mn-lt"/>
                <a:ea typeface="+mn-ea"/>
                <a:cs typeface="+mn-cs"/>
              </a:rPr>
              <a:t>Før vannet sendes ut som ferdig drikkevann, har vi på nytt karbondioksid og kalk i vannet. Det er for at vannet skal ha en surhetsgrad på </a:t>
            </a:r>
            <a:r>
              <a:rPr lang="nb-NO" sz="1200" b="0" i="0" kern="1200" dirty="0" err="1">
                <a:solidFill>
                  <a:schemeClr val="tx1"/>
                </a:solidFill>
                <a:effectLst/>
                <a:latin typeface="+mn-lt"/>
                <a:ea typeface="+mn-ea"/>
                <a:cs typeface="+mn-cs"/>
              </a:rPr>
              <a:t>ca</a:t>
            </a:r>
            <a:r>
              <a:rPr lang="nb-NO" sz="1200" b="0" i="0" kern="1200" dirty="0">
                <a:solidFill>
                  <a:schemeClr val="tx1"/>
                </a:solidFill>
                <a:effectLst/>
                <a:latin typeface="+mn-lt"/>
                <a:ea typeface="+mn-ea"/>
                <a:cs typeface="+mn-cs"/>
              </a:rPr>
              <a:t> 8. Det betyr at det ikke er så surt. Kalken danner et beskyttende lag inne i vannrørene, slik at det blir mindre tæring på dem. Da varer de lenger, og vi får mindre kobber i drikkevannet hvis det er kobberrør i husene til folk. Vi kaller denne siste prosessen for alkalisering og pH-justering.</a:t>
            </a:r>
          </a:p>
          <a:p>
            <a:pPr fontAlgn="base"/>
            <a:r>
              <a:rPr lang="nb-NO" sz="1200" b="1" i="0" kern="1200" cap="all" dirty="0">
                <a:solidFill>
                  <a:schemeClr val="tx1"/>
                </a:solidFill>
                <a:effectLst/>
                <a:latin typeface="+mn-lt"/>
                <a:ea typeface="+mn-ea"/>
                <a:cs typeface="+mn-cs"/>
              </a:rPr>
              <a:t>BEHANDLING AV SLAM</a:t>
            </a:r>
          </a:p>
          <a:p>
            <a:pPr fontAlgn="base"/>
            <a:r>
              <a:rPr lang="nb-NO" sz="1200" b="0" i="0" kern="1200" dirty="0">
                <a:solidFill>
                  <a:schemeClr val="tx1"/>
                </a:solidFill>
                <a:effectLst/>
                <a:latin typeface="+mn-lt"/>
                <a:ea typeface="+mn-ea"/>
                <a:cs typeface="+mn-cs"/>
              </a:rPr>
              <a:t>Slam er det vi har tatt ut av vannet. Først ser slammet ut som vannet i en sølepytt. Når vi behandler slammet, er det for å få ut vannet. Når slammet er tørt, kan det brukes til å gjøre jorda bedre å dyrke i.</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51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1" i="0" kern="1200" cap="all" dirty="0">
                <a:solidFill>
                  <a:schemeClr val="tx1"/>
                </a:solidFill>
                <a:effectLst/>
                <a:latin typeface="+mn-lt"/>
                <a:ea typeface="+mn-ea"/>
                <a:cs typeface="+mn-cs"/>
              </a:rPr>
              <a:t>IKKE ALLE GJØR LIKT</a:t>
            </a:r>
          </a:p>
          <a:p>
            <a:pPr fontAlgn="base"/>
            <a:r>
              <a:rPr lang="nb-NO" sz="1200" b="0" i="0" kern="1200" dirty="0">
                <a:solidFill>
                  <a:schemeClr val="tx1"/>
                </a:solidFill>
                <a:effectLst/>
                <a:latin typeface="+mn-lt"/>
                <a:ea typeface="+mn-ea"/>
                <a:cs typeface="+mn-cs"/>
              </a:rPr>
              <a:t>Vannverkene behandler vannet på litt forskjellig måte. Noen bruker grunnvann, noen bruker vann fra en innsjø eller ei elv. Noen steder ligger vannet i et jordbruksområde, andre steder er det mye fjell og lite mennesker. Vannverkene finner ut hva som er nødvendig på hvert enkelt sted ut fra hvordan vannet er der. Hva gjør vannverket som du får drikkevannet ditt fra?</a:t>
            </a:r>
          </a:p>
          <a:p>
            <a:pPr fontAlgn="base"/>
            <a:r>
              <a:rPr lang="nb-NO" sz="1200" b="1" i="0" kern="1200" cap="all" dirty="0">
                <a:solidFill>
                  <a:schemeClr val="tx1"/>
                </a:solidFill>
                <a:effectLst/>
                <a:latin typeface="+mn-lt"/>
                <a:ea typeface="+mn-ea"/>
                <a:cs typeface="+mn-cs"/>
              </a:rPr>
              <a:t>KRAV TIL GODT DRIKKEVANN</a:t>
            </a:r>
          </a:p>
          <a:p>
            <a:pPr fontAlgn="base"/>
            <a:r>
              <a:rPr lang="nb-NO" sz="1200" b="0" i="0" kern="1200" dirty="0">
                <a:solidFill>
                  <a:schemeClr val="tx1"/>
                </a:solidFill>
                <a:effectLst/>
                <a:latin typeface="+mn-lt"/>
                <a:ea typeface="+mn-ea"/>
                <a:cs typeface="+mn-cs"/>
              </a:rPr>
              <a:t>Drikkevann må vi se på som et næringsmiddel på lik linje med mat. Når du skrur på krana hjemme for å ta deg et glass vann, vil du at vannet skal smake godt, være uten lukt og ikke være helsefarlig å drikke. Vannverkene overvåker hele tida både kvaliteten på vannet, rørsystemene og om alt går som det skal i renseanleggene.</a:t>
            </a:r>
          </a:p>
          <a:p>
            <a:pPr fontAlgn="base"/>
            <a:r>
              <a:rPr lang="nb-NO" sz="1200" b="0" i="0" u="none" strike="noStrike" kern="1200" dirty="0">
                <a:solidFill>
                  <a:schemeClr val="tx1"/>
                </a:solidFill>
                <a:effectLst/>
                <a:latin typeface="+mn-lt"/>
                <a:ea typeface="+mn-ea"/>
                <a:cs typeface="+mn-cs"/>
                <a:hlinkClick r:id="rId3" tooltip="Nasjonalt folkehelseinstitutt"/>
              </a:rPr>
              <a:t>Nasjonalt folkehelseinstitutt</a:t>
            </a:r>
            <a:r>
              <a:rPr lang="nb-NO" sz="1200" b="0" i="0" kern="1200" dirty="0">
                <a:solidFill>
                  <a:schemeClr val="tx1"/>
                </a:solidFill>
                <a:effectLst/>
                <a:latin typeface="+mn-lt"/>
                <a:ea typeface="+mn-ea"/>
                <a:cs typeface="+mn-cs"/>
              </a:rPr>
              <a:t> (Folkehelsa) har utarbeidet krav for godt drikkevann. De viktigste er:</a:t>
            </a:r>
          </a:p>
          <a:p>
            <a:pPr fontAlgn="base"/>
            <a:r>
              <a:rPr lang="nb-NO" sz="1200" b="0" i="0" kern="1200" dirty="0">
                <a:solidFill>
                  <a:schemeClr val="tx1"/>
                </a:solidFill>
                <a:effectLst/>
                <a:latin typeface="+mn-lt"/>
                <a:ea typeface="+mn-ea"/>
                <a:cs typeface="+mn-cs"/>
              </a:rPr>
              <a:t>Det skal være hygienisk betryggende, uten helseskadelige organismer og stoffer.</a:t>
            </a:r>
          </a:p>
          <a:p>
            <a:pPr fontAlgn="base"/>
            <a:r>
              <a:rPr lang="nb-NO" sz="1200" b="0" i="0" kern="1200" dirty="0">
                <a:solidFill>
                  <a:schemeClr val="tx1"/>
                </a:solidFill>
                <a:effectLst/>
                <a:latin typeface="+mn-lt"/>
                <a:ea typeface="+mn-ea"/>
                <a:cs typeface="+mn-cs"/>
              </a:rPr>
              <a:t>Det skal være kjemisk betryggende. Mange stoffer som finnes i naturen, er i drikkevannet.</a:t>
            </a:r>
          </a:p>
          <a:p>
            <a:pPr fontAlgn="base"/>
            <a:r>
              <a:rPr lang="nb-NO" sz="1200" b="0" i="0" kern="1200" dirty="0">
                <a:solidFill>
                  <a:schemeClr val="tx1"/>
                </a:solidFill>
                <a:effectLst/>
                <a:latin typeface="+mn-lt"/>
                <a:ea typeface="+mn-ea"/>
                <a:cs typeface="+mn-cs"/>
              </a:rPr>
              <a:t>Det er helt naturlig, men noen av dem skal det ikke være for mye av.</a:t>
            </a:r>
          </a:p>
          <a:p>
            <a:pPr fontAlgn="base"/>
            <a:r>
              <a:rPr lang="nb-NO" sz="1200" b="0" i="0" kern="1200" dirty="0">
                <a:solidFill>
                  <a:schemeClr val="tx1"/>
                </a:solidFill>
                <a:effectLst/>
                <a:latin typeface="+mn-lt"/>
                <a:ea typeface="+mn-ea"/>
                <a:cs typeface="+mn-cs"/>
              </a:rPr>
              <a:t>Det skal være klart.</a:t>
            </a:r>
          </a:p>
          <a:p>
            <a:pPr fontAlgn="base"/>
            <a:r>
              <a:rPr lang="nb-NO" sz="1200" b="0" i="0" kern="1200" dirty="0">
                <a:solidFill>
                  <a:schemeClr val="tx1"/>
                </a:solidFill>
                <a:effectLst/>
                <a:latin typeface="+mn-lt"/>
                <a:ea typeface="+mn-ea"/>
                <a:cs typeface="+mn-cs"/>
              </a:rPr>
              <a:t>Det skal være uten spesiell lukt og smak.</a:t>
            </a:r>
          </a:p>
          <a:p>
            <a:pPr fontAlgn="base"/>
            <a:r>
              <a:rPr lang="nb-NO" sz="1200" b="0" i="0" kern="1200" dirty="0">
                <a:solidFill>
                  <a:schemeClr val="tx1"/>
                </a:solidFill>
                <a:effectLst/>
                <a:latin typeface="+mn-lt"/>
                <a:ea typeface="+mn-ea"/>
                <a:cs typeface="+mn-cs"/>
              </a:rPr>
              <a:t>Det skal ikke virke tærende på rør og installasjoner</a:t>
            </a:r>
          </a:p>
          <a:p>
            <a:pPr fontAlgn="base"/>
            <a:r>
              <a:rPr lang="nb-NO" sz="1200" b="0" i="0" kern="1200" dirty="0">
                <a:solidFill>
                  <a:schemeClr val="tx1"/>
                </a:solidFill>
                <a:effectLst/>
                <a:latin typeface="+mn-lt"/>
                <a:ea typeface="+mn-ea"/>
                <a:cs typeface="+mn-cs"/>
              </a:rPr>
              <a:t>Temperaturen bør være mellom 2 og 12 °C.</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18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nb-NO"/>
              <a:t>Klikk for å redigere tittelstil</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5489F5A-8F3A-4E3B-A524-64A525CF333A}" type="datetimeFigureOut">
              <a:rPr lang="nb-NO" smtClean="0"/>
              <a:t>04.04.2018</a:t>
            </a:fld>
            <a:endParaRPr lang="nb-NO"/>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nb-NO"/>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44467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5489F5A-8F3A-4E3B-A524-64A525CF333A}" type="datetimeFigureOut">
              <a:rPr lang="nb-NO" smtClean="0"/>
              <a:t>04.04.2018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3959555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5489F5A-8F3A-4E3B-A524-64A525CF333A}" type="datetimeFigureOut">
              <a:rPr lang="nb-NO" smtClean="0"/>
              <a:t>04.04.2018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88839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5489F5A-8F3A-4E3B-A524-64A525CF333A}" type="datetimeFigureOut">
              <a:rPr lang="nb-NO" smtClean="0"/>
              <a:t>04.04.2018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1445972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nb-NO"/>
              <a:t>Klikk for å redigere tittelstil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5489F5A-8F3A-4E3B-A524-64A525CF333A}" type="datetimeFigureOut">
              <a:rPr lang="nb-NO" smtClean="0"/>
              <a:t>04.04.2018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390484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B5489F5A-8F3A-4E3B-A524-64A525CF333A}" type="datetimeFigureOut">
              <a:rPr lang="nb-NO" smtClean="0"/>
              <a:t>04.04.2018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3796461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B5489F5A-8F3A-4E3B-A524-64A525CF333A}" type="datetimeFigureOut">
              <a:rPr lang="nb-NO" smtClean="0"/>
              <a:t>04.04.2018</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43525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B5489F5A-8F3A-4E3B-A524-64A525CF333A}" type="datetimeFigureOut">
              <a:rPr lang="nb-NO" smtClean="0"/>
              <a:t>04.04.2018</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327058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89F5A-8F3A-4E3B-A524-64A525CF333A}" type="datetimeFigureOut">
              <a:rPr lang="nb-NO" smtClean="0"/>
              <a:t>04.04.2018</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416409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nb-NO"/>
              <a:t>Klikk for å redigere tittelstil</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nb-NO"/>
              <a:t>Rediger tekststiler i malen</a:t>
            </a:r>
          </a:p>
        </p:txBody>
      </p:sp>
      <p:sp>
        <p:nvSpPr>
          <p:cNvPr id="5" name="Date Placeholder 4"/>
          <p:cNvSpPr>
            <a:spLocks noGrp="1"/>
          </p:cNvSpPr>
          <p:nvPr>
            <p:ph type="dt" sz="half" idx="10"/>
          </p:nvPr>
        </p:nvSpPr>
        <p:spPr/>
        <p:txBody>
          <a:bodyPr/>
          <a:lstStyle/>
          <a:p>
            <a:fld id="{B5489F5A-8F3A-4E3B-A524-64A525CF333A}" type="datetimeFigureOut">
              <a:rPr lang="nb-NO" smtClean="0"/>
              <a:t>04.04.2018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216914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5489F5A-8F3A-4E3B-A524-64A525CF333A}" type="datetimeFigureOut">
              <a:rPr lang="nb-NO" smtClean="0"/>
              <a:t>04.04.2018</a:t>
            </a:fld>
            <a:endParaRPr lang="nb-NO"/>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nb-NO"/>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274584419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5489F5A-8F3A-4E3B-A524-64A525CF333A}" type="datetimeFigureOut">
              <a:rPr lang="nb-NO" smtClean="0"/>
              <a:t>04.04.2018</a:t>
            </a:fld>
            <a:endParaRPr lang="nb-NO"/>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nb-NO"/>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2012601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lovdata.no/cgi-wift/ldles?doc=/sf/sf/sf-20011204-1372.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D976C13-68E6-4E25-B13E-FC3A2D3F66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1" name="Rectangle 20">
            <a:extLst>
              <a:ext uri="{FF2B5EF4-FFF2-40B4-BE49-F238E27FC236}">
                <a16:creationId xmlns:a16="http://schemas.microsoft.com/office/drawing/2014/main" id="{C962AC3C-FEB4-4C6A-8CA6-D570CD0098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346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D532C47F-89B4-471A-9DD3-259DF8FF0892}"/>
              </a:ext>
            </a:extLst>
          </p:cNvPr>
          <p:cNvSpPr>
            <a:spLocks noGrp="1"/>
          </p:cNvSpPr>
          <p:nvPr>
            <p:ph type="title"/>
          </p:nvPr>
        </p:nvSpPr>
        <p:spPr>
          <a:xfrm>
            <a:off x="4566261" y="1067403"/>
            <a:ext cx="5830468" cy="4723194"/>
          </a:xfrm>
        </p:spPr>
        <p:txBody>
          <a:bodyPr vert="horz" lIns="91440" tIns="45720" rIns="91440" bIns="45720" rtlCol="0" anchor="ctr">
            <a:normAutofit/>
          </a:bodyPr>
          <a:lstStyle/>
          <a:p>
            <a:pPr>
              <a:lnSpc>
                <a:spcPct val="80000"/>
              </a:lnSpc>
            </a:pPr>
            <a:r>
              <a:rPr lang="en-US" sz="7200">
                <a:solidFill>
                  <a:srgbClr val="FFFFFF"/>
                </a:solidFill>
              </a:rPr>
              <a:t>Kapittel 3: Hvorfor kan vi drikke vann fra springen? </a:t>
            </a:r>
          </a:p>
        </p:txBody>
      </p:sp>
    </p:spTree>
    <p:extLst>
      <p:ext uri="{BB962C8B-B14F-4D97-AF65-F5344CB8AC3E}">
        <p14:creationId xmlns:p14="http://schemas.microsoft.com/office/powerpoint/2010/main" val="3245501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042191-638E-48DD-B015-5A5AF8E20B14}"/>
              </a:ext>
            </a:extLst>
          </p:cNvPr>
          <p:cNvSpPr>
            <a:spLocks noGrp="1"/>
          </p:cNvSpPr>
          <p:nvPr>
            <p:ph type="title"/>
          </p:nvPr>
        </p:nvSpPr>
        <p:spPr>
          <a:xfrm>
            <a:off x="657225" y="499534"/>
            <a:ext cx="4563361" cy="776374"/>
          </a:xfrm>
        </p:spPr>
        <p:txBody>
          <a:bodyPr>
            <a:normAutofit fontScale="90000"/>
          </a:bodyPr>
          <a:lstStyle/>
          <a:p>
            <a:r>
              <a:rPr lang="nb-NO" sz="3600" dirty="0"/>
              <a:t>Ozon-behandling</a:t>
            </a:r>
            <a:r>
              <a:rPr lang="nb-NO" sz="3200" dirty="0"/>
              <a:t> </a:t>
            </a:r>
            <a:br>
              <a:rPr lang="nb-NO" sz="3200" dirty="0"/>
            </a:br>
            <a:endParaRPr lang="nb-NO" sz="3200" b="1" dirty="0"/>
          </a:p>
        </p:txBody>
      </p:sp>
      <p:sp>
        <p:nvSpPr>
          <p:cNvPr id="3" name="Plassholder for innhold 2">
            <a:extLst>
              <a:ext uri="{FF2B5EF4-FFF2-40B4-BE49-F238E27FC236}">
                <a16:creationId xmlns:a16="http://schemas.microsoft.com/office/drawing/2014/main" id="{B737F5BF-D9FC-4027-BBFB-622B942F936A}"/>
              </a:ext>
            </a:extLst>
          </p:cNvPr>
          <p:cNvSpPr>
            <a:spLocks noGrp="1"/>
          </p:cNvSpPr>
          <p:nvPr>
            <p:ph idx="1"/>
          </p:nvPr>
        </p:nvSpPr>
        <p:spPr>
          <a:xfrm>
            <a:off x="657225" y="1148316"/>
            <a:ext cx="11081119" cy="5369442"/>
          </a:xfrm>
        </p:spPr>
        <p:txBody>
          <a:bodyPr>
            <a:normAutofit/>
          </a:bodyPr>
          <a:lstStyle/>
          <a:p>
            <a:pPr marL="0" indent="0">
              <a:buNone/>
            </a:pPr>
            <a:r>
              <a:rPr lang="nb-NO" dirty="0"/>
              <a:t>Vi kan bruke ozongass som en måte å desinfisere vannet på. Ozon kan drepe bakterier, parasitter og virus. Ozon kan drepe parasitter bedre enn klor, men dårligere enn UV-stråler.</a:t>
            </a:r>
          </a:p>
          <a:p>
            <a:pPr marL="0" indent="0">
              <a:buNone/>
            </a:pPr>
            <a:r>
              <a:rPr lang="nb-NO" sz="3200" dirty="0">
                <a:solidFill>
                  <a:schemeClr val="accent1"/>
                </a:solidFill>
                <a:latin typeface="+mj-lt"/>
              </a:rPr>
              <a:t>Kalking</a:t>
            </a:r>
            <a:r>
              <a:rPr lang="nb-NO" dirty="0"/>
              <a:t> </a:t>
            </a:r>
          </a:p>
          <a:p>
            <a:r>
              <a:rPr lang="nb-NO" dirty="0"/>
              <a:t>Før vannet sendes ut som ferdig drikkevann, har vi på nytt karbondioksid og kalk i vannet. Det er for at vannet skal ha en surhetsgrad på ca. 8. Det betyr at det ikke er så surt. Kalken danner et beskyttende lag inne i vannrørene, slik at det blir mindre tæring på dem. Da varer de lenger, og vi får mindre kobber i drikkevannet hvis det er kobberrør i husene til folk. Vi kaller denne siste prosessen for alkalisering og pH-justering</a:t>
            </a:r>
          </a:p>
          <a:p>
            <a:r>
              <a:rPr lang="nb-NO" sz="3200" dirty="0">
                <a:solidFill>
                  <a:schemeClr val="accent1"/>
                </a:solidFill>
                <a:latin typeface="+mj-lt"/>
              </a:rPr>
              <a:t>Behandling av slam</a:t>
            </a:r>
          </a:p>
          <a:p>
            <a:r>
              <a:rPr lang="nb-NO" dirty="0"/>
              <a:t>Slam er det vi har tatt ut av vannet. Først ser slammet ut som vannet i en sølepytt. Når vi behandler slammet, er det for å få ut vannet. Når slammet er tørt, kan det brukes til å gjøre jorda bedre å dyrke i.</a:t>
            </a:r>
          </a:p>
        </p:txBody>
      </p:sp>
    </p:spTree>
    <p:extLst>
      <p:ext uri="{BB962C8B-B14F-4D97-AF65-F5344CB8AC3E}">
        <p14:creationId xmlns:p14="http://schemas.microsoft.com/office/powerpoint/2010/main" val="412618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4EC515-94DA-4509-B3F6-97C8566928DE}"/>
              </a:ext>
            </a:extLst>
          </p:cNvPr>
          <p:cNvSpPr>
            <a:spLocks noGrp="1"/>
          </p:cNvSpPr>
          <p:nvPr>
            <p:ph type="title"/>
          </p:nvPr>
        </p:nvSpPr>
        <p:spPr/>
        <p:txBody>
          <a:bodyPr/>
          <a:lstStyle/>
          <a:p>
            <a:r>
              <a:rPr lang="nb-NO" dirty="0"/>
              <a:t>Godt drikkevann</a:t>
            </a:r>
          </a:p>
        </p:txBody>
      </p:sp>
      <p:sp>
        <p:nvSpPr>
          <p:cNvPr id="3" name="Plassholder for innhold 2">
            <a:extLst>
              <a:ext uri="{FF2B5EF4-FFF2-40B4-BE49-F238E27FC236}">
                <a16:creationId xmlns:a16="http://schemas.microsoft.com/office/drawing/2014/main" id="{71C08D6C-C0EA-4D02-AAB8-90B032FB4699}"/>
              </a:ext>
            </a:extLst>
          </p:cNvPr>
          <p:cNvSpPr>
            <a:spLocks noGrp="1"/>
          </p:cNvSpPr>
          <p:nvPr>
            <p:ph sz="half" idx="1"/>
          </p:nvPr>
        </p:nvSpPr>
        <p:spPr/>
        <p:txBody>
          <a:bodyPr>
            <a:normAutofit fontScale="92500" lnSpcReduction="10000"/>
          </a:bodyPr>
          <a:lstStyle/>
          <a:p>
            <a:r>
              <a:rPr lang="nb-NO" b="1" dirty="0"/>
              <a:t>Ikke alle gjør likt</a:t>
            </a:r>
            <a:r>
              <a:rPr lang="nb-NO" dirty="0"/>
              <a:t>	</a:t>
            </a:r>
          </a:p>
          <a:p>
            <a:r>
              <a:rPr lang="nb-NO" dirty="0"/>
              <a:t>Vannverkene behandler vannet på litt forskjellig måte. Noen bruker grunnvann, noen bruker vann fra en innsjø eller ei elv. </a:t>
            </a:r>
          </a:p>
          <a:p>
            <a:r>
              <a:rPr lang="nb-NO" dirty="0"/>
              <a:t>Noen steder ligger vannet i et jordbruksområde, andre steder er det mye fjell og lite mennesker. Vannverkene finner ut hva som er nødvendig på hvert enkelt sted ut fra hvordan vannet er der. Hva gjør vannverket som du får drikkevannet ditt fra?</a:t>
            </a:r>
          </a:p>
        </p:txBody>
      </p:sp>
      <p:sp>
        <p:nvSpPr>
          <p:cNvPr id="4" name="Plassholder for innhold 3">
            <a:extLst>
              <a:ext uri="{FF2B5EF4-FFF2-40B4-BE49-F238E27FC236}">
                <a16:creationId xmlns:a16="http://schemas.microsoft.com/office/drawing/2014/main" id="{E77F1FF4-DAEE-4B10-BB05-9006AB0C08A7}"/>
              </a:ext>
            </a:extLst>
          </p:cNvPr>
          <p:cNvSpPr>
            <a:spLocks noGrp="1"/>
          </p:cNvSpPr>
          <p:nvPr>
            <p:ph sz="half" idx="2"/>
          </p:nvPr>
        </p:nvSpPr>
        <p:spPr>
          <a:xfrm>
            <a:off x="6011330" y="1998134"/>
            <a:ext cx="4738186" cy="4243178"/>
          </a:xfrm>
        </p:spPr>
        <p:txBody>
          <a:bodyPr>
            <a:normAutofit fontScale="85000" lnSpcReduction="10000"/>
          </a:bodyPr>
          <a:lstStyle/>
          <a:p>
            <a:r>
              <a:rPr lang="nb-NO" b="1" dirty="0"/>
              <a:t>Krav til godt drikkevann:</a:t>
            </a:r>
          </a:p>
          <a:p>
            <a:pPr fontAlgn="base">
              <a:buFont typeface="Courier New" panose="02070309020205020404" pitchFamily="49" charset="0"/>
              <a:buChar char="o"/>
            </a:pPr>
            <a:r>
              <a:rPr lang="nb-NO" dirty="0"/>
              <a:t>Det skal være hygienisk betryggende, uten helseskadelige organismer og stoffer.</a:t>
            </a:r>
          </a:p>
          <a:p>
            <a:pPr fontAlgn="base">
              <a:buFont typeface="Courier New" panose="02070309020205020404" pitchFamily="49" charset="0"/>
              <a:buChar char="o"/>
            </a:pPr>
            <a:r>
              <a:rPr lang="nb-NO" dirty="0"/>
              <a:t>Det skal være kjemisk betryggende. Mange stoffer som finnes i naturen, er i drikkevannet.</a:t>
            </a:r>
          </a:p>
          <a:p>
            <a:pPr fontAlgn="base">
              <a:buFont typeface="Courier New" panose="02070309020205020404" pitchFamily="49" charset="0"/>
              <a:buChar char="o"/>
            </a:pPr>
            <a:r>
              <a:rPr lang="nb-NO" dirty="0"/>
              <a:t>Det er helt naturlig, men noen av dem skal det ikke være for mye av.</a:t>
            </a:r>
          </a:p>
          <a:p>
            <a:pPr fontAlgn="base">
              <a:buFont typeface="Courier New" panose="02070309020205020404" pitchFamily="49" charset="0"/>
              <a:buChar char="o"/>
            </a:pPr>
            <a:r>
              <a:rPr lang="nb-NO" dirty="0"/>
              <a:t>Det skal være klart.</a:t>
            </a:r>
          </a:p>
          <a:p>
            <a:pPr fontAlgn="base">
              <a:buFont typeface="Courier New" panose="02070309020205020404" pitchFamily="49" charset="0"/>
              <a:buChar char="o"/>
            </a:pPr>
            <a:r>
              <a:rPr lang="nb-NO" dirty="0"/>
              <a:t>Det skal være uten spesiell lukt og smak.</a:t>
            </a:r>
          </a:p>
          <a:p>
            <a:pPr fontAlgn="base">
              <a:buFont typeface="Courier New" panose="02070309020205020404" pitchFamily="49" charset="0"/>
              <a:buChar char="o"/>
            </a:pPr>
            <a:r>
              <a:rPr lang="nb-NO" dirty="0"/>
              <a:t>Det skal ikke virke tærende på rør og installasjoner</a:t>
            </a:r>
          </a:p>
          <a:p>
            <a:pPr fontAlgn="base">
              <a:buFont typeface="Courier New" panose="02070309020205020404" pitchFamily="49" charset="0"/>
              <a:buChar char="o"/>
            </a:pPr>
            <a:r>
              <a:rPr lang="nb-NO" dirty="0"/>
              <a:t>Temperaturen bør være mellom 2 og 12 °C.</a:t>
            </a:r>
          </a:p>
          <a:p>
            <a:endParaRPr lang="nb-NO" dirty="0"/>
          </a:p>
        </p:txBody>
      </p:sp>
    </p:spTree>
    <p:extLst>
      <p:ext uri="{BB962C8B-B14F-4D97-AF65-F5344CB8AC3E}">
        <p14:creationId xmlns:p14="http://schemas.microsoft.com/office/powerpoint/2010/main" val="3127518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7AB319-64C0-4E2D-B1CD-0A970301BE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3B36B60-731F-409B-A240-BBF521AB74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 name="Plassholder for innhold 4">
            <a:extLst>
              <a:ext uri="{FF2B5EF4-FFF2-40B4-BE49-F238E27FC236}">
                <a16:creationId xmlns:a16="http://schemas.microsoft.com/office/drawing/2014/main" id="{688D0ED8-B5E1-4C5B-93A4-958F28ED06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82496" y="629266"/>
            <a:ext cx="6066063" cy="5247146"/>
          </a:xfrm>
          <a:prstGeom prst="rect">
            <a:avLst/>
          </a:prstGeom>
        </p:spPr>
      </p:pic>
      <p:sp>
        <p:nvSpPr>
          <p:cNvPr id="2" name="Tittel 1">
            <a:extLst>
              <a:ext uri="{FF2B5EF4-FFF2-40B4-BE49-F238E27FC236}">
                <a16:creationId xmlns:a16="http://schemas.microsoft.com/office/drawing/2014/main" id="{A5462D3B-88AA-4C24-8528-A5FB46130F4D}"/>
              </a:ext>
            </a:extLst>
          </p:cNvPr>
          <p:cNvSpPr>
            <a:spLocks noGrp="1"/>
          </p:cNvSpPr>
          <p:nvPr>
            <p:ph type="title"/>
          </p:nvPr>
        </p:nvSpPr>
        <p:spPr>
          <a:xfrm>
            <a:off x="603504" y="770467"/>
            <a:ext cx="3467051" cy="3352800"/>
          </a:xfrm>
        </p:spPr>
        <p:txBody>
          <a:bodyPr vert="horz" lIns="91440" tIns="45720" rIns="91440" bIns="45720" rtlCol="0" anchor="b">
            <a:normAutofit/>
          </a:bodyPr>
          <a:lstStyle/>
          <a:p>
            <a:pPr>
              <a:lnSpc>
                <a:spcPct val="80000"/>
              </a:lnSpc>
            </a:pPr>
            <a:r>
              <a:rPr lang="en-US" sz="6000">
                <a:solidFill>
                  <a:srgbClr val="FFFFFF"/>
                </a:solidFill>
              </a:rPr>
              <a:t>Vannets kretsløp</a:t>
            </a:r>
          </a:p>
        </p:txBody>
      </p:sp>
    </p:spTree>
    <p:extLst>
      <p:ext uri="{BB962C8B-B14F-4D97-AF65-F5344CB8AC3E}">
        <p14:creationId xmlns:p14="http://schemas.microsoft.com/office/powerpoint/2010/main" val="477157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98DDF101-9F88-4CC2-92EA-E899B3BA3DF2}"/>
              </a:ext>
            </a:extLst>
          </p:cNvPr>
          <p:cNvSpPr>
            <a:spLocks noGrp="1"/>
          </p:cNvSpPr>
          <p:nvPr>
            <p:ph type="title"/>
          </p:nvPr>
        </p:nvSpPr>
        <p:spPr>
          <a:xfrm>
            <a:off x="631371" y="1059895"/>
            <a:ext cx="3105976" cy="4738211"/>
          </a:xfrm>
        </p:spPr>
        <p:txBody>
          <a:bodyPr anchor="ctr">
            <a:normAutofit/>
          </a:bodyPr>
          <a:lstStyle/>
          <a:p>
            <a:r>
              <a:rPr lang="nb-NO" sz="4400">
                <a:solidFill>
                  <a:srgbClr val="FFFFFF"/>
                </a:solidFill>
              </a:rPr>
              <a:t>Ferskvann i Norge</a:t>
            </a:r>
          </a:p>
        </p:txBody>
      </p:sp>
      <p:sp>
        <p:nvSpPr>
          <p:cNvPr id="3" name="Plassholder for innhold 2">
            <a:extLst>
              <a:ext uri="{FF2B5EF4-FFF2-40B4-BE49-F238E27FC236}">
                <a16:creationId xmlns:a16="http://schemas.microsoft.com/office/drawing/2014/main" id="{BC1DB273-5A39-476C-9820-1C4B00E66C97}"/>
              </a:ext>
            </a:extLst>
          </p:cNvPr>
          <p:cNvSpPr>
            <a:spLocks noGrp="1"/>
          </p:cNvSpPr>
          <p:nvPr>
            <p:ph idx="1"/>
          </p:nvPr>
        </p:nvSpPr>
        <p:spPr>
          <a:xfrm>
            <a:off x="4541681" y="1059896"/>
            <a:ext cx="6245233" cy="4738210"/>
          </a:xfrm>
        </p:spPr>
        <p:txBody>
          <a:bodyPr anchor="ctr">
            <a:normAutofit/>
          </a:bodyPr>
          <a:lstStyle/>
          <a:p>
            <a:pPr fontAlgn="base"/>
            <a:r>
              <a:rPr lang="nb-NO" sz="2000"/>
              <a:t>Ferskvannet som det er mulig å utnytte i Norge, stammer fra nedbøren. Det er</a:t>
            </a:r>
          </a:p>
          <a:p>
            <a:pPr fontAlgn="base">
              <a:buFont typeface="Courier New" panose="02070309020205020404" pitchFamily="49" charset="0"/>
              <a:buChar char="o"/>
            </a:pPr>
            <a:r>
              <a:rPr lang="nb-NO" sz="2000"/>
              <a:t> vann som er bundet i breer og snø</a:t>
            </a:r>
          </a:p>
          <a:p>
            <a:pPr fontAlgn="base">
              <a:buFont typeface="Courier New" panose="02070309020205020404" pitchFamily="49" charset="0"/>
              <a:buChar char="o"/>
            </a:pPr>
            <a:r>
              <a:rPr lang="nb-NO" sz="2000"/>
              <a:t> vann i bekker, elver, tjern og innsjøer, overflatevann</a:t>
            </a:r>
          </a:p>
          <a:p>
            <a:pPr fontAlgn="base">
              <a:buFont typeface="Courier New" panose="02070309020205020404" pitchFamily="49" charset="0"/>
              <a:buChar char="o"/>
            </a:pPr>
            <a:r>
              <a:rPr lang="nb-NO" sz="2000"/>
              <a:t> vann nede i bakken, grunnvann</a:t>
            </a:r>
          </a:p>
          <a:p>
            <a:pPr fontAlgn="base">
              <a:buFont typeface="Courier New" panose="02070309020205020404" pitchFamily="49" charset="0"/>
              <a:buChar char="o"/>
            </a:pPr>
            <a:endParaRPr lang="nb-NO" sz="2000"/>
          </a:p>
          <a:p>
            <a:pPr fontAlgn="base"/>
            <a:r>
              <a:rPr lang="nb-NO" sz="2000"/>
              <a:t>Drikkevann kan hentes fra </a:t>
            </a:r>
            <a:r>
              <a:rPr lang="nb-NO" sz="2000" b="1"/>
              <a:t>overflatevann og grunnvann. </a:t>
            </a:r>
            <a:r>
              <a:rPr lang="nb-NO" sz="2000"/>
              <a:t>Både overflatevann og grunnvann kan være gode drikkevannskilder, dersom det ikke er forurenset av for eksempel industri, landbruk eller avløpsvann</a:t>
            </a:r>
          </a:p>
          <a:p>
            <a:endParaRPr lang="nb-NO" sz="2000"/>
          </a:p>
        </p:txBody>
      </p:sp>
    </p:spTree>
    <p:extLst>
      <p:ext uri="{BB962C8B-B14F-4D97-AF65-F5344CB8AC3E}">
        <p14:creationId xmlns:p14="http://schemas.microsoft.com/office/powerpoint/2010/main" val="1840126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14DC5D6D-7C97-478D-B800-38C0AC5BE469}"/>
              </a:ext>
            </a:extLst>
          </p:cNvPr>
          <p:cNvPicPr>
            <a:picLocks noChangeAspect="1"/>
          </p:cNvPicPr>
          <p:nvPr/>
        </p:nvPicPr>
        <p:blipFill rotWithShape="1">
          <a:blip r:embed="rId3">
            <a:extLst>
              <a:ext uri="{28A0092B-C50C-407E-A947-70E740481C1C}">
                <a14:useLocalDpi xmlns:a14="http://schemas.microsoft.com/office/drawing/2010/main" val="0"/>
              </a:ext>
            </a:extLst>
          </a:blip>
          <a:srcRect l="16298" r="8450"/>
          <a:stretch/>
        </p:blipFill>
        <p:spPr>
          <a:xfrm>
            <a:off x="8026499" y="2206979"/>
            <a:ext cx="3383936" cy="3440055"/>
          </a:xfrm>
          <a:prstGeom prst="rect">
            <a:avLst/>
          </a:prstGeom>
        </p:spPr>
      </p:pic>
      <p:sp>
        <p:nvSpPr>
          <p:cNvPr id="2" name="Tittel 1">
            <a:extLst>
              <a:ext uri="{FF2B5EF4-FFF2-40B4-BE49-F238E27FC236}">
                <a16:creationId xmlns:a16="http://schemas.microsoft.com/office/drawing/2014/main" id="{33CA9039-1507-4E0D-A358-974A1E3388AB}"/>
              </a:ext>
            </a:extLst>
          </p:cNvPr>
          <p:cNvSpPr>
            <a:spLocks noGrp="1"/>
          </p:cNvSpPr>
          <p:nvPr>
            <p:ph type="title"/>
          </p:nvPr>
        </p:nvSpPr>
        <p:spPr>
          <a:xfrm>
            <a:off x="657224" y="499533"/>
            <a:ext cx="10772775" cy="1658198"/>
          </a:xfrm>
        </p:spPr>
        <p:txBody>
          <a:bodyPr>
            <a:normAutofit/>
          </a:bodyPr>
          <a:lstStyle/>
          <a:p>
            <a:r>
              <a:rPr lang="nb-NO"/>
              <a:t>Overflatevann </a:t>
            </a:r>
            <a:endParaRPr lang="nb-NO" dirty="0"/>
          </a:p>
        </p:txBody>
      </p:sp>
      <p:sp>
        <p:nvSpPr>
          <p:cNvPr id="3" name="Plassholder for innhold 2">
            <a:extLst>
              <a:ext uri="{FF2B5EF4-FFF2-40B4-BE49-F238E27FC236}">
                <a16:creationId xmlns:a16="http://schemas.microsoft.com/office/drawing/2014/main" id="{FC7EDEC0-7686-49B0-9CBA-CBB2518064C6}"/>
              </a:ext>
            </a:extLst>
          </p:cNvPr>
          <p:cNvSpPr>
            <a:spLocks noGrp="1"/>
          </p:cNvSpPr>
          <p:nvPr>
            <p:ph idx="1"/>
          </p:nvPr>
        </p:nvSpPr>
        <p:spPr>
          <a:xfrm>
            <a:off x="676656" y="2011680"/>
            <a:ext cx="6875611" cy="3766185"/>
          </a:xfrm>
        </p:spPr>
        <p:txBody>
          <a:bodyPr>
            <a:normAutofit/>
          </a:bodyPr>
          <a:lstStyle/>
          <a:p>
            <a:pPr fontAlgn="base">
              <a:buFont typeface="Courier New" panose="02070309020205020404" pitchFamily="49" charset="0"/>
              <a:buChar char="o"/>
            </a:pPr>
            <a:r>
              <a:rPr lang="nb-NO"/>
              <a:t> Overflatevann er vann som samler seg i bekker, elver, tjern og innsjøer. Innsjøene gir oss ofte drikkevann.</a:t>
            </a:r>
          </a:p>
          <a:p>
            <a:pPr fontAlgn="base">
              <a:buFont typeface="Courier New" panose="02070309020205020404" pitchFamily="49" charset="0"/>
              <a:buChar char="o"/>
            </a:pPr>
            <a:endParaRPr lang="nb-NO"/>
          </a:p>
          <a:p>
            <a:pPr fontAlgn="base">
              <a:buFont typeface="Courier New" panose="02070309020205020404" pitchFamily="49" charset="0"/>
              <a:buChar char="o"/>
            </a:pPr>
            <a:r>
              <a:rPr lang="nb-NO"/>
              <a:t> I innsjøer er det viktig at vannet hentes fra dypet. Det kan nemlig være stor forskjell på vannet fra dypet og vannet fra det øverste laget. </a:t>
            </a:r>
          </a:p>
          <a:p>
            <a:pPr fontAlgn="base"/>
            <a:endParaRPr lang="nb-NO"/>
          </a:p>
          <a:p>
            <a:endParaRPr lang="nb-NO"/>
          </a:p>
        </p:txBody>
      </p:sp>
    </p:spTree>
    <p:extLst>
      <p:ext uri="{BB962C8B-B14F-4D97-AF65-F5344CB8AC3E}">
        <p14:creationId xmlns:p14="http://schemas.microsoft.com/office/powerpoint/2010/main" val="3076591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5B44C067-6A2B-4754-910D-701F1CBD68DB}"/>
              </a:ext>
            </a:extLst>
          </p:cNvPr>
          <p:cNvSpPr>
            <a:spLocks noGrp="1"/>
          </p:cNvSpPr>
          <p:nvPr>
            <p:ph type="title"/>
          </p:nvPr>
        </p:nvSpPr>
        <p:spPr>
          <a:xfrm>
            <a:off x="631371" y="1059895"/>
            <a:ext cx="3105976" cy="4738211"/>
          </a:xfrm>
        </p:spPr>
        <p:txBody>
          <a:bodyPr anchor="ctr">
            <a:normAutofit/>
          </a:bodyPr>
          <a:lstStyle/>
          <a:p>
            <a:r>
              <a:rPr lang="nb-NO" sz="4400">
                <a:solidFill>
                  <a:srgbClr val="FFFFFF"/>
                </a:solidFill>
              </a:rPr>
              <a:t>3 Lag </a:t>
            </a:r>
          </a:p>
        </p:txBody>
      </p:sp>
      <p:sp>
        <p:nvSpPr>
          <p:cNvPr id="3" name="Plassholder for innhold 2">
            <a:extLst>
              <a:ext uri="{FF2B5EF4-FFF2-40B4-BE49-F238E27FC236}">
                <a16:creationId xmlns:a16="http://schemas.microsoft.com/office/drawing/2014/main" id="{4A8F3AD8-1C3B-4626-9AE1-78CC02A9678C}"/>
              </a:ext>
            </a:extLst>
          </p:cNvPr>
          <p:cNvSpPr>
            <a:spLocks noGrp="1"/>
          </p:cNvSpPr>
          <p:nvPr>
            <p:ph idx="1"/>
          </p:nvPr>
        </p:nvSpPr>
        <p:spPr>
          <a:xfrm>
            <a:off x="4541681" y="1059896"/>
            <a:ext cx="6245233" cy="4738210"/>
          </a:xfrm>
        </p:spPr>
        <p:txBody>
          <a:bodyPr anchor="ctr">
            <a:normAutofit/>
          </a:bodyPr>
          <a:lstStyle/>
          <a:p>
            <a:r>
              <a:rPr lang="nb-NO" sz="2000" b="1"/>
              <a:t>Du kan tenke deg at innsjøen er delt i tre lag:</a:t>
            </a:r>
          </a:p>
          <a:p>
            <a:endParaRPr lang="nb-NO" sz="2000"/>
          </a:p>
          <a:p>
            <a:r>
              <a:rPr lang="nb-NO" sz="2000"/>
              <a:t>1. Overflatelag</a:t>
            </a:r>
          </a:p>
          <a:p>
            <a:endParaRPr lang="nb-NO" sz="2000"/>
          </a:p>
          <a:p>
            <a:r>
              <a:rPr lang="nb-NO" sz="2000"/>
              <a:t>2. Temperatursprangsjiktet (termoklinen)</a:t>
            </a:r>
          </a:p>
          <a:p>
            <a:endParaRPr lang="nb-NO" sz="2000"/>
          </a:p>
          <a:p>
            <a:r>
              <a:rPr lang="nb-NO" sz="2000"/>
              <a:t>3. Dypvannslag  </a:t>
            </a:r>
          </a:p>
        </p:txBody>
      </p:sp>
    </p:spTree>
    <p:extLst>
      <p:ext uri="{BB962C8B-B14F-4D97-AF65-F5344CB8AC3E}">
        <p14:creationId xmlns:p14="http://schemas.microsoft.com/office/powerpoint/2010/main" val="416045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8EA87E7E-6787-43C7-9A8F-DE9E20131DE8}"/>
              </a:ext>
            </a:extLst>
          </p:cNvPr>
          <p:cNvSpPr>
            <a:spLocks noGrp="1"/>
          </p:cNvSpPr>
          <p:nvPr>
            <p:ph type="title"/>
          </p:nvPr>
        </p:nvSpPr>
        <p:spPr>
          <a:xfrm>
            <a:off x="631371" y="1059895"/>
            <a:ext cx="3105976" cy="4738211"/>
          </a:xfrm>
        </p:spPr>
        <p:txBody>
          <a:bodyPr anchor="ctr">
            <a:normAutofit/>
          </a:bodyPr>
          <a:lstStyle/>
          <a:p>
            <a:r>
              <a:rPr lang="nb-NO" sz="4400">
                <a:solidFill>
                  <a:srgbClr val="FFFFFF"/>
                </a:solidFill>
              </a:rPr>
              <a:t>Dype innsjøer er best</a:t>
            </a:r>
          </a:p>
        </p:txBody>
      </p:sp>
      <p:sp>
        <p:nvSpPr>
          <p:cNvPr id="3" name="Plassholder for innhold 2">
            <a:extLst>
              <a:ext uri="{FF2B5EF4-FFF2-40B4-BE49-F238E27FC236}">
                <a16:creationId xmlns:a16="http://schemas.microsoft.com/office/drawing/2014/main" id="{17B5922F-1780-4A01-B5EF-F03DACE0517C}"/>
              </a:ext>
            </a:extLst>
          </p:cNvPr>
          <p:cNvSpPr>
            <a:spLocks noGrp="1"/>
          </p:cNvSpPr>
          <p:nvPr>
            <p:ph idx="1"/>
          </p:nvPr>
        </p:nvSpPr>
        <p:spPr>
          <a:xfrm>
            <a:off x="4541681" y="1059896"/>
            <a:ext cx="6245233" cy="4738210"/>
          </a:xfrm>
        </p:spPr>
        <p:txBody>
          <a:bodyPr anchor="ctr">
            <a:normAutofit/>
          </a:bodyPr>
          <a:lstStyle/>
          <a:p>
            <a:pPr fontAlgn="base">
              <a:buFont typeface="Courier New" panose="02070309020205020404" pitchFamily="49" charset="0"/>
              <a:buChar char="o"/>
            </a:pPr>
            <a:r>
              <a:rPr lang="nb-NO" sz="2000"/>
              <a:t> Temperatursprangsjiktet virker vanligvis som en effektiv barriere mot visse forurensninger. Denne barrieren vil kunne brytes for en kortere periode om våren og høsten. Det er på grunn av vind, og fordi temperaturen forandrer seg.</a:t>
            </a:r>
          </a:p>
          <a:p>
            <a:pPr fontAlgn="base">
              <a:buFont typeface="Courier New" panose="02070309020205020404" pitchFamily="49" charset="0"/>
              <a:buChar char="o"/>
            </a:pPr>
            <a:r>
              <a:rPr lang="nb-NO" sz="2000"/>
              <a:t> Om vinteren vil også isen virke som en ekstra beskyttelse mot luftforurensninger. Dette fører til at vann fra dypet ofte vil være tilfredsstillende som drikkevann.</a:t>
            </a:r>
          </a:p>
          <a:p>
            <a:pPr fontAlgn="base">
              <a:buFont typeface="Courier New" panose="02070309020205020404" pitchFamily="49" charset="0"/>
              <a:buChar char="o"/>
            </a:pPr>
            <a:r>
              <a:rPr lang="nb-NO" sz="2000"/>
              <a:t> I grunne innsjøer mangler vanligvis delingen i overflatelag, temperatursprangskikt og dypvannslag. Slike vann er dårligere sikret mot forurensninger. Vannet skiftes ut fortere. Og fordi det er mindre vann i grunne innsjøer, blir forurensninger i mindre grad tynnet ut.</a:t>
            </a:r>
          </a:p>
          <a:p>
            <a:pPr fontAlgn="base">
              <a:buFont typeface="Courier New" panose="02070309020205020404" pitchFamily="49" charset="0"/>
              <a:buChar char="o"/>
            </a:pPr>
            <a:r>
              <a:rPr lang="nb-NO" sz="2000"/>
              <a:t> Grunne innsjøer, tjern og dammer blir vanligvis sett på som mindre gode drikkevannskilder, enn store, dype innsjøer</a:t>
            </a:r>
          </a:p>
          <a:p>
            <a:endParaRPr lang="nb-NO" sz="2000"/>
          </a:p>
        </p:txBody>
      </p:sp>
    </p:spTree>
    <p:extLst>
      <p:ext uri="{BB962C8B-B14F-4D97-AF65-F5344CB8AC3E}">
        <p14:creationId xmlns:p14="http://schemas.microsoft.com/office/powerpoint/2010/main" val="3947888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84B7BADD-C4E3-42D6-ADEA-2D68EDB2C182}"/>
              </a:ext>
            </a:extLst>
          </p:cNvPr>
          <p:cNvSpPr>
            <a:spLocks noGrp="1"/>
          </p:cNvSpPr>
          <p:nvPr>
            <p:ph type="title"/>
          </p:nvPr>
        </p:nvSpPr>
        <p:spPr>
          <a:xfrm>
            <a:off x="631371" y="1059895"/>
            <a:ext cx="3105976" cy="4738211"/>
          </a:xfrm>
        </p:spPr>
        <p:txBody>
          <a:bodyPr anchor="ctr">
            <a:normAutofit/>
          </a:bodyPr>
          <a:lstStyle/>
          <a:p>
            <a:r>
              <a:rPr lang="nb-NO" sz="4400">
                <a:solidFill>
                  <a:srgbClr val="FFFFFF"/>
                </a:solidFill>
              </a:rPr>
              <a:t>Grunnvann</a:t>
            </a:r>
          </a:p>
        </p:txBody>
      </p:sp>
      <p:sp>
        <p:nvSpPr>
          <p:cNvPr id="3" name="Plassholder for innhold 2">
            <a:extLst>
              <a:ext uri="{FF2B5EF4-FFF2-40B4-BE49-F238E27FC236}">
                <a16:creationId xmlns:a16="http://schemas.microsoft.com/office/drawing/2014/main" id="{247AD787-2ECA-4657-9EBA-CC821634A451}"/>
              </a:ext>
            </a:extLst>
          </p:cNvPr>
          <p:cNvSpPr>
            <a:spLocks noGrp="1"/>
          </p:cNvSpPr>
          <p:nvPr>
            <p:ph idx="1"/>
          </p:nvPr>
        </p:nvSpPr>
        <p:spPr>
          <a:xfrm>
            <a:off x="4541681" y="1059896"/>
            <a:ext cx="6245233" cy="4738210"/>
          </a:xfrm>
        </p:spPr>
        <p:txBody>
          <a:bodyPr anchor="ctr">
            <a:normAutofit/>
          </a:bodyPr>
          <a:lstStyle/>
          <a:p>
            <a:pPr fontAlgn="base">
              <a:buFont typeface="Courier New" panose="02070309020205020404" pitchFamily="49" charset="0"/>
              <a:buChar char="o"/>
            </a:pPr>
            <a:r>
              <a:rPr lang="nb-NO" sz="1700"/>
              <a:t> Hvis det kommer nok vann ned i bakken, fylles porer og sprekker opp nedenfra. Det området der alle hulrom er fylt med vann, kalles </a:t>
            </a:r>
            <a:r>
              <a:rPr lang="nb-NO" sz="1700" b="1"/>
              <a:t>mettet sone</a:t>
            </a:r>
            <a:r>
              <a:rPr lang="nb-NO" sz="1700"/>
              <a:t>. Selv om vi sier at hulrommene fylles, vil vannet likevel sakte sive videre. Så fylles hulrommene på nytt.</a:t>
            </a:r>
          </a:p>
          <a:p>
            <a:pPr marL="0" indent="0" fontAlgn="base">
              <a:buNone/>
            </a:pPr>
            <a:endParaRPr lang="nb-NO" sz="1700"/>
          </a:p>
          <a:p>
            <a:pPr fontAlgn="base">
              <a:buFont typeface="Courier New" panose="02070309020205020404" pitchFamily="49" charset="0"/>
              <a:buChar char="o"/>
            </a:pPr>
            <a:r>
              <a:rPr lang="nb-NO" sz="1700"/>
              <a:t> Overflaten på mettet sone kalles </a:t>
            </a:r>
            <a:r>
              <a:rPr lang="nb-NO" sz="1700" b="1"/>
              <a:t>«grunnvannsspeilet». </a:t>
            </a:r>
            <a:r>
              <a:rPr lang="nb-NO" sz="1700"/>
              <a:t>Vannet står opp til dit. Når vi graver eller borer en brønn, står vannet i brønnen så høyt som grunnvannsspeilet står.</a:t>
            </a:r>
          </a:p>
          <a:p>
            <a:pPr marL="0" indent="0" fontAlgn="base">
              <a:buNone/>
            </a:pPr>
            <a:endParaRPr lang="nb-NO" sz="1700"/>
          </a:p>
          <a:p>
            <a:pPr fontAlgn="base">
              <a:buFont typeface="Courier New" panose="02070309020205020404" pitchFamily="49" charset="0"/>
              <a:buChar char="o"/>
            </a:pPr>
            <a:r>
              <a:rPr lang="nb-NO" sz="1700"/>
              <a:t> Ovenfor grunnvannspeilet, i den øverste delen av grunnen, er hulrommene bare delvis fylt med vann. Her fordamper det litt vann, og vann renner videre, så sprekker og andre hulrom er ikke like fulle. Dette området kalles </a:t>
            </a:r>
            <a:r>
              <a:rPr lang="nb-NO" sz="1700" b="1"/>
              <a:t>markvannssonen</a:t>
            </a:r>
            <a:r>
              <a:rPr lang="nb-NO" sz="1700"/>
              <a:t>, eller </a:t>
            </a:r>
            <a:r>
              <a:rPr lang="nb-NO" sz="1700" b="1"/>
              <a:t>umettet sone.</a:t>
            </a:r>
          </a:p>
          <a:p>
            <a:pPr marL="0" indent="0" fontAlgn="base">
              <a:buNone/>
            </a:pPr>
            <a:endParaRPr lang="nb-NO" sz="1700"/>
          </a:p>
          <a:p>
            <a:pPr fontAlgn="base">
              <a:buFont typeface="Courier New" panose="02070309020205020404" pitchFamily="49" charset="0"/>
              <a:buChar char="o"/>
            </a:pPr>
            <a:r>
              <a:rPr lang="nb-NO" sz="1700"/>
              <a:t> I fjell vil ikke grunnvannsspeilet være en sammenhengende flate, fordi vannet stort sett befinner seg i sprekker og hulrom</a:t>
            </a:r>
          </a:p>
          <a:p>
            <a:endParaRPr lang="nb-NO" sz="1700"/>
          </a:p>
        </p:txBody>
      </p:sp>
    </p:spTree>
    <p:extLst>
      <p:ext uri="{BB962C8B-B14F-4D97-AF65-F5344CB8AC3E}">
        <p14:creationId xmlns:p14="http://schemas.microsoft.com/office/powerpoint/2010/main" val="265872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7BC4E14-913C-46C0-ABF7-BDDAEC08A36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440" y="2071116"/>
            <a:ext cx="0" cy="2715768"/>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027C9DAA-63F6-49E3-9D09-61D45C299F83}"/>
              </a:ext>
            </a:extLst>
          </p:cNvPr>
          <p:cNvSpPr>
            <a:spLocks noGrp="1"/>
          </p:cNvSpPr>
          <p:nvPr>
            <p:ph type="title"/>
          </p:nvPr>
        </p:nvSpPr>
        <p:spPr>
          <a:xfrm>
            <a:off x="1362456" y="896684"/>
            <a:ext cx="2979252" cy="4979728"/>
          </a:xfrm>
        </p:spPr>
        <p:txBody>
          <a:bodyPr anchor="ctr">
            <a:normAutofit/>
          </a:bodyPr>
          <a:lstStyle/>
          <a:p>
            <a:pPr algn="r"/>
            <a:r>
              <a:rPr lang="nb-NO" sz="4000"/>
              <a:t>Grunnvann og flom </a:t>
            </a:r>
          </a:p>
        </p:txBody>
      </p:sp>
      <p:sp>
        <p:nvSpPr>
          <p:cNvPr id="3" name="Plassholder for innhold 2">
            <a:extLst>
              <a:ext uri="{FF2B5EF4-FFF2-40B4-BE49-F238E27FC236}">
                <a16:creationId xmlns:a16="http://schemas.microsoft.com/office/drawing/2014/main" id="{4CFD9C9D-C034-481A-8BA9-2F2B93C10380}"/>
              </a:ext>
            </a:extLst>
          </p:cNvPr>
          <p:cNvSpPr>
            <a:spLocks noGrp="1"/>
          </p:cNvSpPr>
          <p:nvPr>
            <p:ph idx="1"/>
          </p:nvPr>
        </p:nvSpPr>
        <p:spPr>
          <a:xfrm>
            <a:off x="4985172" y="896684"/>
            <a:ext cx="5484707" cy="5064633"/>
          </a:xfrm>
        </p:spPr>
        <p:txBody>
          <a:bodyPr anchor="ctr">
            <a:normAutofit/>
          </a:bodyPr>
          <a:lstStyle/>
          <a:p>
            <a:r>
              <a:rPr lang="nb-NO" sz="1800"/>
              <a:t>Mengden grunnvann i bakken har stor betydning for om det blir flom eller ikke. Er bakken nærmest mettet med vann, det vil si at grunnvannsspeilet er nært overflaten, øker sjansen for flom ved nedbør og snøsmelting, fordi bakken ikke klarer å ta i mot alt vannet som kommer.</a:t>
            </a:r>
          </a:p>
        </p:txBody>
      </p:sp>
    </p:spTree>
    <p:extLst>
      <p:ext uri="{BB962C8B-B14F-4D97-AF65-F5344CB8AC3E}">
        <p14:creationId xmlns:p14="http://schemas.microsoft.com/office/powerpoint/2010/main" val="3549105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7BC4E14-913C-46C0-ABF7-BDDAEC08A36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440" y="2071116"/>
            <a:ext cx="0" cy="2715768"/>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4BDFD332-0E9E-4128-8430-84ACB88FAFEA}"/>
              </a:ext>
            </a:extLst>
          </p:cNvPr>
          <p:cNvSpPr>
            <a:spLocks noGrp="1"/>
          </p:cNvSpPr>
          <p:nvPr>
            <p:ph type="title"/>
          </p:nvPr>
        </p:nvSpPr>
        <p:spPr>
          <a:xfrm>
            <a:off x="1362456" y="896684"/>
            <a:ext cx="2979252" cy="4979728"/>
          </a:xfrm>
        </p:spPr>
        <p:txBody>
          <a:bodyPr anchor="ctr">
            <a:normAutofit/>
          </a:bodyPr>
          <a:lstStyle/>
          <a:p>
            <a:pPr algn="r"/>
            <a:r>
              <a:rPr lang="nb-NO" sz="4000"/>
              <a:t>Vannet i elvene kommer fra grunnvannet</a:t>
            </a:r>
          </a:p>
        </p:txBody>
      </p:sp>
      <p:sp>
        <p:nvSpPr>
          <p:cNvPr id="3" name="Plassholder for innhold 2">
            <a:extLst>
              <a:ext uri="{FF2B5EF4-FFF2-40B4-BE49-F238E27FC236}">
                <a16:creationId xmlns:a16="http://schemas.microsoft.com/office/drawing/2014/main" id="{01BCE239-AB4B-4E13-AB07-46EED863F27B}"/>
              </a:ext>
            </a:extLst>
          </p:cNvPr>
          <p:cNvSpPr>
            <a:spLocks noGrp="1"/>
          </p:cNvSpPr>
          <p:nvPr>
            <p:ph idx="1"/>
          </p:nvPr>
        </p:nvSpPr>
        <p:spPr>
          <a:xfrm>
            <a:off x="4985172" y="896684"/>
            <a:ext cx="5484707" cy="5064633"/>
          </a:xfrm>
        </p:spPr>
        <p:txBody>
          <a:bodyPr anchor="ctr">
            <a:normAutofit/>
          </a:bodyPr>
          <a:lstStyle/>
          <a:p>
            <a:pPr fontAlgn="base">
              <a:buFont typeface="Courier New" panose="02070309020205020404" pitchFamily="49" charset="0"/>
              <a:buChar char="o"/>
            </a:pPr>
            <a:r>
              <a:rPr lang="nb-NO" sz="1800"/>
              <a:t> Når det regner, vil vannet sive ned i jorda og videre ned mellom sand, grus og stein. Herfra vil det sakte vandre mot det laveste punktet i terrenget. Til slutt siver det ut i bekker, elver, tjern, innsjøer og i havet. Mesteparten av vannet i elvene kommer fra grunnvannet.</a:t>
            </a:r>
          </a:p>
          <a:p>
            <a:pPr fontAlgn="base">
              <a:buFont typeface="Courier New" panose="02070309020205020404" pitchFamily="49" charset="0"/>
              <a:buChar char="o"/>
            </a:pPr>
            <a:r>
              <a:rPr lang="nb-NO" sz="1800"/>
              <a:t> Dette har stor betydning for hvordan vannkvaliteten er, vanntemperaturen og hvilke planter og dyr som kan leve i ferskvannet. Det er altså en sammenheng mellom grunnvannsnivået og mengden vann som er i vassdragene </a:t>
            </a:r>
          </a:p>
          <a:p>
            <a:pPr fontAlgn="base">
              <a:buFont typeface="Courier New" panose="02070309020205020404" pitchFamily="49" charset="0"/>
              <a:buChar char="o"/>
            </a:pPr>
            <a:r>
              <a:rPr lang="nb-NO" sz="1800"/>
              <a:t> Grunnvannet som strømmer til vassdragene har positiv virkning blant annet for fisken. Områder med tilsig av grunnvann gjør det mulig for laksefisk å gyte på steder der vannet normalt ville ha vært for stillestående til at eggene ville overlevd. Tilsiget av grunnvann skaper strøm, slik at smårusk ikke setter seg fast på eggene. </a:t>
            </a:r>
          </a:p>
        </p:txBody>
      </p:sp>
    </p:spTree>
    <p:extLst>
      <p:ext uri="{BB962C8B-B14F-4D97-AF65-F5344CB8AC3E}">
        <p14:creationId xmlns:p14="http://schemas.microsoft.com/office/powerpoint/2010/main" val="875639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FAE880EF-273C-4A7F-9FB3-24BFDD9DF0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3571" y="882502"/>
            <a:ext cx="9346307" cy="5598438"/>
          </a:xfrm>
        </p:spPr>
      </p:pic>
    </p:spTree>
    <p:extLst>
      <p:ext uri="{BB962C8B-B14F-4D97-AF65-F5344CB8AC3E}">
        <p14:creationId xmlns:p14="http://schemas.microsoft.com/office/powerpoint/2010/main" val="356084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C3FE1E-0A7F-41BE-A568-1BF85E2E8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840" y="0"/>
            <a:ext cx="547116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 name="Bilde 4">
            <a:extLst>
              <a:ext uri="{FF2B5EF4-FFF2-40B4-BE49-F238E27FC236}">
                <a16:creationId xmlns:a16="http://schemas.microsoft.com/office/drawing/2014/main" id="{896AA325-D590-49AE-AF7E-9203FCA53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92" y="1340468"/>
            <a:ext cx="5451627" cy="3857023"/>
          </a:xfrm>
          <a:prstGeom prst="rect">
            <a:avLst/>
          </a:prstGeom>
        </p:spPr>
      </p:pic>
      <p:sp>
        <p:nvSpPr>
          <p:cNvPr id="2" name="Tittel 1">
            <a:extLst>
              <a:ext uri="{FF2B5EF4-FFF2-40B4-BE49-F238E27FC236}">
                <a16:creationId xmlns:a16="http://schemas.microsoft.com/office/drawing/2014/main" id="{21607C89-8896-4AD8-A428-51F60F4A5293}"/>
              </a:ext>
            </a:extLst>
          </p:cNvPr>
          <p:cNvSpPr>
            <a:spLocks noGrp="1"/>
          </p:cNvSpPr>
          <p:nvPr>
            <p:ph type="title"/>
          </p:nvPr>
        </p:nvSpPr>
        <p:spPr>
          <a:xfrm>
            <a:off x="7197213" y="499533"/>
            <a:ext cx="4345858" cy="1658198"/>
          </a:xfrm>
        </p:spPr>
        <p:txBody>
          <a:bodyPr>
            <a:normAutofit/>
          </a:bodyPr>
          <a:lstStyle/>
          <a:p>
            <a:r>
              <a:rPr lang="nb-NO" sz="4800"/>
              <a:t>Klimaendringer</a:t>
            </a:r>
          </a:p>
        </p:txBody>
      </p:sp>
      <p:sp>
        <p:nvSpPr>
          <p:cNvPr id="3" name="Plassholder for innhold 2">
            <a:extLst>
              <a:ext uri="{FF2B5EF4-FFF2-40B4-BE49-F238E27FC236}">
                <a16:creationId xmlns:a16="http://schemas.microsoft.com/office/drawing/2014/main" id="{AF7B3E33-A3E1-4C28-8028-CC2641C37672}"/>
              </a:ext>
            </a:extLst>
          </p:cNvPr>
          <p:cNvSpPr>
            <a:spLocks noGrp="1"/>
          </p:cNvSpPr>
          <p:nvPr>
            <p:ph idx="1"/>
          </p:nvPr>
        </p:nvSpPr>
        <p:spPr>
          <a:xfrm>
            <a:off x="7197212" y="2011680"/>
            <a:ext cx="4822231" cy="4846320"/>
          </a:xfrm>
        </p:spPr>
        <p:txBody>
          <a:bodyPr>
            <a:normAutofit/>
          </a:bodyPr>
          <a:lstStyle/>
          <a:p>
            <a:r>
              <a:rPr lang="nb-NO" sz="2200" dirty="0"/>
              <a:t>Den temperaturen vi har på grunnvannet i dag, er svært bra for vannforsyningen. </a:t>
            </a:r>
          </a:p>
          <a:p>
            <a:r>
              <a:rPr lang="nb-NO" sz="2200" dirty="0"/>
              <a:t>Hvis temperaturen i vannet øker med 1-2 grader, kan det bli mer bakterier i vannet. Noen steder i Nord-Norge og på Svalbard kan smeltingen av breer føre til at grunnvannet fryser. </a:t>
            </a:r>
          </a:p>
          <a:p>
            <a:r>
              <a:rPr lang="nb-NO" sz="2200" dirty="0"/>
              <a:t>Det er fordi isen og snøen nå fungerer som en teppe som isolerer jorda fra kuldegrader (kilde: NVE). Hvis is og snø smelter, vil denne isolasjonen bli svakere eller bli borte.</a:t>
            </a:r>
          </a:p>
          <a:p>
            <a:endParaRPr lang="nb-NO" sz="2200" dirty="0"/>
          </a:p>
          <a:p>
            <a:endParaRPr lang="nb-NO" sz="2200" dirty="0"/>
          </a:p>
        </p:txBody>
      </p:sp>
    </p:spTree>
    <p:extLst>
      <p:ext uri="{BB962C8B-B14F-4D97-AF65-F5344CB8AC3E}">
        <p14:creationId xmlns:p14="http://schemas.microsoft.com/office/powerpoint/2010/main" val="6283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682D9A-C17B-4BDB-8778-559A6E20D421}"/>
              </a:ext>
            </a:extLst>
          </p:cNvPr>
          <p:cNvSpPr>
            <a:spLocks noGrp="1"/>
          </p:cNvSpPr>
          <p:nvPr>
            <p:ph type="title"/>
          </p:nvPr>
        </p:nvSpPr>
        <p:spPr/>
        <p:txBody>
          <a:bodyPr/>
          <a:lstStyle/>
          <a:p>
            <a:r>
              <a:rPr lang="nb-NO" dirty="0"/>
              <a:t>Beskyttelse av drikkevannskilder</a:t>
            </a:r>
          </a:p>
        </p:txBody>
      </p:sp>
      <p:sp>
        <p:nvSpPr>
          <p:cNvPr id="3" name="Plassholder for innhold 2">
            <a:extLst>
              <a:ext uri="{FF2B5EF4-FFF2-40B4-BE49-F238E27FC236}">
                <a16:creationId xmlns:a16="http://schemas.microsoft.com/office/drawing/2014/main" id="{22308768-B4E8-4BBA-856E-6802E49574A2}"/>
              </a:ext>
            </a:extLst>
          </p:cNvPr>
          <p:cNvSpPr>
            <a:spLocks noGrp="1"/>
          </p:cNvSpPr>
          <p:nvPr>
            <p:ph idx="1"/>
          </p:nvPr>
        </p:nvSpPr>
        <p:spPr/>
        <p:txBody>
          <a:bodyPr/>
          <a:lstStyle/>
          <a:p>
            <a:r>
              <a:rPr lang="nb-NO" dirty="0"/>
              <a:t>Vannverk basert på grunnvann har ofte små krav til vannbehandling, fordi grunnvannet er godt beskyttet fra naturens side. Men vannkilden må beskyttes ved at det lages regler for hva folk kan gjøre og ikke gjøre i det området som vannet siger gjennom. Her gjelder </a:t>
            </a:r>
            <a:r>
              <a:rPr lang="nb-NO" dirty="0">
                <a:hlinkClick r:id="rId2" tooltip="Drikkevannsforskriften"/>
              </a:rPr>
              <a:t>Drikkevannsforskriften</a:t>
            </a:r>
            <a:r>
              <a:rPr lang="nb-NO" dirty="0"/>
              <a:t>.</a:t>
            </a:r>
          </a:p>
        </p:txBody>
      </p:sp>
    </p:spTree>
    <p:extLst>
      <p:ext uri="{BB962C8B-B14F-4D97-AF65-F5344CB8AC3E}">
        <p14:creationId xmlns:p14="http://schemas.microsoft.com/office/powerpoint/2010/main" val="2596963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118BD4B-26C3-4E79-BACD-37701DAAE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058" y="1471316"/>
            <a:ext cx="3448478" cy="3476065"/>
          </a:xfrm>
          <a:prstGeom prst="rect">
            <a:avLst/>
          </a:prstGeom>
        </p:spPr>
      </p:pic>
      <p:sp>
        <p:nvSpPr>
          <p:cNvPr id="2" name="Tittel 1">
            <a:extLst>
              <a:ext uri="{FF2B5EF4-FFF2-40B4-BE49-F238E27FC236}">
                <a16:creationId xmlns:a16="http://schemas.microsoft.com/office/drawing/2014/main" id="{FF095D90-6BD2-44CE-A77F-0ABF8A039580}"/>
              </a:ext>
            </a:extLst>
          </p:cNvPr>
          <p:cNvSpPr>
            <a:spLocks noGrp="1"/>
          </p:cNvSpPr>
          <p:nvPr>
            <p:ph type="title"/>
          </p:nvPr>
        </p:nvSpPr>
        <p:spPr>
          <a:xfrm>
            <a:off x="657225" y="499533"/>
            <a:ext cx="6972607" cy="1658198"/>
          </a:xfrm>
        </p:spPr>
        <p:txBody>
          <a:bodyPr>
            <a:normAutofit/>
          </a:bodyPr>
          <a:lstStyle/>
          <a:p>
            <a:r>
              <a:rPr lang="nb-NO" dirty="0"/>
              <a:t>Nedbørsfeltet</a:t>
            </a:r>
          </a:p>
        </p:txBody>
      </p:sp>
      <p:sp>
        <p:nvSpPr>
          <p:cNvPr id="3" name="Plassholder for innhold 2">
            <a:extLst>
              <a:ext uri="{FF2B5EF4-FFF2-40B4-BE49-F238E27FC236}">
                <a16:creationId xmlns:a16="http://schemas.microsoft.com/office/drawing/2014/main" id="{62B10AE7-276B-4F89-B660-8BA64B930596}"/>
              </a:ext>
            </a:extLst>
          </p:cNvPr>
          <p:cNvSpPr>
            <a:spLocks noGrp="1"/>
          </p:cNvSpPr>
          <p:nvPr>
            <p:ph idx="1"/>
          </p:nvPr>
        </p:nvSpPr>
        <p:spPr>
          <a:xfrm>
            <a:off x="676656" y="2011680"/>
            <a:ext cx="7423401" cy="4846320"/>
          </a:xfrm>
        </p:spPr>
        <p:txBody>
          <a:bodyPr>
            <a:normAutofit/>
          </a:bodyPr>
          <a:lstStyle/>
          <a:p>
            <a:pPr fontAlgn="base">
              <a:buFont typeface="Courier New" panose="02070309020205020404" pitchFamily="49" charset="0"/>
              <a:buChar char="o"/>
            </a:pPr>
            <a:r>
              <a:rPr lang="nb-NO" sz="1800" dirty="0"/>
              <a:t>Når det skal velges ut vannkilder som er bra som drikkevann, er det spesielt viktig å undersøke hva folk gjør i det området som kalles nedbørfeltet. Nedbørfeltet er hele det området som grenser til vannkilden. Nedbørfeltet kan sammenliknes med en trakt som samler nedbør og fører vannet ned i en tut. Kanten på trakten utgjøres av høydedragene i landskapet, mens tuten er elver og sjøer, grunnvann og hav.</a:t>
            </a:r>
          </a:p>
          <a:p>
            <a:pPr fontAlgn="base">
              <a:buFont typeface="Courier New" panose="02070309020205020404" pitchFamily="49" charset="0"/>
              <a:buChar char="o"/>
            </a:pPr>
            <a:r>
              <a:rPr lang="nb-NO" sz="1800" dirty="0"/>
              <a:t>De viktigste kildene til forurensning er landbruk, bebyggelse, industri, skogbruk, trafikk og salting av veier. Hvis disse stoffene ikke blir tatt hånd om, vil de kunne komme ned i grunnvannet eller i innsjøer og elver. Eksempler på særlig alvorlige forurensende stoffer i grunnvann er olje, kloakk, sprøytemidler, kunstgjødselstoffer og industrikjemikalier.</a:t>
            </a:r>
          </a:p>
          <a:p>
            <a:pPr fontAlgn="base">
              <a:buFont typeface="Courier New" panose="02070309020205020404" pitchFamily="49" charset="0"/>
              <a:buChar char="o"/>
            </a:pPr>
            <a:r>
              <a:rPr lang="nb-NO" sz="1800" dirty="0"/>
              <a:t>Det tas prøver for å finne ut hvor god kvalitet det er på vannet. Klarer en å finne en vannkilde som er lite utsatt for forurensninger og har god kvalitet hele året, blir det ikke nødvendig å rense vannet med alle metoder</a:t>
            </a:r>
          </a:p>
          <a:p>
            <a:endParaRPr lang="nb-NO" sz="1700" dirty="0"/>
          </a:p>
        </p:txBody>
      </p:sp>
    </p:spTree>
    <p:extLst>
      <p:ext uri="{BB962C8B-B14F-4D97-AF65-F5344CB8AC3E}">
        <p14:creationId xmlns:p14="http://schemas.microsoft.com/office/powerpoint/2010/main" val="4263034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8E7CFAA6-1DBB-43B0-BD82-2FB83CF4E4A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3624EF0F-5D03-4C3C-ACF0-3E1CD03ACB67}"/>
              </a:ext>
            </a:extLst>
          </p:cNvPr>
          <p:cNvSpPr>
            <a:spLocks noGrp="1"/>
          </p:cNvSpPr>
          <p:nvPr>
            <p:ph type="title"/>
          </p:nvPr>
        </p:nvSpPr>
        <p:spPr>
          <a:xfrm>
            <a:off x="706298" y="639763"/>
            <a:ext cx="3997693" cy="5492750"/>
          </a:xfrm>
        </p:spPr>
        <p:txBody>
          <a:bodyPr>
            <a:normAutofit/>
          </a:bodyPr>
          <a:lstStyle/>
          <a:p>
            <a:r>
              <a:rPr lang="nb-NO" sz="4700">
                <a:solidFill>
                  <a:srgbClr val="FFFFFF"/>
                </a:solidFill>
              </a:rPr>
              <a:t>Mikrobiologiske forurensninger</a:t>
            </a:r>
          </a:p>
        </p:txBody>
      </p:sp>
      <p:graphicFrame>
        <p:nvGraphicFramePr>
          <p:cNvPr id="5" name="Plassholder for innhold 2"/>
          <p:cNvGraphicFramePr>
            <a:graphicFrameLocks noGrp="1"/>
          </p:cNvGraphicFramePr>
          <p:nvPr>
            <p:ph idx="1"/>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962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5C3FE1E-0A7F-41BE-A568-1BF85E2E8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840" y="0"/>
            <a:ext cx="547116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 name="Bilde 4">
            <a:extLst>
              <a:ext uri="{FF2B5EF4-FFF2-40B4-BE49-F238E27FC236}">
                <a16:creationId xmlns:a16="http://schemas.microsoft.com/office/drawing/2014/main" id="{4B09F7C7-2BBA-4163-AFDA-0C0B6A172E3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62438" y="1806338"/>
            <a:ext cx="5966171" cy="3573736"/>
          </a:xfrm>
          <a:prstGeom prst="rect">
            <a:avLst/>
          </a:prstGeom>
        </p:spPr>
      </p:pic>
      <p:sp>
        <p:nvSpPr>
          <p:cNvPr id="2" name="Tittel 1">
            <a:extLst>
              <a:ext uri="{FF2B5EF4-FFF2-40B4-BE49-F238E27FC236}">
                <a16:creationId xmlns:a16="http://schemas.microsoft.com/office/drawing/2014/main" id="{34BA5E1D-D115-41DF-A55A-376F430B6D65}"/>
              </a:ext>
            </a:extLst>
          </p:cNvPr>
          <p:cNvSpPr>
            <a:spLocks noGrp="1"/>
          </p:cNvSpPr>
          <p:nvPr>
            <p:ph type="title"/>
          </p:nvPr>
        </p:nvSpPr>
        <p:spPr>
          <a:xfrm>
            <a:off x="7197213" y="499533"/>
            <a:ext cx="4345858" cy="1658198"/>
          </a:xfrm>
        </p:spPr>
        <p:txBody>
          <a:bodyPr>
            <a:normAutofit/>
          </a:bodyPr>
          <a:lstStyle/>
          <a:p>
            <a:r>
              <a:rPr lang="nb-NO" sz="4800" dirty="0"/>
              <a:t>1: Siling </a:t>
            </a:r>
          </a:p>
        </p:txBody>
      </p:sp>
      <p:sp>
        <p:nvSpPr>
          <p:cNvPr id="3" name="Plassholder for innhold 2">
            <a:extLst>
              <a:ext uri="{FF2B5EF4-FFF2-40B4-BE49-F238E27FC236}">
                <a16:creationId xmlns:a16="http://schemas.microsoft.com/office/drawing/2014/main" id="{CE10DD7B-22CF-4571-89CF-07F5E2282706}"/>
              </a:ext>
            </a:extLst>
          </p:cNvPr>
          <p:cNvSpPr>
            <a:spLocks noGrp="1"/>
          </p:cNvSpPr>
          <p:nvPr>
            <p:ph idx="1"/>
          </p:nvPr>
        </p:nvSpPr>
        <p:spPr>
          <a:xfrm>
            <a:off x="7197213" y="2011680"/>
            <a:ext cx="4345858" cy="3864732"/>
          </a:xfrm>
        </p:spPr>
        <p:txBody>
          <a:bodyPr>
            <a:normAutofit/>
          </a:bodyPr>
          <a:lstStyle/>
          <a:p>
            <a:pPr fontAlgn="base"/>
            <a:r>
              <a:rPr lang="nb-NO" sz="2200"/>
              <a:t>Dette skjer når det tas vann fra en innsjø eller ei elv:</a:t>
            </a:r>
          </a:p>
          <a:p>
            <a:pPr fontAlgn="base"/>
            <a:r>
              <a:rPr lang="nb-NO" sz="2200"/>
              <a:t>I enden av røret som vannet går inn av, er det en sil. Den er laget av duk, eller den er ei grind. Den hindrer at fisk, gress, barnåler, greiner og mye annet rusk og rask følger med til vannverket.</a:t>
            </a:r>
          </a:p>
          <a:p>
            <a:pPr fontAlgn="base"/>
            <a:r>
              <a:rPr lang="nb-NO" sz="2200"/>
              <a:t>Vannet ledes deretter gjennom enda en eller flere siler eller filtre med finere maskevidde, som fjerner enda mindre biter.</a:t>
            </a:r>
          </a:p>
          <a:p>
            <a:endParaRPr lang="nb-NO" sz="2200"/>
          </a:p>
        </p:txBody>
      </p:sp>
    </p:spTree>
    <p:extLst>
      <p:ext uri="{BB962C8B-B14F-4D97-AF65-F5344CB8AC3E}">
        <p14:creationId xmlns:p14="http://schemas.microsoft.com/office/powerpoint/2010/main" val="322944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5C3FE1E-0A7F-41BE-A568-1BF85E2E8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840" y="0"/>
            <a:ext cx="547116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 name="Bilde 4">
            <a:extLst>
              <a:ext uri="{FF2B5EF4-FFF2-40B4-BE49-F238E27FC236}">
                <a16:creationId xmlns:a16="http://schemas.microsoft.com/office/drawing/2014/main" id="{B0AEB052-8267-4A87-BC63-1E621BFB4E6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6855" y="1678746"/>
            <a:ext cx="6161428" cy="3690695"/>
          </a:xfrm>
          <a:prstGeom prst="rect">
            <a:avLst/>
          </a:prstGeom>
        </p:spPr>
      </p:pic>
      <p:sp>
        <p:nvSpPr>
          <p:cNvPr id="2" name="Tittel 1">
            <a:extLst>
              <a:ext uri="{FF2B5EF4-FFF2-40B4-BE49-F238E27FC236}">
                <a16:creationId xmlns:a16="http://schemas.microsoft.com/office/drawing/2014/main" id="{50AC05E8-3D9E-4345-A1F9-7DC0273C6B35}"/>
              </a:ext>
            </a:extLst>
          </p:cNvPr>
          <p:cNvSpPr>
            <a:spLocks noGrp="1"/>
          </p:cNvSpPr>
          <p:nvPr>
            <p:ph type="title"/>
          </p:nvPr>
        </p:nvSpPr>
        <p:spPr>
          <a:xfrm>
            <a:off x="7197213" y="499533"/>
            <a:ext cx="4345858" cy="1658198"/>
          </a:xfrm>
        </p:spPr>
        <p:txBody>
          <a:bodyPr>
            <a:normAutofit/>
          </a:bodyPr>
          <a:lstStyle/>
          <a:p>
            <a:r>
              <a:rPr lang="nb-NO" sz="4800" dirty="0"/>
              <a:t>2:Lufting</a:t>
            </a:r>
          </a:p>
        </p:txBody>
      </p:sp>
      <p:sp>
        <p:nvSpPr>
          <p:cNvPr id="3" name="Plassholder for innhold 2">
            <a:extLst>
              <a:ext uri="{FF2B5EF4-FFF2-40B4-BE49-F238E27FC236}">
                <a16:creationId xmlns:a16="http://schemas.microsoft.com/office/drawing/2014/main" id="{D02D07F4-181B-468F-A5DB-25501DDD6846}"/>
              </a:ext>
            </a:extLst>
          </p:cNvPr>
          <p:cNvSpPr>
            <a:spLocks noGrp="1"/>
          </p:cNvSpPr>
          <p:nvPr>
            <p:ph idx="1"/>
          </p:nvPr>
        </p:nvSpPr>
        <p:spPr>
          <a:xfrm>
            <a:off x="7197212" y="2011680"/>
            <a:ext cx="4822231" cy="4846320"/>
          </a:xfrm>
        </p:spPr>
        <p:txBody>
          <a:bodyPr>
            <a:normAutofit/>
          </a:bodyPr>
          <a:lstStyle/>
          <a:p>
            <a:pPr fontAlgn="base"/>
            <a:r>
              <a:rPr lang="nb-NO" sz="1300" dirty="0"/>
              <a:t>Lufting betyr å sende luft (oksygen) inn i vannet.</a:t>
            </a:r>
          </a:p>
          <a:p>
            <a:pPr fontAlgn="base"/>
            <a:r>
              <a:rPr lang="nb-NO" sz="1300" dirty="0"/>
              <a:t>For å fjerne stoffer som radon, jern og mangan som kan være skadelig for helsa</a:t>
            </a:r>
          </a:p>
          <a:p>
            <a:pPr fontAlgn="base"/>
            <a:r>
              <a:rPr lang="nb-NO" sz="1300" dirty="0"/>
              <a:t>For å gi vannet bedre lukt og smak. Vann med lite oksygen, kan få dårlig lukt og smak. Særlig kan det ramme grunnvann</a:t>
            </a:r>
          </a:p>
          <a:p>
            <a:pPr fontAlgn="base"/>
            <a:r>
              <a:rPr lang="nb-NO" sz="1300" dirty="0"/>
              <a:t>Vannet kan luftes slik:</a:t>
            </a:r>
          </a:p>
          <a:p>
            <a:pPr fontAlgn="base"/>
            <a:r>
              <a:rPr lang="nb-NO" sz="1300" dirty="0"/>
              <a:t>Vannet går til noen store beholdere. I bunnen av beholderne blir det sprøytet luft inn i vannet. Det er det samme prinsippet som brukes i boblebad.</a:t>
            </a:r>
          </a:p>
          <a:p>
            <a:pPr fontAlgn="base"/>
            <a:r>
              <a:rPr lang="nb-NO" sz="1300" dirty="0"/>
              <a:t>Vannet kan sendes nedover noe som likner på brede trapper. Da forbinder oksygenet i lufta seg med vannet.</a:t>
            </a:r>
          </a:p>
          <a:p>
            <a:pPr fontAlgn="base"/>
            <a:r>
              <a:rPr lang="nb-NO" sz="1300" dirty="0"/>
              <a:t>Vannet kan dusjes inn i et basseng. Oksygenet i lufta forbinder seg med vanndråpene</a:t>
            </a:r>
          </a:p>
          <a:p>
            <a:endParaRPr lang="nb-NO" sz="1300" dirty="0"/>
          </a:p>
        </p:txBody>
      </p:sp>
    </p:spTree>
    <p:extLst>
      <p:ext uri="{BB962C8B-B14F-4D97-AF65-F5344CB8AC3E}">
        <p14:creationId xmlns:p14="http://schemas.microsoft.com/office/powerpoint/2010/main" val="6630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5C3FE1E-0A7F-41BE-A568-1BF85E2E8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840" y="0"/>
            <a:ext cx="547116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 name="Bilde 4">
            <a:extLst>
              <a:ext uri="{FF2B5EF4-FFF2-40B4-BE49-F238E27FC236}">
                <a16:creationId xmlns:a16="http://schemas.microsoft.com/office/drawing/2014/main" id="{70B7FE01-EBC2-445B-B78B-92B7A4B17D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98103" y="1795704"/>
            <a:ext cx="6250180" cy="3743857"/>
          </a:xfrm>
          <a:prstGeom prst="rect">
            <a:avLst/>
          </a:prstGeom>
        </p:spPr>
      </p:pic>
      <p:sp>
        <p:nvSpPr>
          <p:cNvPr id="2" name="Tittel 1">
            <a:extLst>
              <a:ext uri="{FF2B5EF4-FFF2-40B4-BE49-F238E27FC236}">
                <a16:creationId xmlns:a16="http://schemas.microsoft.com/office/drawing/2014/main" id="{176A11F4-A313-42D1-9A99-9BCF7131ED10}"/>
              </a:ext>
            </a:extLst>
          </p:cNvPr>
          <p:cNvSpPr>
            <a:spLocks noGrp="1"/>
          </p:cNvSpPr>
          <p:nvPr>
            <p:ph type="title"/>
          </p:nvPr>
        </p:nvSpPr>
        <p:spPr>
          <a:xfrm>
            <a:off x="7197213" y="499533"/>
            <a:ext cx="4345858" cy="1658198"/>
          </a:xfrm>
        </p:spPr>
        <p:txBody>
          <a:bodyPr>
            <a:normAutofit/>
          </a:bodyPr>
          <a:lstStyle/>
          <a:p>
            <a:r>
              <a:rPr lang="nb-NO" sz="4800"/>
              <a:t>3: Kjemisk rensing </a:t>
            </a:r>
          </a:p>
        </p:txBody>
      </p:sp>
      <p:sp>
        <p:nvSpPr>
          <p:cNvPr id="3" name="Plassholder for innhold 2">
            <a:extLst>
              <a:ext uri="{FF2B5EF4-FFF2-40B4-BE49-F238E27FC236}">
                <a16:creationId xmlns:a16="http://schemas.microsoft.com/office/drawing/2014/main" id="{2BEE6665-720B-4B00-B7F6-DC95DB65A983}"/>
              </a:ext>
            </a:extLst>
          </p:cNvPr>
          <p:cNvSpPr>
            <a:spLocks noGrp="1"/>
          </p:cNvSpPr>
          <p:nvPr>
            <p:ph idx="1"/>
          </p:nvPr>
        </p:nvSpPr>
        <p:spPr>
          <a:xfrm>
            <a:off x="7197212" y="2011679"/>
            <a:ext cx="4822232" cy="4750628"/>
          </a:xfrm>
        </p:spPr>
        <p:txBody>
          <a:bodyPr>
            <a:normAutofit/>
          </a:bodyPr>
          <a:lstStyle/>
          <a:p>
            <a:pPr fontAlgn="base"/>
            <a:r>
              <a:rPr lang="nb-NO" sz="1200" dirty="0"/>
              <a:t>I vannet er det bitte små dyr og insekter, rusk, bakterier og virus, små partikler og en del kjemiske forbindelser. Vannet kan ha litt farge på grunn av oppløste planterester (humus). Mye av dette kan tas vekk hvis vannet blir tilsatt noen spesielle stoffer..</a:t>
            </a:r>
          </a:p>
          <a:p>
            <a:pPr fontAlgn="base"/>
            <a:r>
              <a:rPr lang="nb-NO" sz="1200" dirty="0"/>
              <a:t>Først har vi karbondioksid (CO2) og kalk i vannet. Dette kalles for alkalisering. Det gjør vi for at vannet skal ha en jevn og passe surhetsgrad (pH-verdi). Dette er viktig for at de stoffene vi har i vannet etterpå, skal virke best mulig.</a:t>
            </a:r>
          </a:p>
          <a:p>
            <a:pPr fontAlgn="base"/>
            <a:r>
              <a:rPr lang="nb-NO" sz="1200" dirty="0"/>
              <a:t>Vi har i stoffer som inneholder aluminium eller jern. De er kjemikalier. De dryppes ned i vannet. Store røreordninger blander vannet og kjemikaliene. Stoffene gjør at det som skal vekk, klumper eller fnokker seg sammen. Da blir de tyngre og synker til bunns.</a:t>
            </a:r>
          </a:p>
          <a:p>
            <a:pPr fontAlgn="base"/>
            <a:r>
              <a:rPr lang="nb-NO" sz="1200" dirty="0"/>
              <a:t>Vi kan ha veldig fin sand i vannet som kalles mikrosand. Sanda fester seg til fnokkene og gjør dem tyngre.</a:t>
            </a:r>
          </a:p>
          <a:p>
            <a:pPr fontAlgn="base"/>
            <a:r>
              <a:rPr lang="nb-NO" sz="1200" dirty="0"/>
              <a:t>Til slutt kan vi ha et klebemiddel i vannet, et polymer, som gjør at fnokkene blir seige og kleber seg sammen.</a:t>
            </a:r>
          </a:p>
          <a:p>
            <a:pPr fontAlgn="base"/>
            <a:r>
              <a:rPr lang="nb-NO" sz="1200" dirty="0"/>
              <a:t>Fnokkene synker til bunns. Det kalles felling. Da kan fnokkene skrapes vekk. Fnokkene kan også sette seg på plater som stilles på skrå i bassenget. Så kan platene renses. Det at partiklene klumper seg sammen, kalles også koagulering. Denne renseprosessen kan få vekk farge, partikler, bakterier, virus, soppsporer og parasitter, men ikke alt.</a:t>
            </a:r>
          </a:p>
          <a:p>
            <a:pPr fontAlgn="base"/>
            <a:r>
              <a:rPr lang="nb-NO" sz="1200" dirty="0"/>
              <a:t>Fnokkene som synker til bunns, kalles slam og pumpes videre til </a:t>
            </a:r>
            <a:r>
              <a:rPr lang="nb-NO" sz="1200" dirty="0" err="1"/>
              <a:t>slambehandlingen</a:t>
            </a:r>
            <a:endParaRPr lang="nb-NO" sz="1200" dirty="0"/>
          </a:p>
          <a:p>
            <a:endParaRPr lang="nb-NO" sz="800" dirty="0"/>
          </a:p>
        </p:txBody>
      </p:sp>
    </p:spTree>
    <p:extLst>
      <p:ext uri="{BB962C8B-B14F-4D97-AF65-F5344CB8AC3E}">
        <p14:creationId xmlns:p14="http://schemas.microsoft.com/office/powerpoint/2010/main" val="78650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5C3FE1E-0A7F-41BE-A568-1BF85E2E8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840" y="0"/>
            <a:ext cx="547116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 name="Bilde 4">
            <a:extLst>
              <a:ext uri="{FF2B5EF4-FFF2-40B4-BE49-F238E27FC236}">
                <a16:creationId xmlns:a16="http://schemas.microsoft.com/office/drawing/2014/main" id="{D073DD01-C93A-4814-9124-095C3AB33F8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86856" y="1721277"/>
            <a:ext cx="6161428" cy="3690695"/>
          </a:xfrm>
          <a:prstGeom prst="rect">
            <a:avLst/>
          </a:prstGeom>
        </p:spPr>
      </p:pic>
      <p:sp>
        <p:nvSpPr>
          <p:cNvPr id="2" name="Tittel 1">
            <a:extLst>
              <a:ext uri="{FF2B5EF4-FFF2-40B4-BE49-F238E27FC236}">
                <a16:creationId xmlns:a16="http://schemas.microsoft.com/office/drawing/2014/main" id="{949F7254-21C9-452D-A3C8-5B16F8679DAE}"/>
              </a:ext>
            </a:extLst>
          </p:cNvPr>
          <p:cNvSpPr>
            <a:spLocks noGrp="1"/>
          </p:cNvSpPr>
          <p:nvPr>
            <p:ph type="title"/>
          </p:nvPr>
        </p:nvSpPr>
        <p:spPr>
          <a:xfrm>
            <a:off x="7197213" y="499533"/>
            <a:ext cx="4345858" cy="1658198"/>
          </a:xfrm>
        </p:spPr>
        <p:txBody>
          <a:bodyPr>
            <a:normAutofit/>
          </a:bodyPr>
          <a:lstStyle/>
          <a:p>
            <a:r>
              <a:rPr lang="nb-NO" sz="4800"/>
              <a:t>4: Filtrering</a:t>
            </a:r>
          </a:p>
        </p:txBody>
      </p:sp>
      <p:sp>
        <p:nvSpPr>
          <p:cNvPr id="3" name="Plassholder for innhold 2">
            <a:extLst>
              <a:ext uri="{FF2B5EF4-FFF2-40B4-BE49-F238E27FC236}">
                <a16:creationId xmlns:a16="http://schemas.microsoft.com/office/drawing/2014/main" id="{A5EA2768-28DC-497A-943C-93ED90D338BC}"/>
              </a:ext>
            </a:extLst>
          </p:cNvPr>
          <p:cNvSpPr>
            <a:spLocks noGrp="1"/>
          </p:cNvSpPr>
          <p:nvPr>
            <p:ph idx="1"/>
          </p:nvPr>
        </p:nvSpPr>
        <p:spPr>
          <a:xfrm>
            <a:off x="7197213" y="2011680"/>
            <a:ext cx="4345858" cy="3864732"/>
          </a:xfrm>
        </p:spPr>
        <p:txBody>
          <a:bodyPr>
            <a:normAutofit/>
          </a:bodyPr>
          <a:lstStyle/>
          <a:p>
            <a:pPr fontAlgn="base"/>
            <a:r>
              <a:rPr lang="nb-NO" sz="1700" dirty="0"/>
              <a:t>Vannet blir sendt gjennom et eller flere bassenger som er fylt av sand eller kull. Sand og kull virker som et filter. Dette gjøres for å fjerne de partiklene som måtte være igjen i vannet. </a:t>
            </a:r>
          </a:p>
          <a:p>
            <a:pPr fontAlgn="base"/>
            <a:r>
              <a:rPr lang="nb-NO" sz="1700" dirty="0"/>
              <a:t>Det tar vekk lukt- og </a:t>
            </a:r>
            <a:r>
              <a:rPr lang="nb-NO" sz="1700" dirty="0" err="1"/>
              <a:t>smakstoffer</a:t>
            </a:r>
            <a:r>
              <a:rPr lang="nb-NO" sz="1700" dirty="0"/>
              <a:t>. Rester av aluminium eller jern som ble brukt i den kjemiske fellinga, tas også vekk her.</a:t>
            </a:r>
          </a:p>
          <a:p>
            <a:pPr fontAlgn="base"/>
            <a:r>
              <a:rPr lang="nb-NO" sz="1700" dirty="0"/>
              <a:t>Vannet kan filtreres gjennom en membran. En membran er en duk. Dersom membranen har veldig, veldig små åpninger, kan bakterier og virus stoppes.</a:t>
            </a:r>
          </a:p>
          <a:p>
            <a:pPr fontAlgn="base"/>
            <a:r>
              <a:rPr lang="nb-NO" sz="1700" dirty="0"/>
              <a:t>Denne filtreringen etterpå kaller vi </a:t>
            </a:r>
            <a:r>
              <a:rPr lang="nb-NO" sz="1700" dirty="0" err="1"/>
              <a:t>etterpolering</a:t>
            </a:r>
            <a:r>
              <a:rPr lang="nb-NO" sz="1700" dirty="0"/>
              <a:t>—den siste finpussen.</a:t>
            </a:r>
          </a:p>
          <a:p>
            <a:endParaRPr lang="nb-NO" sz="1700" dirty="0"/>
          </a:p>
        </p:txBody>
      </p:sp>
    </p:spTree>
    <p:extLst>
      <p:ext uri="{BB962C8B-B14F-4D97-AF65-F5344CB8AC3E}">
        <p14:creationId xmlns:p14="http://schemas.microsoft.com/office/powerpoint/2010/main" val="2745561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00FFCE-71C4-41DA-8D49-838A63373701}"/>
              </a:ext>
            </a:extLst>
          </p:cNvPr>
          <p:cNvSpPr>
            <a:spLocks noGrp="1"/>
          </p:cNvSpPr>
          <p:nvPr>
            <p:ph type="title"/>
          </p:nvPr>
        </p:nvSpPr>
        <p:spPr/>
        <p:txBody>
          <a:bodyPr/>
          <a:lstStyle/>
          <a:p>
            <a:r>
              <a:rPr lang="nb-NO" dirty="0"/>
              <a:t>Smittestoffer skal stoppes </a:t>
            </a:r>
          </a:p>
        </p:txBody>
      </p:sp>
      <p:sp>
        <p:nvSpPr>
          <p:cNvPr id="3" name="Plassholder for innhold 2">
            <a:extLst>
              <a:ext uri="{FF2B5EF4-FFF2-40B4-BE49-F238E27FC236}">
                <a16:creationId xmlns:a16="http://schemas.microsoft.com/office/drawing/2014/main" id="{7AD6C74E-D18C-4391-9539-21ACE0C7DD36}"/>
              </a:ext>
            </a:extLst>
          </p:cNvPr>
          <p:cNvSpPr>
            <a:spLocks noGrp="1"/>
          </p:cNvSpPr>
          <p:nvPr>
            <p:ph idx="1"/>
          </p:nvPr>
        </p:nvSpPr>
        <p:spPr>
          <a:xfrm>
            <a:off x="676656" y="2011680"/>
            <a:ext cx="11051056" cy="4548608"/>
          </a:xfrm>
        </p:spPr>
        <p:txBody>
          <a:bodyPr>
            <a:normAutofit fontScale="77500" lnSpcReduction="20000"/>
          </a:bodyPr>
          <a:lstStyle/>
          <a:p>
            <a:pPr fontAlgn="base">
              <a:lnSpc>
                <a:spcPct val="120000"/>
              </a:lnSpc>
            </a:pPr>
            <a:r>
              <a:rPr lang="nb-NO" dirty="0"/>
              <a:t>Siling kan ikke stanse små organismer som bakterier og virus eller stoffer som er oppløst i vannet. Siling eller filtrering kalles forbehandling av vannet. Etterpå kommer flere ting som desinfiserer vannet. Det er den virkelige vannbehandlingen. Da skal det lages hygieniske </a:t>
            </a:r>
            <a:r>
              <a:rPr lang="nb-NO" dirty="0" err="1"/>
              <a:t>barrièrer</a:t>
            </a:r>
            <a:r>
              <a:rPr lang="nb-NO" dirty="0"/>
              <a:t>. Det betyr å lage stengsler eller hindringer som skal sikre at drikkevannet ikke inneholder ting som gjør oss syke. </a:t>
            </a:r>
            <a:r>
              <a:rPr lang="nb-NO" b="1" dirty="0"/>
              <a:t>Bakterier, parasitter og virus skal drepes.</a:t>
            </a:r>
          </a:p>
          <a:p>
            <a:pPr fontAlgn="base">
              <a:lnSpc>
                <a:spcPct val="120000"/>
              </a:lnSpc>
            </a:pPr>
            <a:endParaRPr lang="nb-NO" b="1" dirty="0"/>
          </a:p>
          <a:p>
            <a:pPr marL="0" indent="0" fontAlgn="base">
              <a:buNone/>
            </a:pPr>
            <a:r>
              <a:rPr lang="nb-NO" b="1" dirty="0"/>
              <a:t>Hygieniske </a:t>
            </a:r>
            <a:r>
              <a:rPr lang="nb-NO" b="1" dirty="0" err="1"/>
              <a:t>barrièrer</a:t>
            </a:r>
            <a:r>
              <a:rPr lang="nb-NO" b="1" dirty="0"/>
              <a:t> kan være:</a:t>
            </a:r>
          </a:p>
          <a:p>
            <a:pPr fontAlgn="base"/>
            <a:r>
              <a:rPr lang="nb-NO" dirty="0">
                <a:solidFill>
                  <a:schemeClr val="accent1">
                    <a:lumMod val="75000"/>
                  </a:schemeClr>
                </a:solidFill>
              </a:rPr>
              <a:t>Vi kan lufte vannet</a:t>
            </a:r>
          </a:p>
          <a:p>
            <a:pPr fontAlgn="base"/>
            <a:r>
              <a:rPr lang="nb-NO" dirty="0">
                <a:solidFill>
                  <a:schemeClr val="accent1">
                    <a:lumMod val="75000"/>
                  </a:schemeClr>
                </a:solidFill>
              </a:rPr>
              <a:t>Vi kan tilsette stoffer som får små partikler til å synke eller flyte, slik at de kan skrapes vekk</a:t>
            </a:r>
          </a:p>
          <a:p>
            <a:pPr fontAlgn="base"/>
            <a:r>
              <a:rPr lang="nb-NO" dirty="0">
                <a:solidFill>
                  <a:schemeClr val="accent1">
                    <a:lumMod val="75000"/>
                  </a:schemeClr>
                </a:solidFill>
              </a:rPr>
              <a:t>Vi kan bruke en spesiell membran, som er en duk med veldig små hull</a:t>
            </a:r>
          </a:p>
          <a:p>
            <a:pPr fontAlgn="base"/>
            <a:r>
              <a:rPr lang="nb-NO" dirty="0">
                <a:solidFill>
                  <a:schemeClr val="accent1">
                    <a:lumMod val="75000"/>
                  </a:schemeClr>
                </a:solidFill>
              </a:rPr>
              <a:t>Vi kan la vannet renne sakte gjennom sand. Det heter langsomfiltrering.</a:t>
            </a:r>
          </a:p>
          <a:p>
            <a:pPr fontAlgn="base"/>
            <a:r>
              <a:rPr lang="nb-NO" dirty="0">
                <a:solidFill>
                  <a:schemeClr val="accent1">
                    <a:lumMod val="75000"/>
                  </a:schemeClr>
                </a:solidFill>
              </a:rPr>
              <a:t>Vi kan sende ultrafiolette stråler gjennom vannet (UV-stråler)</a:t>
            </a:r>
          </a:p>
          <a:p>
            <a:pPr fontAlgn="base"/>
            <a:r>
              <a:rPr lang="nb-NO" dirty="0">
                <a:solidFill>
                  <a:schemeClr val="accent1">
                    <a:lumMod val="75000"/>
                  </a:schemeClr>
                </a:solidFill>
              </a:rPr>
              <a:t>Vi kan ha klor i vannet</a:t>
            </a:r>
          </a:p>
          <a:p>
            <a:pPr fontAlgn="base"/>
            <a:r>
              <a:rPr lang="nb-NO" dirty="0">
                <a:solidFill>
                  <a:schemeClr val="accent1">
                    <a:lumMod val="75000"/>
                  </a:schemeClr>
                </a:solidFill>
              </a:rPr>
              <a:t>Vi kan sende ozongass gjennom vannet</a:t>
            </a:r>
          </a:p>
          <a:p>
            <a:endParaRPr lang="nb-NO" dirty="0"/>
          </a:p>
        </p:txBody>
      </p:sp>
    </p:spTree>
    <p:extLst>
      <p:ext uri="{BB962C8B-B14F-4D97-AF65-F5344CB8AC3E}">
        <p14:creationId xmlns:p14="http://schemas.microsoft.com/office/powerpoint/2010/main" val="1629366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2A06C673-A31A-413A-9F39-46F87297C803}"/>
              </a:ext>
            </a:extLst>
          </p:cNvPr>
          <p:cNvSpPr>
            <a:spLocks noGrp="1"/>
          </p:cNvSpPr>
          <p:nvPr>
            <p:ph type="title"/>
          </p:nvPr>
        </p:nvSpPr>
        <p:spPr>
          <a:xfrm>
            <a:off x="631371" y="1059895"/>
            <a:ext cx="3105976" cy="4738211"/>
          </a:xfrm>
        </p:spPr>
        <p:txBody>
          <a:bodyPr anchor="ctr">
            <a:normAutofit/>
          </a:bodyPr>
          <a:lstStyle/>
          <a:p>
            <a:r>
              <a:rPr lang="nb-NO" sz="4400">
                <a:solidFill>
                  <a:srgbClr val="FFFFFF"/>
                </a:solidFill>
              </a:rPr>
              <a:t>Ultrafiolett stråling (UV-stråling)</a:t>
            </a:r>
          </a:p>
        </p:txBody>
      </p:sp>
      <p:sp>
        <p:nvSpPr>
          <p:cNvPr id="3" name="Plassholder for innhold 2">
            <a:extLst>
              <a:ext uri="{FF2B5EF4-FFF2-40B4-BE49-F238E27FC236}">
                <a16:creationId xmlns:a16="http://schemas.microsoft.com/office/drawing/2014/main" id="{9827E6EE-EB75-4718-9E24-00BEFA6A2DEB}"/>
              </a:ext>
            </a:extLst>
          </p:cNvPr>
          <p:cNvSpPr>
            <a:spLocks noGrp="1"/>
          </p:cNvSpPr>
          <p:nvPr>
            <p:ph idx="1"/>
          </p:nvPr>
        </p:nvSpPr>
        <p:spPr>
          <a:xfrm>
            <a:off x="4541681" y="1059896"/>
            <a:ext cx="6245233" cy="4738210"/>
          </a:xfrm>
        </p:spPr>
        <p:txBody>
          <a:bodyPr anchor="ctr">
            <a:normAutofit/>
          </a:bodyPr>
          <a:lstStyle/>
          <a:p>
            <a:pPr>
              <a:buFont typeface="Courier New" panose="02070309020205020404" pitchFamily="49" charset="0"/>
              <a:buChar char="o"/>
            </a:pPr>
            <a:r>
              <a:rPr lang="nb-NO" sz="2000"/>
              <a:t> UV-stråling er en måte å desinfisere vannet på.</a:t>
            </a:r>
          </a:p>
          <a:p>
            <a:pPr marL="0" indent="0">
              <a:buNone/>
            </a:pPr>
            <a:endParaRPr lang="nb-NO" sz="2000"/>
          </a:p>
          <a:p>
            <a:pPr>
              <a:buFont typeface="Courier New" panose="02070309020205020404" pitchFamily="49" charset="0"/>
              <a:buChar char="o"/>
            </a:pPr>
            <a:r>
              <a:rPr lang="nb-NO" sz="2000"/>
              <a:t>Ultrafiolette stråler er lysbølger som ikke er synlige for oss.</a:t>
            </a:r>
          </a:p>
          <a:p>
            <a:pPr marL="0" indent="0">
              <a:buNone/>
            </a:pPr>
            <a:endParaRPr lang="nb-NO" sz="2000"/>
          </a:p>
          <a:p>
            <a:pPr>
              <a:buFont typeface="Courier New" panose="02070309020205020404" pitchFamily="49" charset="0"/>
              <a:buChar char="o"/>
            </a:pPr>
            <a:r>
              <a:rPr lang="nb-NO" sz="2000"/>
              <a:t>Noen UV-stråler har mye større virkning enn andre, og de kan drepe bakterier, virus, soppsporer og andre mikroorganismer.</a:t>
            </a:r>
          </a:p>
          <a:p>
            <a:pPr marL="0" indent="0">
              <a:buNone/>
            </a:pPr>
            <a:endParaRPr lang="nb-NO" sz="2000"/>
          </a:p>
          <a:p>
            <a:pPr>
              <a:buFont typeface="Courier New" panose="02070309020205020404" pitchFamily="49" charset="0"/>
              <a:buChar char="o"/>
            </a:pPr>
            <a:r>
              <a:rPr lang="nb-NO" sz="2000"/>
              <a:t> Dette skjer ved at UV-strålene trenger inn i organismens celler og skader DNA-strukturen (arvematerialet) slik at den ikke lenger kan kopiere seg.</a:t>
            </a:r>
          </a:p>
        </p:txBody>
      </p:sp>
    </p:spTree>
    <p:extLst>
      <p:ext uri="{BB962C8B-B14F-4D97-AF65-F5344CB8AC3E}">
        <p14:creationId xmlns:p14="http://schemas.microsoft.com/office/powerpoint/2010/main" val="134155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BC9FB1BA-707C-4E94-B94A-00F882D36AC7}"/>
              </a:ext>
            </a:extLst>
          </p:cNvPr>
          <p:cNvSpPr>
            <a:spLocks noGrp="1"/>
          </p:cNvSpPr>
          <p:nvPr>
            <p:ph type="title"/>
          </p:nvPr>
        </p:nvSpPr>
        <p:spPr>
          <a:xfrm>
            <a:off x="631371" y="1059895"/>
            <a:ext cx="3105976" cy="4738211"/>
          </a:xfrm>
        </p:spPr>
        <p:txBody>
          <a:bodyPr anchor="ctr">
            <a:normAutofit/>
          </a:bodyPr>
          <a:lstStyle/>
          <a:p>
            <a:r>
              <a:rPr lang="nb-NO" sz="4400">
                <a:solidFill>
                  <a:srgbClr val="FFFFFF"/>
                </a:solidFill>
              </a:rPr>
              <a:t>Kloring</a:t>
            </a:r>
          </a:p>
        </p:txBody>
      </p:sp>
      <p:sp>
        <p:nvSpPr>
          <p:cNvPr id="3" name="Plassholder for innhold 2">
            <a:extLst>
              <a:ext uri="{FF2B5EF4-FFF2-40B4-BE49-F238E27FC236}">
                <a16:creationId xmlns:a16="http://schemas.microsoft.com/office/drawing/2014/main" id="{57A017C6-3066-49BB-B9E3-C7740EEB1EFD}"/>
              </a:ext>
            </a:extLst>
          </p:cNvPr>
          <p:cNvSpPr>
            <a:spLocks noGrp="1"/>
          </p:cNvSpPr>
          <p:nvPr>
            <p:ph idx="1"/>
          </p:nvPr>
        </p:nvSpPr>
        <p:spPr>
          <a:xfrm>
            <a:off x="4541681" y="1059896"/>
            <a:ext cx="6245233" cy="4738210"/>
          </a:xfrm>
        </p:spPr>
        <p:txBody>
          <a:bodyPr anchor="ctr">
            <a:normAutofit/>
          </a:bodyPr>
          <a:lstStyle/>
          <a:p>
            <a:pPr>
              <a:buFont typeface="Courier New" panose="02070309020205020404" pitchFamily="49" charset="0"/>
              <a:buChar char="o"/>
            </a:pPr>
            <a:r>
              <a:rPr lang="nb-NO" sz="2000"/>
              <a:t> Klor er antagelig kjemikalet som har reddet flest menneskeliv.</a:t>
            </a:r>
          </a:p>
          <a:p>
            <a:pPr marL="0" indent="0">
              <a:buNone/>
            </a:pPr>
            <a:endParaRPr lang="nb-NO" sz="2000"/>
          </a:p>
          <a:p>
            <a:pPr>
              <a:buFont typeface="Courier New" panose="02070309020205020404" pitchFamily="49" charset="0"/>
              <a:buChar char="o"/>
            </a:pPr>
            <a:r>
              <a:rPr lang="nb-NO" sz="2000"/>
              <a:t> Blir mest bruk i hele verdens for å desinfisere drikkevann</a:t>
            </a:r>
          </a:p>
          <a:p>
            <a:pPr marL="0" indent="0">
              <a:buNone/>
            </a:pPr>
            <a:endParaRPr lang="nb-NO" sz="2000"/>
          </a:p>
          <a:p>
            <a:pPr>
              <a:buFont typeface="Courier New" panose="02070309020205020404" pitchFamily="49" charset="0"/>
              <a:buChar char="o"/>
            </a:pPr>
            <a:r>
              <a:rPr lang="nb-NO" sz="2000"/>
              <a:t> Når vi har klor i vannet, blir bakterier og virus drept. </a:t>
            </a:r>
          </a:p>
          <a:p>
            <a:pPr marL="0" indent="0">
              <a:buNone/>
            </a:pPr>
            <a:endParaRPr lang="nb-NO" sz="2000"/>
          </a:p>
          <a:p>
            <a:pPr>
              <a:buFont typeface="Courier New" panose="02070309020205020404" pitchFamily="49" charset="0"/>
              <a:buChar char="o"/>
            </a:pPr>
            <a:r>
              <a:rPr lang="nb-NO" sz="2000"/>
              <a:t> Klor er svært effektivt mot tarmbakterier fra mennesker og dyr</a:t>
            </a:r>
          </a:p>
        </p:txBody>
      </p:sp>
    </p:spTree>
    <p:extLst>
      <p:ext uri="{BB962C8B-B14F-4D97-AF65-F5344CB8AC3E}">
        <p14:creationId xmlns:p14="http://schemas.microsoft.com/office/powerpoint/2010/main" val="1597150526"/>
      </p:ext>
    </p:extLst>
  </p:cSld>
  <p:clrMapOvr>
    <a:masterClrMapping/>
  </p:clrMapOvr>
</p:sld>
</file>

<file path=ppt/theme/theme1.xml><?xml version="1.0" encoding="utf-8"?>
<a:theme xmlns:a="http://schemas.openxmlformats.org/drawingml/2006/main" name="Metropolitt">
  <a:themeElements>
    <a:clrScheme name="Metropolitt">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t">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4667</Words>
  <Application>Microsoft Office PowerPoint</Application>
  <PresentationFormat>Widescreen</PresentationFormat>
  <Paragraphs>213</Paragraphs>
  <Slides>23</Slides>
  <Notes>18</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23</vt:i4>
      </vt:variant>
    </vt:vector>
  </HeadingPairs>
  <TitlesOfParts>
    <vt:vector size="28" baseType="lpstr">
      <vt:lpstr>Arial</vt:lpstr>
      <vt:lpstr>Calibri</vt:lpstr>
      <vt:lpstr>Calibri Light</vt:lpstr>
      <vt:lpstr>Courier New</vt:lpstr>
      <vt:lpstr>Metropolitt</vt:lpstr>
      <vt:lpstr>Kapittel 3: Hvorfor kan vi drikke vann fra springen? </vt:lpstr>
      <vt:lpstr>PowerPoint-presentasjon</vt:lpstr>
      <vt:lpstr>1: Siling </vt:lpstr>
      <vt:lpstr>2:Lufting</vt:lpstr>
      <vt:lpstr>3: Kjemisk rensing </vt:lpstr>
      <vt:lpstr>4: Filtrering</vt:lpstr>
      <vt:lpstr>Smittestoffer skal stoppes </vt:lpstr>
      <vt:lpstr>Ultrafiolett stråling (UV-stråling)</vt:lpstr>
      <vt:lpstr>Kloring</vt:lpstr>
      <vt:lpstr>Ozon-behandling  </vt:lpstr>
      <vt:lpstr>Godt drikkevann</vt:lpstr>
      <vt:lpstr>Vannets kretsløp</vt:lpstr>
      <vt:lpstr>Ferskvann i Norge</vt:lpstr>
      <vt:lpstr>Overflatevann </vt:lpstr>
      <vt:lpstr>3 Lag </vt:lpstr>
      <vt:lpstr>Dype innsjøer er best</vt:lpstr>
      <vt:lpstr>Grunnvann</vt:lpstr>
      <vt:lpstr>Grunnvann og flom </vt:lpstr>
      <vt:lpstr>Vannet i elvene kommer fra grunnvannet</vt:lpstr>
      <vt:lpstr>Klimaendringer</vt:lpstr>
      <vt:lpstr>Beskyttelse av drikkevannskilder</vt:lpstr>
      <vt:lpstr>Nedbørsfeltet</vt:lpstr>
      <vt:lpstr>Mikrobiologiske forurensninger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Hilde Olsen</dc:creator>
  <cp:lastModifiedBy>Hilde Olsen</cp:lastModifiedBy>
  <cp:revision>2</cp:revision>
  <dcterms:created xsi:type="dcterms:W3CDTF">2018-02-21T14:01:02Z</dcterms:created>
  <dcterms:modified xsi:type="dcterms:W3CDTF">2018-04-04T13:43:01Z</dcterms:modified>
</cp:coreProperties>
</file>