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58" r:id="rId3"/>
    <p:sldId id="259"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36"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AE1F49-03AC-4FBF-B3FC-1DC93AEAA5DA}" type="doc">
      <dgm:prSet loTypeId="urn:microsoft.com/office/officeart/2008/layout/LinedList" loCatId="Inbox" qsTypeId="urn:microsoft.com/office/officeart/2005/8/quickstyle/simple3" qsCatId="simple" csTypeId="urn:microsoft.com/office/officeart/2005/8/colors/colorful5" csCatId="colorful"/>
      <dgm:spPr/>
      <dgm:t>
        <a:bodyPr/>
        <a:lstStyle/>
        <a:p>
          <a:endParaRPr lang="en-US"/>
        </a:p>
      </dgm:t>
    </dgm:pt>
    <dgm:pt modelId="{DF0CDF33-764F-4E1B-99F3-3084F33B51FD}">
      <dgm:prSet/>
      <dgm:spPr/>
      <dgm:t>
        <a:bodyPr/>
        <a:lstStyle/>
        <a:p>
          <a:r>
            <a:rPr lang="nb-NO"/>
            <a:t>Vi bør drikke en til halvannen liter vann om dagen. </a:t>
          </a:r>
          <a:endParaRPr lang="en-US"/>
        </a:p>
      </dgm:t>
    </dgm:pt>
    <dgm:pt modelId="{B5A21BE9-D268-4F57-9E3B-14FB698078BD}" type="parTrans" cxnId="{9F11B1BD-218D-43DC-9217-53606B31A8BD}">
      <dgm:prSet/>
      <dgm:spPr/>
      <dgm:t>
        <a:bodyPr/>
        <a:lstStyle/>
        <a:p>
          <a:endParaRPr lang="en-US"/>
        </a:p>
      </dgm:t>
    </dgm:pt>
    <dgm:pt modelId="{EBA8EBD6-F864-4B56-8071-6A0FC100A2AA}" type="sibTrans" cxnId="{9F11B1BD-218D-43DC-9217-53606B31A8BD}">
      <dgm:prSet/>
      <dgm:spPr/>
      <dgm:t>
        <a:bodyPr/>
        <a:lstStyle/>
        <a:p>
          <a:endParaRPr lang="en-US"/>
        </a:p>
      </dgm:t>
    </dgm:pt>
    <dgm:pt modelId="{1494CA91-65F8-43C8-A3C3-45197A63A4BD}">
      <dgm:prSet/>
      <dgm:spPr/>
      <dgm:t>
        <a:bodyPr/>
        <a:lstStyle/>
        <a:p>
          <a:r>
            <a:rPr lang="nb-NO"/>
            <a:t>Et menneske består av to tredeler vann. Lungene, blodet, øynene, leddene, knoklene, hjernen – hele kroppen trenger vann. Et næringsmiddel som vi bruker så mye av, bør absolutt være så rent som mulig.</a:t>
          </a:r>
          <a:endParaRPr lang="en-US"/>
        </a:p>
      </dgm:t>
    </dgm:pt>
    <dgm:pt modelId="{223CBAE0-2308-489A-844E-ED06D75B9B2C}" type="parTrans" cxnId="{93F07690-D83E-4A9D-B7F7-9265C33F0D01}">
      <dgm:prSet/>
      <dgm:spPr/>
      <dgm:t>
        <a:bodyPr/>
        <a:lstStyle/>
        <a:p>
          <a:endParaRPr lang="en-US"/>
        </a:p>
      </dgm:t>
    </dgm:pt>
    <dgm:pt modelId="{77B1F73C-676C-49D3-9D7E-1897133F1A1F}" type="sibTrans" cxnId="{93F07690-D83E-4A9D-B7F7-9265C33F0D01}">
      <dgm:prSet/>
      <dgm:spPr/>
      <dgm:t>
        <a:bodyPr/>
        <a:lstStyle/>
        <a:p>
          <a:endParaRPr lang="en-US"/>
        </a:p>
      </dgm:t>
    </dgm:pt>
    <dgm:pt modelId="{8BF01677-1D87-47E9-BEE4-DDBC234765C3}">
      <dgm:prSet/>
      <dgm:spPr/>
      <dgm:t>
        <a:bodyPr/>
        <a:lstStyle/>
        <a:p>
          <a:r>
            <a:rPr lang="nb-NO"/>
            <a:t>I Norge finnes det mange vannverk. Rensemåtene kan være litt ulike fra sted til sted, fordi vannet ikke er likt alle steder. Men målet er det samme: Innbyggerne skal få tilstrekkelig med rent vann.</a:t>
          </a:r>
          <a:endParaRPr lang="en-US"/>
        </a:p>
      </dgm:t>
    </dgm:pt>
    <dgm:pt modelId="{C0C727CA-FD87-4B6F-BA1D-6BC050D37127}" type="parTrans" cxnId="{C2B92D38-8762-4808-A256-51D735B627BB}">
      <dgm:prSet/>
      <dgm:spPr/>
      <dgm:t>
        <a:bodyPr/>
        <a:lstStyle/>
        <a:p>
          <a:endParaRPr lang="en-US"/>
        </a:p>
      </dgm:t>
    </dgm:pt>
    <dgm:pt modelId="{98DD7250-1D6E-4E93-8E5B-FE029EB84322}" type="sibTrans" cxnId="{C2B92D38-8762-4808-A256-51D735B627BB}">
      <dgm:prSet/>
      <dgm:spPr/>
      <dgm:t>
        <a:bodyPr/>
        <a:lstStyle/>
        <a:p>
          <a:endParaRPr lang="en-US"/>
        </a:p>
      </dgm:t>
    </dgm:pt>
    <dgm:pt modelId="{FE0701AF-4D43-4C90-AEE6-A65E025723AC}">
      <dgm:prSet/>
      <dgm:spPr/>
      <dgm:t>
        <a:bodyPr/>
        <a:lstStyle/>
        <a:p>
          <a:r>
            <a:rPr lang="nb-NO"/>
            <a:t>Vi nøyer oss ikke med å drikke vannet. Vi gjør oss rene utvendig også. Vi bader, dusjer, vasker hender og pusser tenner med 55 liter vann hver dag. Det er hva hver person bruker i gjennomsnitt. </a:t>
          </a:r>
          <a:endParaRPr lang="en-US"/>
        </a:p>
      </dgm:t>
    </dgm:pt>
    <dgm:pt modelId="{1450DF18-548C-450D-8C52-58B5C4B6BA69}" type="parTrans" cxnId="{94C0FC46-AF01-4015-8788-E380BD937668}">
      <dgm:prSet/>
      <dgm:spPr/>
      <dgm:t>
        <a:bodyPr/>
        <a:lstStyle/>
        <a:p>
          <a:endParaRPr lang="en-US"/>
        </a:p>
      </dgm:t>
    </dgm:pt>
    <dgm:pt modelId="{36ABEEDC-4462-41E5-8596-2115788369C5}" type="sibTrans" cxnId="{94C0FC46-AF01-4015-8788-E380BD937668}">
      <dgm:prSet/>
      <dgm:spPr/>
      <dgm:t>
        <a:bodyPr/>
        <a:lstStyle/>
        <a:p>
          <a:endParaRPr lang="en-US"/>
        </a:p>
      </dgm:t>
    </dgm:pt>
    <dgm:pt modelId="{3D379D52-A08B-418A-B924-E7786F2EE84D}" type="pres">
      <dgm:prSet presAssocID="{F2AE1F49-03AC-4FBF-B3FC-1DC93AEAA5DA}" presName="vert0" presStyleCnt="0">
        <dgm:presLayoutVars>
          <dgm:dir/>
          <dgm:animOne val="branch"/>
          <dgm:animLvl val="lvl"/>
        </dgm:presLayoutVars>
      </dgm:prSet>
      <dgm:spPr/>
    </dgm:pt>
    <dgm:pt modelId="{082DF8FC-3BBB-4C7E-90A4-924C2AE87622}" type="pres">
      <dgm:prSet presAssocID="{DF0CDF33-764F-4E1B-99F3-3084F33B51FD}" presName="thickLine" presStyleLbl="alignNode1" presStyleIdx="0" presStyleCnt="4"/>
      <dgm:spPr/>
    </dgm:pt>
    <dgm:pt modelId="{26883F28-BE13-4022-B19C-D791535CC3FD}" type="pres">
      <dgm:prSet presAssocID="{DF0CDF33-764F-4E1B-99F3-3084F33B51FD}" presName="horz1" presStyleCnt="0"/>
      <dgm:spPr/>
    </dgm:pt>
    <dgm:pt modelId="{2D9BD3FE-5EA3-467B-B533-7B9DF87D06A1}" type="pres">
      <dgm:prSet presAssocID="{DF0CDF33-764F-4E1B-99F3-3084F33B51FD}" presName="tx1" presStyleLbl="revTx" presStyleIdx="0" presStyleCnt="4"/>
      <dgm:spPr/>
    </dgm:pt>
    <dgm:pt modelId="{1F2F7199-6FA8-4B88-8F18-0A9BD46BC257}" type="pres">
      <dgm:prSet presAssocID="{DF0CDF33-764F-4E1B-99F3-3084F33B51FD}" presName="vert1" presStyleCnt="0"/>
      <dgm:spPr/>
    </dgm:pt>
    <dgm:pt modelId="{0BFB1640-02FC-48AA-B21A-7F7646DE7EF4}" type="pres">
      <dgm:prSet presAssocID="{1494CA91-65F8-43C8-A3C3-45197A63A4BD}" presName="thickLine" presStyleLbl="alignNode1" presStyleIdx="1" presStyleCnt="4"/>
      <dgm:spPr/>
    </dgm:pt>
    <dgm:pt modelId="{FBEFF17C-6913-4008-936C-A23188798E91}" type="pres">
      <dgm:prSet presAssocID="{1494CA91-65F8-43C8-A3C3-45197A63A4BD}" presName="horz1" presStyleCnt="0"/>
      <dgm:spPr/>
    </dgm:pt>
    <dgm:pt modelId="{CEB20946-A214-4A81-B949-CDE1342098A7}" type="pres">
      <dgm:prSet presAssocID="{1494CA91-65F8-43C8-A3C3-45197A63A4BD}" presName="tx1" presStyleLbl="revTx" presStyleIdx="1" presStyleCnt="4"/>
      <dgm:spPr/>
    </dgm:pt>
    <dgm:pt modelId="{AB715F76-A779-4CE9-8383-A209E119865C}" type="pres">
      <dgm:prSet presAssocID="{1494CA91-65F8-43C8-A3C3-45197A63A4BD}" presName="vert1" presStyleCnt="0"/>
      <dgm:spPr/>
    </dgm:pt>
    <dgm:pt modelId="{4811B2AC-BD62-4AE3-B082-6620B11AB08F}" type="pres">
      <dgm:prSet presAssocID="{8BF01677-1D87-47E9-BEE4-DDBC234765C3}" presName="thickLine" presStyleLbl="alignNode1" presStyleIdx="2" presStyleCnt="4"/>
      <dgm:spPr/>
    </dgm:pt>
    <dgm:pt modelId="{D07E61F3-CA3B-47E5-85AA-12E3C8D5E78D}" type="pres">
      <dgm:prSet presAssocID="{8BF01677-1D87-47E9-BEE4-DDBC234765C3}" presName="horz1" presStyleCnt="0"/>
      <dgm:spPr/>
    </dgm:pt>
    <dgm:pt modelId="{AD7C483B-08D8-46B1-B65D-C5418F0B81BC}" type="pres">
      <dgm:prSet presAssocID="{8BF01677-1D87-47E9-BEE4-DDBC234765C3}" presName="tx1" presStyleLbl="revTx" presStyleIdx="2" presStyleCnt="4"/>
      <dgm:spPr/>
    </dgm:pt>
    <dgm:pt modelId="{3B58290F-810C-428D-8361-EE37E3A08B48}" type="pres">
      <dgm:prSet presAssocID="{8BF01677-1D87-47E9-BEE4-DDBC234765C3}" presName="vert1" presStyleCnt="0"/>
      <dgm:spPr/>
    </dgm:pt>
    <dgm:pt modelId="{1C3B6830-D623-41C2-AA86-CA55ED475793}" type="pres">
      <dgm:prSet presAssocID="{FE0701AF-4D43-4C90-AEE6-A65E025723AC}" presName="thickLine" presStyleLbl="alignNode1" presStyleIdx="3" presStyleCnt="4"/>
      <dgm:spPr/>
    </dgm:pt>
    <dgm:pt modelId="{6637F380-90C2-4D24-942C-39620A18E378}" type="pres">
      <dgm:prSet presAssocID="{FE0701AF-4D43-4C90-AEE6-A65E025723AC}" presName="horz1" presStyleCnt="0"/>
      <dgm:spPr/>
    </dgm:pt>
    <dgm:pt modelId="{3EF272D0-4EA2-4582-956A-A550D6965A20}" type="pres">
      <dgm:prSet presAssocID="{FE0701AF-4D43-4C90-AEE6-A65E025723AC}" presName="tx1" presStyleLbl="revTx" presStyleIdx="3" presStyleCnt="4"/>
      <dgm:spPr/>
    </dgm:pt>
    <dgm:pt modelId="{1FC1E104-7520-43AB-A1B4-B16D76C7C201}" type="pres">
      <dgm:prSet presAssocID="{FE0701AF-4D43-4C90-AEE6-A65E025723AC}" presName="vert1" presStyleCnt="0"/>
      <dgm:spPr/>
    </dgm:pt>
  </dgm:ptLst>
  <dgm:cxnLst>
    <dgm:cxn modelId="{98DF8708-49BE-4A76-8796-6D53A0ECC935}" type="presOf" srcId="{FE0701AF-4D43-4C90-AEE6-A65E025723AC}" destId="{3EF272D0-4EA2-4582-956A-A550D6965A20}" srcOrd="0" destOrd="0" presId="urn:microsoft.com/office/officeart/2008/layout/LinedList"/>
    <dgm:cxn modelId="{CD375221-9C00-44F0-B5E4-CCC01FFF6D5F}" type="presOf" srcId="{DF0CDF33-764F-4E1B-99F3-3084F33B51FD}" destId="{2D9BD3FE-5EA3-467B-B533-7B9DF87D06A1}" srcOrd="0" destOrd="0" presId="urn:microsoft.com/office/officeart/2008/layout/LinedList"/>
    <dgm:cxn modelId="{C2B92D38-8762-4808-A256-51D735B627BB}" srcId="{F2AE1F49-03AC-4FBF-B3FC-1DC93AEAA5DA}" destId="{8BF01677-1D87-47E9-BEE4-DDBC234765C3}" srcOrd="2" destOrd="0" parTransId="{C0C727CA-FD87-4B6F-BA1D-6BC050D37127}" sibTransId="{98DD7250-1D6E-4E93-8E5B-FE029EB84322}"/>
    <dgm:cxn modelId="{94C0FC46-AF01-4015-8788-E380BD937668}" srcId="{F2AE1F49-03AC-4FBF-B3FC-1DC93AEAA5DA}" destId="{FE0701AF-4D43-4C90-AEE6-A65E025723AC}" srcOrd="3" destOrd="0" parTransId="{1450DF18-548C-450D-8C52-58B5C4B6BA69}" sibTransId="{36ABEEDC-4462-41E5-8596-2115788369C5}"/>
    <dgm:cxn modelId="{1852867D-CAAB-4791-BBBC-75285A69A52D}" type="presOf" srcId="{8BF01677-1D87-47E9-BEE4-DDBC234765C3}" destId="{AD7C483B-08D8-46B1-B65D-C5418F0B81BC}" srcOrd="0" destOrd="0" presId="urn:microsoft.com/office/officeart/2008/layout/LinedList"/>
    <dgm:cxn modelId="{93F07690-D83E-4A9D-B7F7-9265C33F0D01}" srcId="{F2AE1F49-03AC-4FBF-B3FC-1DC93AEAA5DA}" destId="{1494CA91-65F8-43C8-A3C3-45197A63A4BD}" srcOrd="1" destOrd="0" parTransId="{223CBAE0-2308-489A-844E-ED06D75B9B2C}" sibTransId="{77B1F73C-676C-49D3-9D7E-1897133F1A1F}"/>
    <dgm:cxn modelId="{BC4CF6A2-C8F3-4D6C-A306-E10009644174}" type="presOf" srcId="{1494CA91-65F8-43C8-A3C3-45197A63A4BD}" destId="{CEB20946-A214-4A81-B949-CDE1342098A7}" srcOrd="0" destOrd="0" presId="urn:microsoft.com/office/officeart/2008/layout/LinedList"/>
    <dgm:cxn modelId="{9F11B1BD-218D-43DC-9217-53606B31A8BD}" srcId="{F2AE1F49-03AC-4FBF-B3FC-1DC93AEAA5DA}" destId="{DF0CDF33-764F-4E1B-99F3-3084F33B51FD}" srcOrd="0" destOrd="0" parTransId="{B5A21BE9-D268-4F57-9E3B-14FB698078BD}" sibTransId="{EBA8EBD6-F864-4B56-8071-6A0FC100A2AA}"/>
    <dgm:cxn modelId="{9CACCAD0-DE83-419B-920A-1C11B78F6E6B}" type="presOf" srcId="{F2AE1F49-03AC-4FBF-B3FC-1DC93AEAA5DA}" destId="{3D379D52-A08B-418A-B924-E7786F2EE84D}" srcOrd="0" destOrd="0" presId="urn:microsoft.com/office/officeart/2008/layout/LinedList"/>
    <dgm:cxn modelId="{15C04AEA-D70D-495D-A3FD-272F44AD7848}" type="presParOf" srcId="{3D379D52-A08B-418A-B924-E7786F2EE84D}" destId="{082DF8FC-3BBB-4C7E-90A4-924C2AE87622}" srcOrd="0" destOrd="0" presId="urn:microsoft.com/office/officeart/2008/layout/LinedList"/>
    <dgm:cxn modelId="{DE3F4320-6D25-487C-A51B-E1BBF5DFE94D}" type="presParOf" srcId="{3D379D52-A08B-418A-B924-E7786F2EE84D}" destId="{26883F28-BE13-4022-B19C-D791535CC3FD}" srcOrd="1" destOrd="0" presId="urn:microsoft.com/office/officeart/2008/layout/LinedList"/>
    <dgm:cxn modelId="{6D278AC7-D89E-4675-A462-9DBA319D7CC5}" type="presParOf" srcId="{26883F28-BE13-4022-B19C-D791535CC3FD}" destId="{2D9BD3FE-5EA3-467B-B533-7B9DF87D06A1}" srcOrd="0" destOrd="0" presId="urn:microsoft.com/office/officeart/2008/layout/LinedList"/>
    <dgm:cxn modelId="{BBDF1D07-F401-41D7-AF69-2550799109C4}" type="presParOf" srcId="{26883F28-BE13-4022-B19C-D791535CC3FD}" destId="{1F2F7199-6FA8-4B88-8F18-0A9BD46BC257}" srcOrd="1" destOrd="0" presId="urn:microsoft.com/office/officeart/2008/layout/LinedList"/>
    <dgm:cxn modelId="{AA44C974-7377-44DE-A4F6-AAD97C84D0A2}" type="presParOf" srcId="{3D379D52-A08B-418A-B924-E7786F2EE84D}" destId="{0BFB1640-02FC-48AA-B21A-7F7646DE7EF4}" srcOrd="2" destOrd="0" presId="urn:microsoft.com/office/officeart/2008/layout/LinedList"/>
    <dgm:cxn modelId="{68428287-74DC-4D1C-8A3D-FE20347C168E}" type="presParOf" srcId="{3D379D52-A08B-418A-B924-E7786F2EE84D}" destId="{FBEFF17C-6913-4008-936C-A23188798E91}" srcOrd="3" destOrd="0" presId="urn:microsoft.com/office/officeart/2008/layout/LinedList"/>
    <dgm:cxn modelId="{5250849C-ABAC-4230-A363-F432DA382ABC}" type="presParOf" srcId="{FBEFF17C-6913-4008-936C-A23188798E91}" destId="{CEB20946-A214-4A81-B949-CDE1342098A7}" srcOrd="0" destOrd="0" presId="urn:microsoft.com/office/officeart/2008/layout/LinedList"/>
    <dgm:cxn modelId="{57E28344-F538-433E-9634-6E152C793688}" type="presParOf" srcId="{FBEFF17C-6913-4008-936C-A23188798E91}" destId="{AB715F76-A779-4CE9-8383-A209E119865C}" srcOrd="1" destOrd="0" presId="urn:microsoft.com/office/officeart/2008/layout/LinedList"/>
    <dgm:cxn modelId="{738BF210-280C-409C-8808-90D5B317D702}" type="presParOf" srcId="{3D379D52-A08B-418A-B924-E7786F2EE84D}" destId="{4811B2AC-BD62-4AE3-B082-6620B11AB08F}" srcOrd="4" destOrd="0" presId="urn:microsoft.com/office/officeart/2008/layout/LinedList"/>
    <dgm:cxn modelId="{E75AFB3C-6E25-4731-96F6-F2FDE743839F}" type="presParOf" srcId="{3D379D52-A08B-418A-B924-E7786F2EE84D}" destId="{D07E61F3-CA3B-47E5-85AA-12E3C8D5E78D}" srcOrd="5" destOrd="0" presId="urn:microsoft.com/office/officeart/2008/layout/LinedList"/>
    <dgm:cxn modelId="{D57559EE-26D1-461C-907F-47325F1FA4B0}" type="presParOf" srcId="{D07E61F3-CA3B-47E5-85AA-12E3C8D5E78D}" destId="{AD7C483B-08D8-46B1-B65D-C5418F0B81BC}" srcOrd="0" destOrd="0" presId="urn:microsoft.com/office/officeart/2008/layout/LinedList"/>
    <dgm:cxn modelId="{01BCD821-7894-48B1-93E0-CD35B86CB887}" type="presParOf" srcId="{D07E61F3-CA3B-47E5-85AA-12E3C8D5E78D}" destId="{3B58290F-810C-428D-8361-EE37E3A08B48}" srcOrd="1" destOrd="0" presId="urn:microsoft.com/office/officeart/2008/layout/LinedList"/>
    <dgm:cxn modelId="{1E8BC0FD-DCDD-4B59-94DC-C422CAA9849D}" type="presParOf" srcId="{3D379D52-A08B-418A-B924-E7786F2EE84D}" destId="{1C3B6830-D623-41C2-AA86-CA55ED475793}" srcOrd="6" destOrd="0" presId="urn:microsoft.com/office/officeart/2008/layout/LinedList"/>
    <dgm:cxn modelId="{918D9A9D-B34F-4C77-A24F-EC56F170C295}" type="presParOf" srcId="{3D379D52-A08B-418A-B924-E7786F2EE84D}" destId="{6637F380-90C2-4D24-942C-39620A18E378}" srcOrd="7" destOrd="0" presId="urn:microsoft.com/office/officeart/2008/layout/LinedList"/>
    <dgm:cxn modelId="{F41F3817-9F28-45A1-9E83-FDB1FE0155D6}" type="presParOf" srcId="{6637F380-90C2-4D24-942C-39620A18E378}" destId="{3EF272D0-4EA2-4582-956A-A550D6965A20}" srcOrd="0" destOrd="0" presId="urn:microsoft.com/office/officeart/2008/layout/LinedList"/>
    <dgm:cxn modelId="{DDB7D835-9220-4C14-BC16-11A64D640AF7}" type="presParOf" srcId="{6637F380-90C2-4D24-942C-39620A18E378}" destId="{1FC1E104-7520-43AB-A1B4-B16D76C7C20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34304D-ADF2-4BC2-9C0D-D44488BF95A2}" type="doc">
      <dgm:prSet loTypeId="urn:microsoft.com/office/officeart/2008/layout/LinedList" loCatId="Inbox" qsTypeId="urn:microsoft.com/office/officeart/2005/8/quickstyle/simple3" qsCatId="simple" csTypeId="urn:microsoft.com/office/officeart/2005/8/colors/accent4_2" csCatId="accent4"/>
      <dgm:spPr/>
      <dgm:t>
        <a:bodyPr/>
        <a:lstStyle/>
        <a:p>
          <a:endParaRPr lang="en-US"/>
        </a:p>
      </dgm:t>
    </dgm:pt>
    <dgm:pt modelId="{9D745EBD-876D-4757-BC30-F625D254F62A}">
      <dgm:prSet/>
      <dgm:spPr/>
      <dgm:t>
        <a:bodyPr/>
        <a:lstStyle/>
        <a:p>
          <a:r>
            <a:rPr lang="nb-NO" b="1"/>
            <a:t>Vann i brusen </a:t>
          </a:r>
          <a:endParaRPr lang="en-US"/>
        </a:p>
      </dgm:t>
    </dgm:pt>
    <dgm:pt modelId="{11174D05-D351-4522-B20A-23F0B8FD7B07}" type="parTrans" cxnId="{DEE2BC2E-4DFD-445C-BA30-2C918DBC50FA}">
      <dgm:prSet/>
      <dgm:spPr/>
      <dgm:t>
        <a:bodyPr/>
        <a:lstStyle/>
        <a:p>
          <a:endParaRPr lang="en-US"/>
        </a:p>
      </dgm:t>
    </dgm:pt>
    <dgm:pt modelId="{248B420A-D133-435F-BB05-EC0EA4CAB315}" type="sibTrans" cxnId="{DEE2BC2E-4DFD-445C-BA30-2C918DBC50FA}">
      <dgm:prSet/>
      <dgm:spPr/>
      <dgm:t>
        <a:bodyPr/>
        <a:lstStyle/>
        <a:p>
          <a:endParaRPr lang="en-US"/>
        </a:p>
      </dgm:t>
    </dgm:pt>
    <dgm:pt modelId="{62B0FA45-C54A-40CB-881D-01489B9DBB6F}">
      <dgm:prSet/>
      <dgm:spPr/>
      <dgm:t>
        <a:bodyPr/>
        <a:lstStyle/>
        <a:p>
          <a:r>
            <a:rPr lang="nb-NO"/>
            <a:t>Industrien er helt avhengig av rent vann. </a:t>
          </a:r>
          <a:endParaRPr lang="en-US"/>
        </a:p>
      </dgm:t>
    </dgm:pt>
    <dgm:pt modelId="{BC5B1926-CC93-4AB4-BAD7-178B2B7EFBF2}" type="parTrans" cxnId="{EF356FCF-8C63-4C5C-9D15-6ED68E499B06}">
      <dgm:prSet/>
      <dgm:spPr/>
      <dgm:t>
        <a:bodyPr/>
        <a:lstStyle/>
        <a:p>
          <a:endParaRPr lang="en-US"/>
        </a:p>
      </dgm:t>
    </dgm:pt>
    <dgm:pt modelId="{D4870D06-3BB5-4F17-8C0B-86D97C822111}" type="sibTrans" cxnId="{EF356FCF-8C63-4C5C-9D15-6ED68E499B06}">
      <dgm:prSet/>
      <dgm:spPr/>
      <dgm:t>
        <a:bodyPr/>
        <a:lstStyle/>
        <a:p>
          <a:endParaRPr lang="en-US"/>
        </a:p>
      </dgm:t>
    </dgm:pt>
    <dgm:pt modelId="{7416C18C-DF6C-4930-BD54-2B8CEF24AAE9}">
      <dgm:prSet/>
      <dgm:spPr/>
      <dgm:t>
        <a:bodyPr/>
        <a:lstStyle/>
        <a:p>
          <a:r>
            <a:rPr lang="nb-NO"/>
            <a:t>De som produserer brus har vann som sin viktigste ingrediens. Mange matvarer inneholder vann og kan også bli oppbevart i vann. Det må være av god kvalitet. Flasker må vaskes. </a:t>
          </a:r>
          <a:endParaRPr lang="en-US"/>
        </a:p>
      </dgm:t>
    </dgm:pt>
    <dgm:pt modelId="{444DC0E3-A54D-4F0D-93F4-19913F4B1FB9}" type="parTrans" cxnId="{0B0DA0BC-DFA7-4330-8AA1-10D4F56357CE}">
      <dgm:prSet/>
      <dgm:spPr/>
      <dgm:t>
        <a:bodyPr/>
        <a:lstStyle/>
        <a:p>
          <a:endParaRPr lang="en-US"/>
        </a:p>
      </dgm:t>
    </dgm:pt>
    <dgm:pt modelId="{DED94AD8-13BE-466F-AEC1-3C0ACDDF189D}" type="sibTrans" cxnId="{0B0DA0BC-DFA7-4330-8AA1-10D4F56357CE}">
      <dgm:prSet/>
      <dgm:spPr/>
      <dgm:t>
        <a:bodyPr/>
        <a:lstStyle/>
        <a:p>
          <a:endParaRPr lang="en-US"/>
        </a:p>
      </dgm:t>
    </dgm:pt>
    <dgm:pt modelId="{E5BE582F-8C87-46F4-9686-35E3F5A97AE6}">
      <dgm:prSet/>
      <dgm:spPr/>
      <dgm:t>
        <a:bodyPr/>
        <a:lstStyle/>
        <a:p>
          <a:r>
            <a:rPr lang="nb-NO"/>
            <a:t>Utstyret melkebøndene bruker i melkingen, må vaskes. </a:t>
          </a:r>
          <a:endParaRPr lang="en-US"/>
        </a:p>
      </dgm:t>
    </dgm:pt>
    <dgm:pt modelId="{606F201F-D629-40DD-A53D-FF923A9E439E}" type="parTrans" cxnId="{695AE97E-C661-466C-99F4-4C980A75C389}">
      <dgm:prSet/>
      <dgm:spPr/>
      <dgm:t>
        <a:bodyPr/>
        <a:lstStyle/>
        <a:p>
          <a:endParaRPr lang="en-US"/>
        </a:p>
      </dgm:t>
    </dgm:pt>
    <dgm:pt modelId="{34EEDFE5-E92D-44B0-90D0-8D7B9AFCC3E2}" type="sibTrans" cxnId="{695AE97E-C661-466C-99F4-4C980A75C389}">
      <dgm:prSet/>
      <dgm:spPr/>
      <dgm:t>
        <a:bodyPr/>
        <a:lstStyle/>
        <a:p>
          <a:endParaRPr lang="en-US"/>
        </a:p>
      </dgm:t>
    </dgm:pt>
    <dgm:pt modelId="{C3C4FBCF-6EE6-4715-A642-8ECAC131F89E}">
      <dgm:prSet/>
      <dgm:spPr/>
      <dgm:t>
        <a:bodyPr/>
        <a:lstStyle/>
        <a:p>
          <a:r>
            <a:rPr lang="nb-NO"/>
            <a:t>Vann brukes også i industrien for å kjøle maskiner og produkter. Papirindustrien trenger mye vann for i det hele tatt å lage papir. Det er mange flere bruksmåter vannet har i produksjon av mat og andre produkter. </a:t>
          </a:r>
          <a:endParaRPr lang="en-US"/>
        </a:p>
      </dgm:t>
    </dgm:pt>
    <dgm:pt modelId="{8E025637-DFEA-419C-A210-D3537FC0DF20}" type="parTrans" cxnId="{E074E99F-88E6-41CE-9037-F0478A3A7242}">
      <dgm:prSet/>
      <dgm:spPr/>
      <dgm:t>
        <a:bodyPr/>
        <a:lstStyle/>
        <a:p>
          <a:endParaRPr lang="en-US"/>
        </a:p>
      </dgm:t>
    </dgm:pt>
    <dgm:pt modelId="{08D3C3ED-F13E-4940-AF9F-28B6E7239EFA}" type="sibTrans" cxnId="{E074E99F-88E6-41CE-9037-F0478A3A7242}">
      <dgm:prSet/>
      <dgm:spPr/>
      <dgm:t>
        <a:bodyPr/>
        <a:lstStyle/>
        <a:p>
          <a:endParaRPr lang="en-US"/>
        </a:p>
      </dgm:t>
    </dgm:pt>
    <dgm:pt modelId="{6EA0795D-54FC-4ADB-9CD8-151D13CFC5FB}">
      <dgm:prSet/>
      <dgm:spPr/>
      <dgm:t>
        <a:bodyPr/>
        <a:lstStyle/>
        <a:p>
          <a:r>
            <a:rPr lang="nb-NO"/>
            <a:t>Hvis vannet hadde vært forurenset, hadde produksjonen måttet stoppe.</a:t>
          </a:r>
          <a:endParaRPr lang="en-US"/>
        </a:p>
      </dgm:t>
    </dgm:pt>
    <dgm:pt modelId="{792A1446-4C99-44BB-A291-F9771561EACD}" type="parTrans" cxnId="{7630FB4B-934E-4DAF-877B-F79D94BAF1A6}">
      <dgm:prSet/>
      <dgm:spPr/>
      <dgm:t>
        <a:bodyPr/>
        <a:lstStyle/>
        <a:p>
          <a:endParaRPr lang="en-US"/>
        </a:p>
      </dgm:t>
    </dgm:pt>
    <dgm:pt modelId="{EAB72E60-483C-4625-B294-7B3400BCD9BD}" type="sibTrans" cxnId="{7630FB4B-934E-4DAF-877B-F79D94BAF1A6}">
      <dgm:prSet/>
      <dgm:spPr/>
      <dgm:t>
        <a:bodyPr/>
        <a:lstStyle/>
        <a:p>
          <a:endParaRPr lang="en-US"/>
        </a:p>
      </dgm:t>
    </dgm:pt>
    <dgm:pt modelId="{B1332EA8-9798-472C-8492-B539AF6E7DF9}">
      <dgm:prSet/>
      <dgm:spPr/>
      <dgm:t>
        <a:bodyPr/>
        <a:lstStyle/>
        <a:p>
          <a:r>
            <a:rPr lang="nb-NO"/>
            <a:t>Vannet i Norge er forresten av så god kvalitet at du kan drikke det rett fra springen</a:t>
          </a:r>
          <a:endParaRPr lang="en-US"/>
        </a:p>
      </dgm:t>
    </dgm:pt>
    <dgm:pt modelId="{E7CE090D-8B5F-4C57-9197-8C860A060463}" type="parTrans" cxnId="{61F93B79-5E73-438B-A47B-3655F6C81484}">
      <dgm:prSet/>
      <dgm:spPr/>
      <dgm:t>
        <a:bodyPr/>
        <a:lstStyle/>
        <a:p>
          <a:endParaRPr lang="en-US"/>
        </a:p>
      </dgm:t>
    </dgm:pt>
    <dgm:pt modelId="{8A8A3E48-34E2-4381-B4CB-BE26ED5DDA1E}" type="sibTrans" cxnId="{61F93B79-5E73-438B-A47B-3655F6C81484}">
      <dgm:prSet/>
      <dgm:spPr/>
      <dgm:t>
        <a:bodyPr/>
        <a:lstStyle/>
        <a:p>
          <a:endParaRPr lang="en-US"/>
        </a:p>
      </dgm:t>
    </dgm:pt>
    <dgm:pt modelId="{6C089D29-849A-42EC-870D-BFF105DA5A4B}" type="pres">
      <dgm:prSet presAssocID="{7034304D-ADF2-4BC2-9C0D-D44488BF95A2}" presName="vert0" presStyleCnt="0">
        <dgm:presLayoutVars>
          <dgm:dir/>
          <dgm:animOne val="branch"/>
          <dgm:animLvl val="lvl"/>
        </dgm:presLayoutVars>
      </dgm:prSet>
      <dgm:spPr/>
    </dgm:pt>
    <dgm:pt modelId="{516AF225-C46D-47E1-A1DB-05272E02B45C}" type="pres">
      <dgm:prSet presAssocID="{9D745EBD-876D-4757-BC30-F625D254F62A}" presName="thickLine" presStyleLbl="alignNode1" presStyleIdx="0" presStyleCnt="7"/>
      <dgm:spPr/>
    </dgm:pt>
    <dgm:pt modelId="{60A2B892-457B-421B-9BCA-2B873C9F8246}" type="pres">
      <dgm:prSet presAssocID="{9D745EBD-876D-4757-BC30-F625D254F62A}" presName="horz1" presStyleCnt="0"/>
      <dgm:spPr/>
    </dgm:pt>
    <dgm:pt modelId="{D08CC9D2-C867-451A-883E-55FBCE0654C0}" type="pres">
      <dgm:prSet presAssocID="{9D745EBD-876D-4757-BC30-F625D254F62A}" presName="tx1" presStyleLbl="revTx" presStyleIdx="0" presStyleCnt="7"/>
      <dgm:spPr/>
    </dgm:pt>
    <dgm:pt modelId="{53B644D8-6845-481F-882A-4DEB2ED3D97E}" type="pres">
      <dgm:prSet presAssocID="{9D745EBD-876D-4757-BC30-F625D254F62A}" presName="vert1" presStyleCnt="0"/>
      <dgm:spPr/>
    </dgm:pt>
    <dgm:pt modelId="{6943917D-252F-4213-91D2-9FDE8D4F4E77}" type="pres">
      <dgm:prSet presAssocID="{62B0FA45-C54A-40CB-881D-01489B9DBB6F}" presName="thickLine" presStyleLbl="alignNode1" presStyleIdx="1" presStyleCnt="7"/>
      <dgm:spPr/>
    </dgm:pt>
    <dgm:pt modelId="{67704A7E-5B48-4D67-81CF-CE0C1F68961D}" type="pres">
      <dgm:prSet presAssocID="{62B0FA45-C54A-40CB-881D-01489B9DBB6F}" presName="horz1" presStyleCnt="0"/>
      <dgm:spPr/>
    </dgm:pt>
    <dgm:pt modelId="{E9E03CB4-4BC4-45B0-9DF0-B4034571F25B}" type="pres">
      <dgm:prSet presAssocID="{62B0FA45-C54A-40CB-881D-01489B9DBB6F}" presName="tx1" presStyleLbl="revTx" presStyleIdx="1" presStyleCnt="7"/>
      <dgm:spPr/>
    </dgm:pt>
    <dgm:pt modelId="{A4969EB2-DCEA-4BD3-BED9-1D6B760C6BEB}" type="pres">
      <dgm:prSet presAssocID="{62B0FA45-C54A-40CB-881D-01489B9DBB6F}" presName="vert1" presStyleCnt="0"/>
      <dgm:spPr/>
    </dgm:pt>
    <dgm:pt modelId="{E4DEE008-6C2F-4B9E-9837-5788AD32E91C}" type="pres">
      <dgm:prSet presAssocID="{7416C18C-DF6C-4930-BD54-2B8CEF24AAE9}" presName="thickLine" presStyleLbl="alignNode1" presStyleIdx="2" presStyleCnt="7"/>
      <dgm:spPr/>
    </dgm:pt>
    <dgm:pt modelId="{B75DA233-EC71-463A-BE62-38084E4DD017}" type="pres">
      <dgm:prSet presAssocID="{7416C18C-DF6C-4930-BD54-2B8CEF24AAE9}" presName="horz1" presStyleCnt="0"/>
      <dgm:spPr/>
    </dgm:pt>
    <dgm:pt modelId="{365C90ED-0AAA-450C-BDB5-81A5DADAE535}" type="pres">
      <dgm:prSet presAssocID="{7416C18C-DF6C-4930-BD54-2B8CEF24AAE9}" presName="tx1" presStyleLbl="revTx" presStyleIdx="2" presStyleCnt="7"/>
      <dgm:spPr/>
    </dgm:pt>
    <dgm:pt modelId="{881A842D-18BA-40E8-B978-5B2691A90F42}" type="pres">
      <dgm:prSet presAssocID="{7416C18C-DF6C-4930-BD54-2B8CEF24AAE9}" presName="vert1" presStyleCnt="0"/>
      <dgm:spPr/>
    </dgm:pt>
    <dgm:pt modelId="{2859645E-7CAE-4D74-8218-FC4049DEA7ED}" type="pres">
      <dgm:prSet presAssocID="{E5BE582F-8C87-46F4-9686-35E3F5A97AE6}" presName="thickLine" presStyleLbl="alignNode1" presStyleIdx="3" presStyleCnt="7"/>
      <dgm:spPr/>
    </dgm:pt>
    <dgm:pt modelId="{8CE50A4C-D311-4739-ACC5-E874856060B8}" type="pres">
      <dgm:prSet presAssocID="{E5BE582F-8C87-46F4-9686-35E3F5A97AE6}" presName="horz1" presStyleCnt="0"/>
      <dgm:spPr/>
    </dgm:pt>
    <dgm:pt modelId="{0F80E271-4C97-444A-9EC7-D0C2BFC7DDA7}" type="pres">
      <dgm:prSet presAssocID="{E5BE582F-8C87-46F4-9686-35E3F5A97AE6}" presName="tx1" presStyleLbl="revTx" presStyleIdx="3" presStyleCnt="7"/>
      <dgm:spPr/>
    </dgm:pt>
    <dgm:pt modelId="{BEE4AD28-05F6-46D7-962F-FD9FB6AB19F1}" type="pres">
      <dgm:prSet presAssocID="{E5BE582F-8C87-46F4-9686-35E3F5A97AE6}" presName="vert1" presStyleCnt="0"/>
      <dgm:spPr/>
    </dgm:pt>
    <dgm:pt modelId="{D94A3E6B-362F-4895-ACBC-C53448E6DD51}" type="pres">
      <dgm:prSet presAssocID="{C3C4FBCF-6EE6-4715-A642-8ECAC131F89E}" presName="thickLine" presStyleLbl="alignNode1" presStyleIdx="4" presStyleCnt="7"/>
      <dgm:spPr/>
    </dgm:pt>
    <dgm:pt modelId="{D1CF5DA0-C8B6-4ECF-97D0-E03BB9F0C50D}" type="pres">
      <dgm:prSet presAssocID="{C3C4FBCF-6EE6-4715-A642-8ECAC131F89E}" presName="horz1" presStyleCnt="0"/>
      <dgm:spPr/>
    </dgm:pt>
    <dgm:pt modelId="{E6FF09AC-99A9-4D46-8DF0-C950AD69470A}" type="pres">
      <dgm:prSet presAssocID="{C3C4FBCF-6EE6-4715-A642-8ECAC131F89E}" presName="tx1" presStyleLbl="revTx" presStyleIdx="4" presStyleCnt="7"/>
      <dgm:spPr/>
    </dgm:pt>
    <dgm:pt modelId="{ABA8838F-6148-4A6E-9EAB-3FCB6D348267}" type="pres">
      <dgm:prSet presAssocID="{C3C4FBCF-6EE6-4715-A642-8ECAC131F89E}" presName="vert1" presStyleCnt="0"/>
      <dgm:spPr/>
    </dgm:pt>
    <dgm:pt modelId="{79FE5BCD-66A7-4429-B57D-FA0AB2A7DA8B}" type="pres">
      <dgm:prSet presAssocID="{6EA0795D-54FC-4ADB-9CD8-151D13CFC5FB}" presName="thickLine" presStyleLbl="alignNode1" presStyleIdx="5" presStyleCnt="7"/>
      <dgm:spPr/>
    </dgm:pt>
    <dgm:pt modelId="{077AF03F-46ED-4A68-92A0-0080052A65A9}" type="pres">
      <dgm:prSet presAssocID="{6EA0795D-54FC-4ADB-9CD8-151D13CFC5FB}" presName="horz1" presStyleCnt="0"/>
      <dgm:spPr/>
    </dgm:pt>
    <dgm:pt modelId="{009F5507-22D4-40EC-A80E-A2A76FA361D3}" type="pres">
      <dgm:prSet presAssocID="{6EA0795D-54FC-4ADB-9CD8-151D13CFC5FB}" presName="tx1" presStyleLbl="revTx" presStyleIdx="5" presStyleCnt="7"/>
      <dgm:spPr/>
    </dgm:pt>
    <dgm:pt modelId="{A30F004D-EE65-4376-8592-19661B3165A8}" type="pres">
      <dgm:prSet presAssocID="{6EA0795D-54FC-4ADB-9CD8-151D13CFC5FB}" presName="vert1" presStyleCnt="0"/>
      <dgm:spPr/>
    </dgm:pt>
    <dgm:pt modelId="{825A1858-10A1-4AD7-B023-FA32EFA1FD5E}" type="pres">
      <dgm:prSet presAssocID="{B1332EA8-9798-472C-8492-B539AF6E7DF9}" presName="thickLine" presStyleLbl="alignNode1" presStyleIdx="6" presStyleCnt="7"/>
      <dgm:spPr/>
    </dgm:pt>
    <dgm:pt modelId="{79243328-209A-4805-A5DE-C0C88EFFAD2B}" type="pres">
      <dgm:prSet presAssocID="{B1332EA8-9798-472C-8492-B539AF6E7DF9}" presName="horz1" presStyleCnt="0"/>
      <dgm:spPr/>
    </dgm:pt>
    <dgm:pt modelId="{987D826A-E316-4B2A-BE3C-FF2BB3962909}" type="pres">
      <dgm:prSet presAssocID="{B1332EA8-9798-472C-8492-B539AF6E7DF9}" presName="tx1" presStyleLbl="revTx" presStyleIdx="6" presStyleCnt="7"/>
      <dgm:spPr/>
    </dgm:pt>
    <dgm:pt modelId="{1FA59593-9187-4BF3-8B96-8D109410FE97}" type="pres">
      <dgm:prSet presAssocID="{B1332EA8-9798-472C-8492-B539AF6E7DF9}" presName="vert1" presStyleCnt="0"/>
      <dgm:spPr/>
    </dgm:pt>
  </dgm:ptLst>
  <dgm:cxnLst>
    <dgm:cxn modelId="{05407919-AEBA-4674-8012-84F0C6376CA9}" type="presOf" srcId="{7034304D-ADF2-4BC2-9C0D-D44488BF95A2}" destId="{6C089D29-849A-42EC-870D-BFF105DA5A4B}" srcOrd="0" destOrd="0" presId="urn:microsoft.com/office/officeart/2008/layout/LinedList"/>
    <dgm:cxn modelId="{4346EC29-7FCF-4FAB-92F8-E93CE1255E4C}" type="presOf" srcId="{7416C18C-DF6C-4930-BD54-2B8CEF24AAE9}" destId="{365C90ED-0AAA-450C-BDB5-81A5DADAE535}" srcOrd="0" destOrd="0" presId="urn:microsoft.com/office/officeart/2008/layout/LinedList"/>
    <dgm:cxn modelId="{DEE2BC2E-4DFD-445C-BA30-2C918DBC50FA}" srcId="{7034304D-ADF2-4BC2-9C0D-D44488BF95A2}" destId="{9D745EBD-876D-4757-BC30-F625D254F62A}" srcOrd="0" destOrd="0" parTransId="{11174D05-D351-4522-B20A-23F0B8FD7B07}" sibTransId="{248B420A-D133-435F-BB05-EC0EA4CAB315}"/>
    <dgm:cxn modelId="{815E7034-6CEB-4524-805C-9E1F9797DBBD}" type="presOf" srcId="{B1332EA8-9798-472C-8492-B539AF6E7DF9}" destId="{987D826A-E316-4B2A-BE3C-FF2BB3962909}" srcOrd="0" destOrd="0" presId="urn:microsoft.com/office/officeart/2008/layout/LinedList"/>
    <dgm:cxn modelId="{3618574A-536C-41B1-806D-2FE74BB726B6}" type="presOf" srcId="{9D745EBD-876D-4757-BC30-F625D254F62A}" destId="{D08CC9D2-C867-451A-883E-55FBCE0654C0}" srcOrd="0" destOrd="0" presId="urn:microsoft.com/office/officeart/2008/layout/LinedList"/>
    <dgm:cxn modelId="{7630FB4B-934E-4DAF-877B-F79D94BAF1A6}" srcId="{7034304D-ADF2-4BC2-9C0D-D44488BF95A2}" destId="{6EA0795D-54FC-4ADB-9CD8-151D13CFC5FB}" srcOrd="5" destOrd="0" parTransId="{792A1446-4C99-44BB-A291-F9771561EACD}" sibTransId="{EAB72E60-483C-4625-B294-7B3400BCD9BD}"/>
    <dgm:cxn modelId="{61F93B79-5E73-438B-A47B-3655F6C81484}" srcId="{7034304D-ADF2-4BC2-9C0D-D44488BF95A2}" destId="{B1332EA8-9798-472C-8492-B539AF6E7DF9}" srcOrd="6" destOrd="0" parTransId="{E7CE090D-8B5F-4C57-9197-8C860A060463}" sibTransId="{8A8A3E48-34E2-4381-B4CB-BE26ED5DDA1E}"/>
    <dgm:cxn modelId="{695AE97E-C661-466C-99F4-4C980A75C389}" srcId="{7034304D-ADF2-4BC2-9C0D-D44488BF95A2}" destId="{E5BE582F-8C87-46F4-9686-35E3F5A97AE6}" srcOrd="3" destOrd="0" parTransId="{606F201F-D629-40DD-A53D-FF923A9E439E}" sibTransId="{34EEDFE5-E92D-44B0-90D0-8D7B9AFCC3E2}"/>
    <dgm:cxn modelId="{EC622B9D-45F9-4D5A-BDE2-9A9D7F9F436B}" type="presOf" srcId="{C3C4FBCF-6EE6-4715-A642-8ECAC131F89E}" destId="{E6FF09AC-99A9-4D46-8DF0-C950AD69470A}" srcOrd="0" destOrd="0" presId="urn:microsoft.com/office/officeart/2008/layout/LinedList"/>
    <dgm:cxn modelId="{E074E99F-88E6-41CE-9037-F0478A3A7242}" srcId="{7034304D-ADF2-4BC2-9C0D-D44488BF95A2}" destId="{C3C4FBCF-6EE6-4715-A642-8ECAC131F89E}" srcOrd="4" destOrd="0" parTransId="{8E025637-DFEA-419C-A210-D3537FC0DF20}" sibTransId="{08D3C3ED-F13E-4940-AF9F-28B6E7239EFA}"/>
    <dgm:cxn modelId="{B9CDCCB6-85B2-411A-88AB-F4E58803AFA7}" type="presOf" srcId="{6EA0795D-54FC-4ADB-9CD8-151D13CFC5FB}" destId="{009F5507-22D4-40EC-A80E-A2A76FA361D3}" srcOrd="0" destOrd="0" presId="urn:microsoft.com/office/officeart/2008/layout/LinedList"/>
    <dgm:cxn modelId="{0B0DA0BC-DFA7-4330-8AA1-10D4F56357CE}" srcId="{7034304D-ADF2-4BC2-9C0D-D44488BF95A2}" destId="{7416C18C-DF6C-4930-BD54-2B8CEF24AAE9}" srcOrd="2" destOrd="0" parTransId="{444DC0E3-A54D-4F0D-93F4-19913F4B1FB9}" sibTransId="{DED94AD8-13BE-466F-AEC1-3C0ACDDF189D}"/>
    <dgm:cxn modelId="{312894C4-797C-40C0-9167-2CB577698862}" type="presOf" srcId="{62B0FA45-C54A-40CB-881D-01489B9DBB6F}" destId="{E9E03CB4-4BC4-45B0-9DF0-B4034571F25B}" srcOrd="0" destOrd="0" presId="urn:microsoft.com/office/officeart/2008/layout/LinedList"/>
    <dgm:cxn modelId="{EF356FCF-8C63-4C5C-9D15-6ED68E499B06}" srcId="{7034304D-ADF2-4BC2-9C0D-D44488BF95A2}" destId="{62B0FA45-C54A-40CB-881D-01489B9DBB6F}" srcOrd="1" destOrd="0" parTransId="{BC5B1926-CC93-4AB4-BAD7-178B2B7EFBF2}" sibTransId="{D4870D06-3BB5-4F17-8C0B-86D97C822111}"/>
    <dgm:cxn modelId="{C074D3DA-0716-4F1F-AE36-A1165F50FB53}" type="presOf" srcId="{E5BE582F-8C87-46F4-9686-35E3F5A97AE6}" destId="{0F80E271-4C97-444A-9EC7-D0C2BFC7DDA7}" srcOrd="0" destOrd="0" presId="urn:microsoft.com/office/officeart/2008/layout/LinedList"/>
    <dgm:cxn modelId="{29D132BD-A73D-45E6-970C-76B59FD7796D}" type="presParOf" srcId="{6C089D29-849A-42EC-870D-BFF105DA5A4B}" destId="{516AF225-C46D-47E1-A1DB-05272E02B45C}" srcOrd="0" destOrd="0" presId="urn:microsoft.com/office/officeart/2008/layout/LinedList"/>
    <dgm:cxn modelId="{3165035C-02F1-4DBE-9DD1-AD7D20E3400E}" type="presParOf" srcId="{6C089D29-849A-42EC-870D-BFF105DA5A4B}" destId="{60A2B892-457B-421B-9BCA-2B873C9F8246}" srcOrd="1" destOrd="0" presId="urn:microsoft.com/office/officeart/2008/layout/LinedList"/>
    <dgm:cxn modelId="{BB0F7B3E-9872-4B2A-BBFE-ECF1F0230BD3}" type="presParOf" srcId="{60A2B892-457B-421B-9BCA-2B873C9F8246}" destId="{D08CC9D2-C867-451A-883E-55FBCE0654C0}" srcOrd="0" destOrd="0" presId="urn:microsoft.com/office/officeart/2008/layout/LinedList"/>
    <dgm:cxn modelId="{D7C125A7-9025-4758-9CFA-1731B83AC36A}" type="presParOf" srcId="{60A2B892-457B-421B-9BCA-2B873C9F8246}" destId="{53B644D8-6845-481F-882A-4DEB2ED3D97E}" srcOrd="1" destOrd="0" presId="urn:microsoft.com/office/officeart/2008/layout/LinedList"/>
    <dgm:cxn modelId="{C3CB14E4-9830-4520-9D89-87CCC243AB74}" type="presParOf" srcId="{6C089D29-849A-42EC-870D-BFF105DA5A4B}" destId="{6943917D-252F-4213-91D2-9FDE8D4F4E77}" srcOrd="2" destOrd="0" presId="urn:microsoft.com/office/officeart/2008/layout/LinedList"/>
    <dgm:cxn modelId="{BC8F2E32-1C57-4D26-B0E6-59C3C8173BBC}" type="presParOf" srcId="{6C089D29-849A-42EC-870D-BFF105DA5A4B}" destId="{67704A7E-5B48-4D67-81CF-CE0C1F68961D}" srcOrd="3" destOrd="0" presId="urn:microsoft.com/office/officeart/2008/layout/LinedList"/>
    <dgm:cxn modelId="{BEF2C8C6-7C91-427B-803C-4818D53BC7A1}" type="presParOf" srcId="{67704A7E-5B48-4D67-81CF-CE0C1F68961D}" destId="{E9E03CB4-4BC4-45B0-9DF0-B4034571F25B}" srcOrd="0" destOrd="0" presId="urn:microsoft.com/office/officeart/2008/layout/LinedList"/>
    <dgm:cxn modelId="{32211EAF-8D18-493E-9D7F-99C62466CCAD}" type="presParOf" srcId="{67704A7E-5B48-4D67-81CF-CE0C1F68961D}" destId="{A4969EB2-DCEA-4BD3-BED9-1D6B760C6BEB}" srcOrd="1" destOrd="0" presId="urn:microsoft.com/office/officeart/2008/layout/LinedList"/>
    <dgm:cxn modelId="{F3771CA7-E96E-4CEB-82CA-CB6D6246AA96}" type="presParOf" srcId="{6C089D29-849A-42EC-870D-BFF105DA5A4B}" destId="{E4DEE008-6C2F-4B9E-9837-5788AD32E91C}" srcOrd="4" destOrd="0" presId="urn:microsoft.com/office/officeart/2008/layout/LinedList"/>
    <dgm:cxn modelId="{24646853-F5F8-4D5D-B35B-275D80CAD944}" type="presParOf" srcId="{6C089D29-849A-42EC-870D-BFF105DA5A4B}" destId="{B75DA233-EC71-463A-BE62-38084E4DD017}" srcOrd="5" destOrd="0" presId="urn:microsoft.com/office/officeart/2008/layout/LinedList"/>
    <dgm:cxn modelId="{928714CA-F6B5-4622-926F-2D313B4B80CC}" type="presParOf" srcId="{B75DA233-EC71-463A-BE62-38084E4DD017}" destId="{365C90ED-0AAA-450C-BDB5-81A5DADAE535}" srcOrd="0" destOrd="0" presId="urn:microsoft.com/office/officeart/2008/layout/LinedList"/>
    <dgm:cxn modelId="{37A9677A-FF8B-4A33-9DE7-79224960E94A}" type="presParOf" srcId="{B75DA233-EC71-463A-BE62-38084E4DD017}" destId="{881A842D-18BA-40E8-B978-5B2691A90F42}" srcOrd="1" destOrd="0" presId="urn:microsoft.com/office/officeart/2008/layout/LinedList"/>
    <dgm:cxn modelId="{F4BF1BA0-60DB-4A6B-A496-964BDB7B5D83}" type="presParOf" srcId="{6C089D29-849A-42EC-870D-BFF105DA5A4B}" destId="{2859645E-7CAE-4D74-8218-FC4049DEA7ED}" srcOrd="6" destOrd="0" presId="urn:microsoft.com/office/officeart/2008/layout/LinedList"/>
    <dgm:cxn modelId="{4BB3366E-C15F-4769-933E-CEDDCA0B2F85}" type="presParOf" srcId="{6C089D29-849A-42EC-870D-BFF105DA5A4B}" destId="{8CE50A4C-D311-4739-ACC5-E874856060B8}" srcOrd="7" destOrd="0" presId="urn:microsoft.com/office/officeart/2008/layout/LinedList"/>
    <dgm:cxn modelId="{AB1B7DBC-A2D5-4909-82A8-4639812D9E16}" type="presParOf" srcId="{8CE50A4C-D311-4739-ACC5-E874856060B8}" destId="{0F80E271-4C97-444A-9EC7-D0C2BFC7DDA7}" srcOrd="0" destOrd="0" presId="urn:microsoft.com/office/officeart/2008/layout/LinedList"/>
    <dgm:cxn modelId="{A9593F64-7128-4060-AB2A-BB42654693DC}" type="presParOf" srcId="{8CE50A4C-D311-4739-ACC5-E874856060B8}" destId="{BEE4AD28-05F6-46D7-962F-FD9FB6AB19F1}" srcOrd="1" destOrd="0" presId="urn:microsoft.com/office/officeart/2008/layout/LinedList"/>
    <dgm:cxn modelId="{9B22A0E8-635E-4183-A892-0A54DB0390AD}" type="presParOf" srcId="{6C089D29-849A-42EC-870D-BFF105DA5A4B}" destId="{D94A3E6B-362F-4895-ACBC-C53448E6DD51}" srcOrd="8" destOrd="0" presId="urn:microsoft.com/office/officeart/2008/layout/LinedList"/>
    <dgm:cxn modelId="{E65A13C5-EE1E-4CF5-84F3-9A6EF8618B8C}" type="presParOf" srcId="{6C089D29-849A-42EC-870D-BFF105DA5A4B}" destId="{D1CF5DA0-C8B6-4ECF-97D0-E03BB9F0C50D}" srcOrd="9" destOrd="0" presId="urn:microsoft.com/office/officeart/2008/layout/LinedList"/>
    <dgm:cxn modelId="{56E6ECDF-0170-47D6-9D07-378061A0FF3B}" type="presParOf" srcId="{D1CF5DA0-C8B6-4ECF-97D0-E03BB9F0C50D}" destId="{E6FF09AC-99A9-4D46-8DF0-C950AD69470A}" srcOrd="0" destOrd="0" presId="urn:microsoft.com/office/officeart/2008/layout/LinedList"/>
    <dgm:cxn modelId="{8A0284F7-50B9-45CA-8E90-C1008195E898}" type="presParOf" srcId="{D1CF5DA0-C8B6-4ECF-97D0-E03BB9F0C50D}" destId="{ABA8838F-6148-4A6E-9EAB-3FCB6D348267}" srcOrd="1" destOrd="0" presId="urn:microsoft.com/office/officeart/2008/layout/LinedList"/>
    <dgm:cxn modelId="{8A663FED-B99C-44B2-8122-76ED81A2D806}" type="presParOf" srcId="{6C089D29-849A-42EC-870D-BFF105DA5A4B}" destId="{79FE5BCD-66A7-4429-B57D-FA0AB2A7DA8B}" srcOrd="10" destOrd="0" presId="urn:microsoft.com/office/officeart/2008/layout/LinedList"/>
    <dgm:cxn modelId="{DF99A6D7-05CA-4A1E-9CE6-A3F8A0E31E40}" type="presParOf" srcId="{6C089D29-849A-42EC-870D-BFF105DA5A4B}" destId="{077AF03F-46ED-4A68-92A0-0080052A65A9}" srcOrd="11" destOrd="0" presId="urn:microsoft.com/office/officeart/2008/layout/LinedList"/>
    <dgm:cxn modelId="{649B5500-0EB8-4CE1-9B2D-9CE56922E879}" type="presParOf" srcId="{077AF03F-46ED-4A68-92A0-0080052A65A9}" destId="{009F5507-22D4-40EC-A80E-A2A76FA361D3}" srcOrd="0" destOrd="0" presId="urn:microsoft.com/office/officeart/2008/layout/LinedList"/>
    <dgm:cxn modelId="{E553002A-962C-480A-822B-34F32C8FE89F}" type="presParOf" srcId="{077AF03F-46ED-4A68-92A0-0080052A65A9}" destId="{A30F004D-EE65-4376-8592-19661B3165A8}" srcOrd="1" destOrd="0" presId="urn:microsoft.com/office/officeart/2008/layout/LinedList"/>
    <dgm:cxn modelId="{50577F25-7CA9-45F8-8B81-1F05230905A1}" type="presParOf" srcId="{6C089D29-849A-42EC-870D-BFF105DA5A4B}" destId="{825A1858-10A1-4AD7-B023-FA32EFA1FD5E}" srcOrd="12" destOrd="0" presId="urn:microsoft.com/office/officeart/2008/layout/LinedList"/>
    <dgm:cxn modelId="{2A2A995A-22A2-44CC-8F5B-45F0475C01B4}" type="presParOf" srcId="{6C089D29-849A-42EC-870D-BFF105DA5A4B}" destId="{79243328-209A-4805-A5DE-C0C88EFFAD2B}" srcOrd="13" destOrd="0" presId="urn:microsoft.com/office/officeart/2008/layout/LinedList"/>
    <dgm:cxn modelId="{53E25C7F-D52E-4C04-83A8-F0C56DEA508F}" type="presParOf" srcId="{79243328-209A-4805-A5DE-C0C88EFFAD2B}" destId="{987D826A-E316-4B2A-BE3C-FF2BB3962909}" srcOrd="0" destOrd="0" presId="urn:microsoft.com/office/officeart/2008/layout/LinedList"/>
    <dgm:cxn modelId="{6BF953D9-90BC-4A58-BD82-F1FC31A3AD0C}" type="presParOf" srcId="{79243328-209A-4805-A5DE-C0C88EFFAD2B}" destId="{1FA59593-9187-4BF3-8B96-8D109410FE9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DF8FC-3BBB-4C7E-90A4-924C2AE87622}">
      <dsp:nvSpPr>
        <dsp:cNvPr id="0" name=""/>
        <dsp:cNvSpPr/>
      </dsp:nvSpPr>
      <dsp:spPr>
        <a:xfrm>
          <a:off x="0" y="0"/>
          <a:ext cx="10753725" cy="0"/>
        </a:xfrm>
        <a:prstGeom prst="line">
          <a:avLst/>
        </a:prstGeom>
        <a:gradFill rotWithShape="0">
          <a:gsLst>
            <a:gs pos="0">
              <a:schemeClr val="accent5">
                <a:hueOff val="0"/>
                <a:satOff val="0"/>
                <a:lumOff val="0"/>
                <a:alphaOff val="0"/>
                <a:tint val="70000"/>
                <a:satMod val="100000"/>
                <a:lumMod val="110000"/>
              </a:schemeClr>
            </a:gs>
            <a:gs pos="50000">
              <a:schemeClr val="accent5">
                <a:hueOff val="0"/>
                <a:satOff val="0"/>
                <a:lumOff val="0"/>
                <a:alphaOff val="0"/>
                <a:tint val="75000"/>
                <a:satMod val="101000"/>
                <a:lumMod val="105000"/>
              </a:schemeClr>
            </a:gs>
            <a:gs pos="100000">
              <a:schemeClr val="accent5">
                <a:hueOff val="0"/>
                <a:satOff val="0"/>
                <a:lumOff val="0"/>
                <a:alphaOff val="0"/>
                <a:tint val="82000"/>
                <a:satMod val="104000"/>
                <a:lumMod val="105000"/>
              </a:schemeClr>
            </a:gs>
          </a:gsLst>
          <a:lin ang="2700000" scaled="0"/>
        </a:gradFill>
        <a:ln w="9525" cap="flat" cmpd="sng" algn="ctr">
          <a:solidFill>
            <a:schemeClr val="accent5">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2D9BD3FE-5EA3-467B-B533-7B9DF87D06A1}">
      <dsp:nvSpPr>
        <dsp:cNvPr id="0" name=""/>
        <dsp:cNvSpPr/>
      </dsp:nvSpPr>
      <dsp:spPr>
        <a:xfrm>
          <a:off x="0" y="0"/>
          <a:ext cx="10753725" cy="8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Vi bør drikke en til halvannen liter vann om dagen. </a:t>
          </a:r>
          <a:endParaRPr lang="en-US" sz="2000" kern="1200"/>
        </a:p>
      </dsp:txBody>
      <dsp:txXfrm>
        <a:off x="0" y="0"/>
        <a:ext cx="10753725" cy="899808"/>
      </dsp:txXfrm>
    </dsp:sp>
    <dsp:sp modelId="{0BFB1640-02FC-48AA-B21A-7F7646DE7EF4}">
      <dsp:nvSpPr>
        <dsp:cNvPr id="0" name=""/>
        <dsp:cNvSpPr/>
      </dsp:nvSpPr>
      <dsp:spPr>
        <a:xfrm>
          <a:off x="0" y="899808"/>
          <a:ext cx="10753725" cy="0"/>
        </a:xfrm>
        <a:prstGeom prst="line">
          <a:avLst/>
        </a:prstGeom>
        <a:gradFill rotWithShape="0">
          <a:gsLst>
            <a:gs pos="0">
              <a:schemeClr val="accent5">
                <a:hueOff val="1620015"/>
                <a:satOff val="573"/>
                <a:lumOff val="5098"/>
                <a:alphaOff val="0"/>
                <a:tint val="70000"/>
                <a:satMod val="100000"/>
                <a:lumMod val="110000"/>
              </a:schemeClr>
            </a:gs>
            <a:gs pos="50000">
              <a:schemeClr val="accent5">
                <a:hueOff val="1620015"/>
                <a:satOff val="573"/>
                <a:lumOff val="5098"/>
                <a:alphaOff val="0"/>
                <a:tint val="75000"/>
                <a:satMod val="101000"/>
                <a:lumMod val="105000"/>
              </a:schemeClr>
            </a:gs>
            <a:gs pos="100000">
              <a:schemeClr val="accent5">
                <a:hueOff val="1620015"/>
                <a:satOff val="573"/>
                <a:lumOff val="5098"/>
                <a:alphaOff val="0"/>
                <a:tint val="82000"/>
                <a:satMod val="104000"/>
                <a:lumMod val="105000"/>
              </a:schemeClr>
            </a:gs>
          </a:gsLst>
          <a:lin ang="2700000" scaled="0"/>
        </a:gradFill>
        <a:ln w="9525" cap="flat" cmpd="sng" algn="ctr">
          <a:solidFill>
            <a:schemeClr val="accent5">
              <a:hueOff val="1620015"/>
              <a:satOff val="573"/>
              <a:lumOff val="5098"/>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CEB20946-A214-4A81-B949-CDE1342098A7}">
      <dsp:nvSpPr>
        <dsp:cNvPr id="0" name=""/>
        <dsp:cNvSpPr/>
      </dsp:nvSpPr>
      <dsp:spPr>
        <a:xfrm>
          <a:off x="0" y="899808"/>
          <a:ext cx="10753725" cy="8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Et menneske består av to tredeler vann. Lungene, blodet, øynene, leddene, knoklene, hjernen – hele kroppen trenger vann. Et næringsmiddel som vi bruker så mye av, bør absolutt være så rent som mulig.</a:t>
          </a:r>
          <a:endParaRPr lang="en-US" sz="2000" kern="1200"/>
        </a:p>
      </dsp:txBody>
      <dsp:txXfrm>
        <a:off x="0" y="899808"/>
        <a:ext cx="10753725" cy="899808"/>
      </dsp:txXfrm>
    </dsp:sp>
    <dsp:sp modelId="{4811B2AC-BD62-4AE3-B082-6620B11AB08F}">
      <dsp:nvSpPr>
        <dsp:cNvPr id="0" name=""/>
        <dsp:cNvSpPr/>
      </dsp:nvSpPr>
      <dsp:spPr>
        <a:xfrm>
          <a:off x="0" y="1799616"/>
          <a:ext cx="10753725" cy="0"/>
        </a:xfrm>
        <a:prstGeom prst="line">
          <a:avLst/>
        </a:prstGeom>
        <a:gradFill rotWithShape="0">
          <a:gsLst>
            <a:gs pos="0">
              <a:schemeClr val="accent5">
                <a:hueOff val="3240030"/>
                <a:satOff val="1145"/>
                <a:lumOff val="10196"/>
                <a:alphaOff val="0"/>
                <a:tint val="70000"/>
                <a:satMod val="100000"/>
                <a:lumMod val="110000"/>
              </a:schemeClr>
            </a:gs>
            <a:gs pos="50000">
              <a:schemeClr val="accent5">
                <a:hueOff val="3240030"/>
                <a:satOff val="1145"/>
                <a:lumOff val="10196"/>
                <a:alphaOff val="0"/>
                <a:tint val="75000"/>
                <a:satMod val="101000"/>
                <a:lumMod val="105000"/>
              </a:schemeClr>
            </a:gs>
            <a:gs pos="100000">
              <a:schemeClr val="accent5">
                <a:hueOff val="3240030"/>
                <a:satOff val="1145"/>
                <a:lumOff val="10196"/>
                <a:alphaOff val="0"/>
                <a:tint val="82000"/>
                <a:satMod val="104000"/>
                <a:lumMod val="105000"/>
              </a:schemeClr>
            </a:gs>
          </a:gsLst>
          <a:lin ang="2700000" scaled="0"/>
        </a:gradFill>
        <a:ln w="9525" cap="flat" cmpd="sng" algn="ctr">
          <a:solidFill>
            <a:schemeClr val="accent5">
              <a:hueOff val="3240030"/>
              <a:satOff val="1145"/>
              <a:lumOff val="10196"/>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AD7C483B-08D8-46B1-B65D-C5418F0B81BC}">
      <dsp:nvSpPr>
        <dsp:cNvPr id="0" name=""/>
        <dsp:cNvSpPr/>
      </dsp:nvSpPr>
      <dsp:spPr>
        <a:xfrm>
          <a:off x="0" y="1799616"/>
          <a:ext cx="10753725" cy="8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I Norge finnes det mange vannverk. Rensemåtene kan være litt ulike fra sted til sted, fordi vannet ikke er likt alle steder. Men målet er det samme: Innbyggerne skal få tilstrekkelig med rent vann.</a:t>
          </a:r>
          <a:endParaRPr lang="en-US" sz="2000" kern="1200"/>
        </a:p>
      </dsp:txBody>
      <dsp:txXfrm>
        <a:off x="0" y="1799616"/>
        <a:ext cx="10753725" cy="899808"/>
      </dsp:txXfrm>
    </dsp:sp>
    <dsp:sp modelId="{1C3B6830-D623-41C2-AA86-CA55ED475793}">
      <dsp:nvSpPr>
        <dsp:cNvPr id="0" name=""/>
        <dsp:cNvSpPr/>
      </dsp:nvSpPr>
      <dsp:spPr>
        <a:xfrm>
          <a:off x="0" y="2699425"/>
          <a:ext cx="10753725" cy="0"/>
        </a:xfrm>
        <a:prstGeom prst="line">
          <a:avLst/>
        </a:prstGeom>
        <a:gradFill rotWithShape="0">
          <a:gsLst>
            <a:gs pos="0">
              <a:schemeClr val="accent5">
                <a:hueOff val="4860045"/>
                <a:satOff val="1718"/>
                <a:lumOff val="15294"/>
                <a:alphaOff val="0"/>
                <a:tint val="70000"/>
                <a:satMod val="100000"/>
                <a:lumMod val="110000"/>
              </a:schemeClr>
            </a:gs>
            <a:gs pos="50000">
              <a:schemeClr val="accent5">
                <a:hueOff val="4860045"/>
                <a:satOff val="1718"/>
                <a:lumOff val="15294"/>
                <a:alphaOff val="0"/>
                <a:tint val="75000"/>
                <a:satMod val="101000"/>
                <a:lumMod val="105000"/>
              </a:schemeClr>
            </a:gs>
            <a:gs pos="100000">
              <a:schemeClr val="accent5">
                <a:hueOff val="4860045"/>
                <a:satOff val="1718"/>
                <a:lumOff val="15294"/>
                <a:alphaOff val="0"/>
                <a:tint val="82000"/>
                <a:satMod val="104000"/>
                <a:lumMod val="105000"/>
              </a:schemeClr>
            </a:gs>
          </a:gsLst>
          <a:lin ang="2700000" scaled="0"/>
        </a:gradFill>
        <a:ln w="9525" cap="flat" cmpd="sng" algn="ctr">
          <a:solidFill>
            <a:schemeClr val="accent5">
              <a:hueOff val="4860045"/>
              <a:satOff val="1718"/>
              <a:lumOff val="15294"/>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3EF272D0-4EA2-4582-956A-A550D6965A20}">
      <dsp:nvSpPr>
        <dsp:cNvPr id="0" name=""/>
        <dsp:cNvSpPr/>
      </dsp:nvSpPr>
      <dsp:spPr>
        <a:xfrm>
          <a:off x="0" y="2699425"/>
          <a:ext cx="10753725" cy="8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nb-NO" sz="2000" kern="1200"/>
            <a:t>Vi nøyer oss ikke med å drikke vannet. Vi gjør oss rene utvendig også. Vi bader, dusjer, vasker hender og pusser tenner med 55 liter vann hver dag. Det er hva hver person bruker i gjennomsnitt. </a:t>
          </a:r>
          <a:endParaRPr lang="en-US" sz="2000" kern="1200"/>
        </a:p>
      </dsp:txBody>
      <dsp:txXfrm>
        <a:off x="0" y="2699425"/>
        <a:ext cx="10753725" cy="8998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6AF225-C46D-47E1-A1DB-05272E02B45C}">
      <dsp:nvSpPr>
        <dsp:cNvPr id="0" name=""/>
        <dsp:cNvSpPr/>
      </dsp:nvSpPr>
      <dsp:spPr>
        <a:xfrm>
          <a:off x="0" y="427"/>
          <a:ext cx="10872258" cy="0"/>
        </a:xfrm>
        <a:prstGeom prst="line">
          <a:avLst/>
        </a:prstGeom>
        <a:gradFill rotWithShape="0">
          <a:gsLst>
            <a:gs pos="0">
              <a:schemeClr val="accent4">
                <a:hueOff val="0"/>
                <a:satOff val="0"/>
                <a:lumOff val="0"/>
                <a:alphaOff val="0"/>
                <a:tint val="70000"/>
                <a:satMod val="100000"/>
                <a:lumMod val="110000"/>
              </a:schemeClr>
            </a:gs>
            <a:gs pos="50000">
              <a:schemeClr val="accent4">
                <a:hueOff val="0"/>
                <a:satOff val="0"/>
                <a:lumOff val="0"/>
                <a:alphaOff val="0"/>
                <a:tint val="75000"/>
                <a:satMod val="101000"/>
                <a:lumMod val="105000"/>
              </a:schemeClr>
            </a:gs>
            <a:gs pos="100000">
              <a:schemeClr val="accent4">
                <a:hueOff val="0"/>
                <a:satOff val="0"/>
                <a:lumOff val="0"/>
                <a:alphaOff val="0"/>
                <a:tint val="82000"/>
                <a:satMod val="104000"/>
                <a:lumMod val="105000"/>
              </a:schemeClr>
            </a:gs>
          </a:gsLst>
          <a:lin ang="27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D08CC9D2-C867-451A-883E-55FBCE0654C0}">
      <dsp:nvSpPr>
        <dsp:cNvPr id="0" name=""/>
        <dsp:cNvSpPr/>
      </dsp:nvSpPr>
      <dsp:spPr>
        <a:xfrm>
          <a:off x="0" y="427"/>
          <a:ext cx="10872258" cy="500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b="1" kern="1200"/>
            <a:t>Vann i brusen </a:t>
          </a:r>
          <a:endParaRPr lang="en-US" sz="1400" kern="1200"/>
        </a:p>
      </dsp:txBody>
      <dsp:txXfrm>
        <a:off x="0" y="427"/>
        <a:ext cx="10872258" cy="500054"/>
      </dsp:txXfrm>
    </dsp:sp>
    <dsp:sp modelId="{6943917D-252F-4213-91D2-9FDE8D4F4E77}">
      <dsp:nvSpPr>
        <dsp:cNvPr id="0" name=""/>
        <dsp:cNvSpPr/>
      </dsp:nvSpPr>
      <dsp:spPr>
        <a:xfrm>
          <a:off x="0" y="500482"/>
          <a:ext cx="10872258" cy="0"/>
        </a:xfrm>
        <a:prstGeom prst="line">
          <a:avLst/>
        </a:prstGeom>
        <a:gradFill rotWithShape="0">
          <a:gsLst>
            <a:gs pos="0">
              <a:schemeClr val="accent4">
                <a:hueOff val="0"/>
                <a:satOff val="0"/>
                <a:lumOff val="0"/>
                <a:alphaOff val="0"/>
                <a:tint val="70000"/>
                <a:satMod val="100000"/>
                <a:lumMod val="110000"/>
              </a:schemeClr>
            </a:gs>
            <a:gs pos="50000">
              <a:schemeClr val="accent4">
                <a:hueOff val="0"/>
                <a:satOff val="0"/>
                <a:lumOff val="0"/>
                <a:alphaOff val="0"/>
                <a:tint val="75000"/>
                <a:satMod val="101000"/>
                <a:lumMod val="105000"/>
              </a:schemeClr>
            </a:gs>
            <a:gs pos="100000">
              <a:schemeClr val="accent4">
                <a:hueOff val="0"/>
                <a:satOff val="0"/>
                <a:lumOff val="0"/>
                <a:alphaOff val="0"/>
                <a:tint val="82000"/>
                <a:satMod val="104000"/>
                <a:lumMod val="105000"/>
              </a:schemeClr>
            </a:gs>
          </a:gsLst>
          <a:lin ang="27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E9E03CB4-4BC4-45B0-9DF0-B4034571F25B}">
      <dsp:nvSpPr>
        <dsp:cNvPr id="0" name=""/>
        <dsp:cNvSpPr/>
      </dsp:nvSpPr>
      <dsp:spPr>
        <a:xfrm>
          <a:off x="0" y="500482"/>
          <a:ext cx="10872258" cy="500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Industrien er helt avhengig av rent vann. </a:t>
          </a:r>
          <a:endParaRPr lang="en-US" sz="1400" kern="1200"/>
        </a:p>
      </dsp:txBody>
      <dsp:txXfrm>
        <a:off x="0" y="500482"/>
        <a:ext cx="10872258" cy="500054"/>
      </dsp:txXfrm>
    </dsp:sp>
    <dsp:sp modelId="{E4DEE008-6C2F-4B9E-9837-5788AD32E91C}">
      <dsp:nvSpPr>
        <dsp:cNvPr id="0" name=""/>
        <dsp:cNvSpPr/>
      </dsp:nvSpPr>
      <dsp:spPr>
        <a:xfrm>
          <a:off x="0" y="1000536"/>
          <a:ext cx="10872258" cy="0"/>
        </a:xfrm>
        <a:prstGeom prst="line">
          <a:avLst/>
        </a:prstGeom>
        <a:gradFill rotWithShape="0">
          <a:gsLst>
            <a:gs pos="0">
              <a:schemeClr val="accent4">
                <a:hueOff val="0"/>
                <a:satOff val="0"/>
                <a:lumOff val="0"/>
                <a:alphaOff val="0"/>
                <a:tint val="70000"/>
                <a:satMod val="100000"/>
                <a:lumMod val="110000"/>
              </a:schemeClr>
            </a:gs>
            <a:gs pos="50000">
              <a:schemeClr val="accent4">
                <a:hueOff val="0"/>
                <a:satOff val="0"/>
                <a:lumOff val="0"/>
                <a:alphaOff val="0"/>
                <a:tint val="75000"/>
                <a:satMod val="101000"/>
                <a:lumMod val="105000"/>
              </a:schemeClr>
            </a:gs>
            <a:gs pos="100000">
              <a:schemeClr val="accent4">
                <a:hueOff val="0"/>
                <a:satOff val="0"/>
                <a:lumOff val="0"/>
                <a:alphaOff val="0"/>
                <a:tint val="82000"/>
                <a:satMod val="104000"/>
                <a:lumMod val="105000"/>
              </a:schemeClr>
            </a:gs>
          </a:gsLst>
          <a:lin ang="27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365C90ED-0AAA-450C-BDB5-81A5DADAE535}">
      <dsp:nvSpPr>
        <dsp:cNvPr id="0" name=""/>
        <dsp:cNvSpPr/>
      </dsp:nvSpPr>
      <dsp:spPr>
        <a:xfrm>
          <a:off x="0" y="1000536"/>
          <a:ext cx="10872258" cy="500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De som produserer brus har vann som sin viktigste ingrediens. Mange matvarer inneholder vann og kan også bli oppbevart i vann. Det må være av god kvalitet. Flasker må vaskes. </a:t>
          </a:r>
          <a:endParaRPr lang="en-US" sz="1400" kern="1200"/>
        </a:p>
      </dsp:txBody>
      <dsp:txXfrm>
        <a:off x="0" y="1000536"/>
        <a:ext cx="10872258" cy="500054"/>
      </dsp:txXfrm>
    </dsp:sp>
    <dsp:sp modelId="{2859645E-7CAE-4D74-8218-FC4049DEA7ED}">
      <dsp:nvSpPr>
        <dsp:cNvPr id="0" name=""/>
        <dsp:cNvSpPr/>
      </dsp:nvSpPr>
      <dsp:spPr>
        <a:xfrm>
          <a:off x="0" y="1500591"/>
          <a:ext cx="10872258" cy="0"/>
        </a:xfrm>
        <a:prstGeom prst="line">
          <a:avLst/>
        </a:prstGeom>
        <a:gradFill rotWithShape="0">
          <a:gsLst>
            <a:gs pos="0">
              <a:schemeClr val="accent4">
                <a:hueOff val="0"/>
                <a:satOff val="0"/>
                <a:lumOff val="0"/>
                <a:alphaOff val="0"/>
                <a:tint val="70000"/>
                <a:satMod val="100000"/>
                <a:lumMod val="110000"/>
              </a:schemeClr>
            </a:gs>
            <a:gs pos="50000">
              <a:schemeClr val="accent4">
                <a:hueOff val="0"/>
                <a:satOff val="0"/>
                <a:lumOff val="0"/>
                <a:alphaOff val="0"/>
                <a:tint val="75000"/>
                <a:satMod val="101000"/>
                <a:lumMod val="105000"/>
              </a:schemeClr>
            </a:gs>
            <a:gs pos="100000">
              <a:schemeClr val="accent4">
                <a:hueOff val="0"/>
                <a:satOff val="0"/>
                <a:lumOff val="0"/>
                <a:alphaOff val="0"/>
                <a:tint val="82000"/>
                <a:satMod val="104000"/>
                <a:lumMod val="105000"/>
              </a:schemeClr>
            </a:gs>
          </a:gsLst>
          <a:lin ang="27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0F80E271-4C97-444A-9EC7-D0C2BFC7DDA7}">
      <dsp:nvSpPr>
        <dsp:cNvPr id="0" name=""/>
        <dsp:cNvSpPr/>
      </dsp:nvSpPr>
      <dsp:spPr>
        <a:xfrm>
          <a:off x="0" y="1500591"/>
          <a:ext cx="10872258" cy="500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Utstyret melkebøndene bruker i melkingen, må vaskes. </a:t>
          </a:r>
          <a:endParaRPr lang="en-US" sz="1400" kern="1200"/>
        </a:p>
      </dsp:txBody>
      <dsp:txXfrm>
        <a:off x="0" y="1500591"/>
        <a:ext cx="10872258" cy="500054"/>
      </dsp:txXfrm>
    </dsp:sp>
    <dsp:sp modelId="{D94A3E6B-362F-4895-ACBC-C53448E6DD51}">
      <dsp:nvSpPr>
        <dsp:cNvPr id="0" name=""/>
        <dsp:cNvSpPr/>
      </dsp:nvSpPr>
      <dsp:spPr>
        <a:xfrm>
          <a:off x="0" y="2000646"/>
          <a:ext cx="10872258" cy="0"/>
        </a:xfrm>
        <a:prstGeom prst="line">
          <a:avLst/>
        </a:prstGeom>
        <a:gradFill rotWithShape="0">
          <a:gsLst>
            <a:gs pos="0">
              <a:schemeClr val="accent4">
                <a:hueOff val="0"/>
                <a:satOff val="0"/>
                <a:lumOff val="0"/>
                <a:alphaOff val="0"/>
                <a:tint val="70000"/>
                <a:satMod val="100000"/>
                <a:lumMod val="110000"/>
              </a:schemeClr>
            </a:gs>
            <a:gs pos="50000">
              <a:schemeClr val="accent4">
                <a:hueOff val="0"/>
                <a:satOff val="0"/>
                <a:lumOff val="0"/>
                <a:alphaOff val="0"/>
                <a:tint val="75000"/>
                <a:satMod val="101000"/>
                <a:lumMod val="105000"/>
              </a:schemeClr>
            </a:gs>
            <a:gs pos="100000">
              <a:schemeClr val="accent4">
                <a:hueOff val="0"/>
                <a:satOff val="0"/>
                <a:lumOff val="0"/>
                <a:alphaOff val="0"/>
                <a:tint val="82000"/>
                <a:satMod val="104000"/>
                <a:lumMod val="105000"/>
              </a:schemeClr>
            </a:gs>
          </a:gsLst>
          <a:lin ang="27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E6FF09AC-99A9-4D46-8DF0-C950AD69470A}">
      <dsp:nvSpPr>
        <dsp:cNvPr id="0" name=""/>
        <dsp:cNvSpPr/>
      </dsp:nvSpPr>
      <dsp:spPr>
        <a:xfrm>
          <a:off x="0" y="2000646"/>
          <a:ext cx="10872258" cy="500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Vann brukes også i industrien for å kjøle maskiner og produkter. Papirindustrien trenger mye vann for i det hele tatt å lage papir. Det er mange flere bruksmåter vannet har i produksjon av mat og andre produkter. </a:t>
          </a:r>
          <a:endParaRPr lang="en-US" sz="1400" kern="1200"/>
        </a:p>
      </dsp:txBody>
      <dsp:txXfrm>
        <a:off x="0" y="2000646"/>
        <a:ext cx="10872258" cy="500054"/>
      </dsp:txXfrm>
    </dsp:sp>
    <dsp:sp modelId="{79FE5BCD-66A7-4429-B57D-FA0AB2A7DA8B}">
      <dsp:nvSpPr>
        <dsp:cNvPr id="0" name=""/>
        <dsp:cNvSpPr/>
      </dsp:nvSpPr>
      <dsp:spPr>
        <a:xfrm>
          <a:off x="0" y="2500701"/>
          <a:ext cx="10872258" cy="0"/>
        </a:xfrm>
        <a:prstGeom prst="line">
          <a:avLst/>
        </a:prstGeom>
        <a:gradFill rotWithShape="0">
          <a:gsLst>
            <a:gs pos="0">
              <a:schemeClr val="accent4">
                <a:hueOff val="0"/>
                <a:satOff val="0"/>
                <a:lumOff val="0"/>
                <a:alphaOff val="0"/>
                <a:tint val="70000"/>
                <a:satMod val="100000"/>
                <a:lumMod val="110000"/>
              </a:schemeClr>
            </a:gs>
            <a:gs pos="50000">
              <a:schemeClr val="accent4">
                <a:hueOff val="0"/>
                <a:satOff val="0"/>
                <a:lumOff val="0"/>
                <a:alphaOff val="0"/>
                <a:tint val="75000"/>
                <a:satMod val="101000"/>
                <a:lumMod val="105000"/>
              </a:schemeClr>
            </a:gs>
            <a:gs pos="100000">
              <a:schemeClr val="accent4">
                <a:hueOff val="0"/>
                <a:satOff val="0"/>
                <a:lumOff val="0"/>
                <a:alphaOff val="0"/>
                <a:tint val="82000"/>
                <a:satMod val="104000"/>
                <a:lumMod val="105000"/>
              </a:schemeClr>
            </a:gs>
          </a:gsLst>
          <a:lin ang="27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009F5507-22D4-40EC-A80E-A2A76FA361D3}">
      <dsp:nvSpPr>
        <dsp:cNvPr id="0" name=""/>
        <dsp:cNvSpPr/>
      </dsp:nvSpPr>
      <dsp:spPr>
        <a:xfrm>
          <a:off x="0" y="2500701"/>
          <a:ext cx="10872258" cy="500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Hvis vannet hadde vært forurenset, hadde produksjonen måttet stoppe.</a:t>
          </a:r>
          <a:endParaRPr lang="en-US" sz="1400" kern="1200"/>
        </a:p>
      </dsp:txBody>
      <dsp:txXfrm>
        <a:off x="0" y="2500701"/>
        <a:ext cx="10872258" cy="500054"/>
      </dsp:txXfrm>
    </dsp:sp>
    <dsp:sp modelId="{825A1858-10A1-4AD7-B023-FA32EFA1FD5E}">
      <dsp:nvSpPr>
        <dsp:cNvPr id="0" name=""/>
        <dsp:cNvSpPr/>
      </dsp:nvSpPr>
      <dsp:spPr>
        <a:xfrm>
          <a:off x="0" y="3000755"/>
          <a:ext cx="10872258" cy="0"/>
        </a:xfrm>
        <a:prstGeom prst="line">
          <a:avLst/>
        </a:prstGeom>
        <a:gradFill rotWithShape="0">
          <a:gsLst>
            <a:gs pos="0">
              <a:schemeClr val="accent4">
                <a:hueOff val="0"/>
                <a:satOff val="0"/>
                <a:lumOff val="0"/>
                <a:alphaOff val="0"/>
                <a:tint val="70000"/>
                <a:satMod val="100000"/>
                <a:lumMod val="110000"/>
              </a:schemeClr>
            </a:gs>
            <a:gs pos="50000">
              <a:schemeClr val="accent4">
                <a:hueOff val="0"/>
                <a:satOff val="0"/>
                <a:lumOff val="0"/>
                <a:alphaOff val="0"/>
                <a:tint val="75000"/>
                <a:satMod val="101000"/>
                <a:lumMod val="105000"/>
              </a:schemeClr>
            </a:gs>
            <a:gs pos="100000">
              <a:schemeClr val="accent4">
                <a:hueOff val="0"/>
                <a:satOff val="0"/>
                <a:lumOff val="0"/>
                <a:alphaOff val="0"/>
                <a:tint val="82000"/>
                <a:satMod val="104000"/>
                <a:lumMod val="105000"/>
              </a:schemeClr>
            </a:gs>
          </a:gsLst>
          <a:lin ang="27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987D826A-E316-4B2A-BE3C-FF2BB3962909}">
      <dsp:nvSpPr>
        <dsp:cNvPr id="0" name=""/>
        <dsp:cNvSpPr/>
      </dsp:nvSpPr>
      <dsp:spPr>
        <a:xfrm>
          <a:off x="0" y="3000755"/>
          <a:ext cx="10872258" cy="500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Vannet i Norge er forresten av så god kvalitet at du kan drikke det rett fra springen</a:t>
          </a:r>
          <a:endParaRPr lang="en-US" sz="1400" kern="1200"/>
        </a:p>
      </dsp:txBody>
      <dsp:txXfrm>
        <a:off x="0" y="3000755"/>
        <a:ext cx="10872258" cy="50005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CDFE61-5415-44B0-91BB-57902D733A64}" type="datetimeFigureOut">
              <a:rPr lang="nb-NO" smtClean="0"/>
              <a:t>21.02.2018</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86EC4D-901B-4143-939C-E3640538FB35}" type="slidenum">
              <a:rPr lang="nb-NO" smtClean="0"/>
              <a:t>‹#›</a:t>
            </a:fld>
            <a:endParaRPr lang="nb-NO"/>
          </a:p>
        </p:txBody>
      </p:sp>
    </p:spTree>
    <p:extLst>
      <p:ext uri="{BB962C8B-B14F-4D97-AF65-F5344CB8AC3E}">
        <p14:creationId xmlns:p14="http://schemas.microsoft.com/office/powerpoint/2010/main" val="1215745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kildesorteringsguiden.no/"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Det finnes tusenvis av vakre fontener. Vann som kastes omkring på forunderlige måter, som risler og plasker og som lyset spiller i, tiltrekker seg alltid mennesker. Om ikke alle fontener er så storslåtte som den vi ser på tegningen, er det mange fontener også i Norge, i parker, på plasser og torg. Vann kan være til glede bare på grunn av skjønnheten. Vann er livsviktig, og vann er nyttig i våre daglige gjøremål.</a:t>
            </a:r>
          </a:p>
          <a:p>
            <a:pPr fontAlgn="base"/>
            <a:r>
              <a:rPr lang="nb-NO" sz="1200" b="0" i="0" kern="1200" dirty="0">
                <a:solidFill>
                  <a:schemeClr val="tx1"/>
                </a:solidFill>
                <a:effectLst/>
                <a:latin typeface="+mn-lt"/>
                <a:ea typeface="+mn-ea"/>
                <a:cs typeface="+mn-cs"/>
              </a:rPr>
              <a:t>Dette kapittelet gir en liten oversikt over hva vi bruker vannet til.</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9221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kern="1200" dirty="0">
                <a:solidFill>
                  <a:schemeClr val="tx1"/>
                </a:solidFill>
                <a:effectLst/>
                <a:latin typeface="+mn-lt"/>
                <a:ea typeface="+mn-ea"/>
                <a:cs typeface="+mn-cs"/>
              </a:rPr>
              <a:t>Her ser du Avfallspyramiden (lånt fra </a:t>
            </a:r>
            <a:r>
              <a:rPr lang="nb-NO" sz="1200" b="0" i="0" u="none" strike="noStrike" kern="1200" dirty="0">
                <a:solidFill>
                  <a:schemeClr val="tx1"/>
                </a:solidFill>
                <a:effectLst/>
                <a:latin typeface="+mn-lt"/>
                <a:ea typeface="+mn-ea"/>
                <a:cs typeface="+mn-cs"/>
                <a:hlinkClick r:id="rId3" tooltip="Kildesorteringsguiden"/>
              </a:rPr>
              <a:t>kildesorteringsguiden.no</a:t>
            </a:r>
            <a:r>
              <a:rPr lang="nb-NO" sz="1200" b="0" i="0" kern="1200" dirty="0">
                <a:solidFill>
                  <a:schemeClr val="tx1"/>
                </a:solidFill>
                <a:effectLst/>
                <a:latin typeface="+mn-lt"/>
                <a:ea typeface="+mn-ea"/>
                <a:cs typeface="+mn-cs"/>
              </a:rPr>
              <a:t>). Det største og øverste laget er det beste, det vil si målet. Den nederste delen ved den lille spissen, er hva myndighetene vil ha minst av. I stedet for deponi, vil myndighetene utnytte avfallet som ikke kan brukes på noen annen måte, til å lage energi. Det betyr å brenne avfallet, men slik at energien som oppstår ved brenningen, brukes til noe fornuftig. Når vi brenner avfall, kan vi varme vann, for eksempel. Det varme vannet kan vi lede i rør fram til husene der folk bor og arbeider. Vannet kan brukes til radiatorer, slik at huset varmes opp</a:t>
            </a:r>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74706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Noen av oss mennesker kommer i godt humør når vi ser noe vi synes er pent. Smaken er riktignok forskjellig. Uansett – det brukes mye vann og mye arbeid på å vanne blomster og busker i parkene. I hagene er det mange som lager blomsterbed der det ene slaget avløser det andre fra våren, gjennom sommeren og til høsten. Åkrene med jordbærplanter får sine viktige dråper med vann, mens mange av oss venter på de røde, modne jordbærene. Når det regner lite, kaster vannsprederne vannet sitt over åkrene med korn.</a:t>
            </a:r>
          </a:p>
          <a:p>
            <a:pPr fontAlgn="base"/>
            <a:r>
              <a:rPr lang="nb-NO" sz="1200" b="0" i="0" kern="1200" dirty="0">
                <a:solidFill>
                  <a:schemeClr val="tx1"/>
                </a:solidFill>
                <a:effectLst/>
                <a:latin typeface="+mn-lt"/>
                <a:ea typeface="+mn-ea"/>
                <a:cs typeface="+mn-cs"/>
              </a:rPr>
              <a:t>Alt som lever må ha vann.</a:t>
            </a:r>
            <a:br>
              <a:rPr lang="nb-NO" sz="1200" b="0" i="0" kern="1200" dirty="0">
                <a:solidFill>
                  <a:schemeClr val="tx1"/>
                </a:solidFill>
                <a:effectLst/>
                <a:latin typeface="+mn-lt"/>
                <a:ea typeface="+mn-ea"/>
                <a:cs typeface="+mn-cs"/>
              </a:rPr>
            </a:br>
            <a:r>
              <a:rPr lang="nb-NO" sz="1200" b="0" i="0" kern="1200" dirty="0">
                <a:solidFill>
                  <a:schemeClr val="tx1"/>
                </a:solidFill>
                <a:effectLst/>
                <a:latin typeface="+mn-lt"/>
                <a:ea typeface="+mn-ea"/>
                <a:cs typeface="+mn-cs"/>
              </a:rPr>
              <a:t>Nesten alt som lever er mest vann.</a:t>
            </a:r>
            <a:br>
              <a:rPr lang="nb-NO" sz="1200" b="0" i="0" kern="1200" dirty="0">
                <a:solidFill>
                  <a:schemeClr val="tx1"/>
                </a:solidFill>
                <a:effectLst/>
                <a:latin typeface="+mn-lt"/>
                <a:ea typeface="+mn-ea"/>
                <a:cs typeface="+mn-cs"/>
              </a:rPr>
            </a:br>
            <a:r>
              <a:rPr lang="nb-NO" sz="1200" b="0" i="0" kern="1200" dirty="0">
                <a:solidFill>
                  <a:schemeClr val="tx1"/>
                </a:solidFill>
                <a:effectLst/>
                <a:latin typeface="+mn-lt"/>
                <a:ea typeface="+mn-ea"/>
                <a:cs typeface="+mn-cs"/>
              </a:rPr>
              <a:t>Hvem skal ta ansvar for framtidas vann?</a:t>
            </a:r>
            <a:br>
              <a:rPr lang="nb-NO" sz="1200" b="0" i="0" kern="1200" dirty="0">
                <a:solidFill>
                  <a:schemeClr val="tx1"/>
                </a:solidFill>
                <a:effectLst/>
                <a:latin typeface="+mn-lt"/>
                <a:ea typeface="+mn-ea"/>
                <a:cs typeface="+mn-cs"/>
              </a:rPr>
            </a:br>
            <a:r>
              <a:rPr lang="nb-NO" sz="1200" b="0" i="0" kern="1200" dirty="0">
                <a:solidFill>
                  <a:schemeClr val="tx1"/>
                </a:solidFill>
                <a:effectLst/>
                <a:latin typeface="+mn-lt"/>
                <a:ea typeface="+mn-ea"/>
                <a:cs typeface="+mn-cs"/>
              </a:rPr>
              <a:t>Er du med?</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3578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Vi bør drikke en til halvannen liter vann om dagen. Et menneske består av to tredeler vann. Lungene, blodet, øynene, leddene, knoklene, hjernen – hele kroppen trenger vann. Et næringsmiddel som vi bruker så mye av, bør absolutt være så rent som mulig. I Norge finnes det mange vannverk. Rensemåtene kan være litt ulike fra sted til sted, fordi vannet ikke er likt alle steder. Men målet er det samme: Innbyggerne skal få tilstrekkelig med rent vann.</a:t>
            </a:r>
          </a:p>
          <a:p>
            <a:pPr fontAlgn="base"/>
            <a:endParaRPr lang="nb-NO" sz="1200" b="0" i="0" kern="1200" dirty="0">
              <a:solidFill>
                <a:schemeClr val="tx1"/>
              </a:solidFill>
              <a:effectLst/>
              <a:latin typeface="+mn-lt"/>
              <a:ea typeface="+mn-ea"/>
              <a:cs typeface="+mn-cs"/>
            </a:endParaRPr>
          </a:p>
          <a:p>
            <a:pPr fontAlgn="base"/>
            <a:r>
              <a:rPr lang="nb-NO" sz="1200" b="0" i="0" kern="1200" dirty="0">
                <a:solidFill>
                  <a:schemeClr val="tx1"/>
                </a:solidFill>
                <a:effectLst/>
                <a:latin typeface="+mn-lt"/>
                <a:ea typeface="+mn-ea"/>
                <a:cs typeface="+mn-cs"/>
              </a:rPr>
              <a:t>Vi nøyer oss ikke med å drikke vannet. Vi gjør oss rene utvendig også. Vi bader, dusjer, vasker hender og pusser tenner med 55 liter vann hver dag. Det er hva hver person bruker i gjennomsnitt. Det hadde vi vel ikke gjort, hvis vi hadde måttet bære vannet i hus …</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2502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Glade barn i svømmebassenget … Svømmebasseng kan redde liv hvis skoleelever får lære å svømme der. Innendørs svømmebasseng gir ungdom muligheter til å delta i svømmesport og konkurranser hele året.</a:t>
            </a:r>
          </a:p>
          <a:p>
            <a:pPr fontAlgn="base"/>
            <a:r>
              <a:rPr lang="nb-NO" sz="1200" b="0" i="0" kern="1200" dirty="0">
                <a:solidFill>
                  <a:schemeClr val="tx1"/>
                </a:solidFill>
                <a:effectLst/>
                <a:latin typeface="+mn-lt"/>
                <a:ea typeface="+mn-ea"/>
                <a:cs typeface="+mn-cs"/>
              </a:rPr>
              <a:t>Fritidsbåter, fiske, kanopadling og kajakk, vandring </a:t>
            </a:r>
            <a:r>
              <a:rPr lang="nb-NO" sz="1200" b="0" i="0" kern="1200" dirty="0" err="1">
                <a:solidFill>
                  <a:schemeClr val="tx1"/>
                </a:solidFill>
                <a:effectLst/>
                <a:latin typeface="+mn-lt"/>
                <a:ea typeface="+mn-ea"/>
                <a:cs typeface="+mn-cs"/>
              </a:rPr>
              <a:t>elvelangs</a:t>
            </a:r>
            <a:r>
              <a:rPr lang="nb-NO" sz="1200" b="0" i="0" kern="1200" dirty="0">
                <a:solidFill>
                  <a:schemeClr val="tx1"/>
                </a:solidFill>
                <a:effectLst/>
                <a:latin typeface="+mn-lt"/>
                <a:ea typeface="+mn-ea"/>
                <a:cs typeface="+mn-cs"/>
              </a:rPr>
              <a:t> om sommeren og skøyteturer om vinteren. Det er viktig å ta vare på vannet og holde det så rent som mulig, uansett hva vi bruker det til</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4428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 Vi vil gjerne ha ren mat. Vi vasker hender. Vi vasker salatblader og gulrøtter. Vi koker poteter, ris og nudler i vann. Vi bruker vann når vi skal lage ei suppe med mye godt i. Da vil vi ha rent vann! Det har vi i Norge. Skru på springen, og du får det du trenger.</a:t>
            </a:r>
          </a:p>
          <a:p>
            <a:endParaRPr lang="nb-NO" dirty="0"/>
          </a:p>
          <a:p>
            <a:r>
              <a:rPr lang="nb-NO" dirty="0"/>
              <a:t>Etter middagen vasker vi opp. Vi vasker benker og bord. Noen ganger vasker vi gulvene og andre steder hvor skitt samler seg.</a:t>
            </a:r>
          </a:p>
          <a:p>
            <a:endParaRPr lang="nb-NO" dirty="0"/>
          </a:p>
          <a:p>
            <a:r>
              <a:rPr lang="nb-NO" dirty="0"/>
              <a:t>Å få tak i nok vann på en lett måte gjør det mulig å ha et høyt nivå på hygienen, hvis vi ønsker det. Vask med såpe og vann tar mange bakterier som ellers kunne gjort oss syke.</a:t>
            </a:r>
          </a:p>
          <a:p>
            <a:endParaRPr lang="nb-NO" dirty="0"/>
          </a:p>
          <a:p>
            <a:r>
              <a:rPr lang="nb-NO" dirty="0"/>
              <a:t>I Norge får over 90 prosent av befolkningen vann fra offentlige vannverk, mens resten har annen vannforsyning eller vann fra egen brønn</a:t>
            </a:r>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351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1" i="0" kern="1200" cap="all" dirty="0">
                <a:solidFill>
                  <a:schemeClr val="tx1"/>
                </a:solidFill>
                <a:effectLst/>
                <a:latin typeface="+mn-lt"/>
                <a:ea typeface="+mn-ea"/>
                <a:cs typeface="+mn-cs"/>
              </a:rPr>
              <a:t>VI VASKER UTE OGSÅ</a:t>
            </a:r>
          </a:p>
          <a:p>
            <a:pPr fontAlgn="base"/>
            <a:r>
              <a:rPr lang="nb-NO" sz="1200" b="0" i="0" kern="1200" dirty="0">
                <a:solidFill>
                  <a:schemeClr val="tx1"/>
                </a:solidFill>
                <a:effectLst/>
                <a:latin typeface="+mn-lt"/>
                <a:ea typeface="+mn-ea"/>
                <a:cs typeface="+mn-cs"/>
              </a:rPr>
              <a:t>I byene skaper trafikken mye støv og skitt. Så det vaskes. Utenpå store bygninger, slik som på tegningen, hvor vinduene får en omgang. Trafikklysene blir spylt så det ikke skal være tvil om fargen på lysene de sender ut. På landeveien blir skiltene rengjort for sikkerhetens skyld.</a:t>
            </a:r>
          </a:p>
          <a:p>
            <a:pPr fontAlgn="base"/>
            <a:r>
              <a:rPr lang="nb-NO" sz="1200" b="0" i="0" kern="1200" dirty="0">
                <a:solidFill>
                  <a:schemeClr val="tx1"/>
                </a:solidFill>
                <a:effectLst/>
                <a:latin typeface="+mn-lt"/>
                <a:ea typeface="+mn-ea"/>
                <a:cs typeface="+mn-cs"/>
              </a:rPr>
              <a:t>Gatene spyles og feies.</a:t>
            </a:r>
          </a:p>
          <a:p>
            <a:pPr fontAlgn="base"/>
            <a:r>
              <a:rPr lang="nb-NO" sz="1200" b="0" i="0" kern="1200" dirty="0">
                <a:solidFill>
                  <a:schemeClr val="tx1"/>
                </a:solidFill>
                <a:effectLst/>
                <a:latin typeface="+mn-lt"/>
                <a:ea typeface="+mn-ea"/>
                <a:cs typeface="+mn-cs"/>
              </a:rPr>
              <a:t>Tog, trikker og busser vaskes daglig. Det skal skaffes mye vann.</a:t>
            </a:r>
          </a:p>
          <a:p>
            <a:pPr fontAlgn="base"/>
            <a:r>
              <a:rPr lang="nb-NO" sz="1200" b="1" i="0" kern="1200" cap="all" dirty="0">
                <a:solidFill>
                  <a:schemeClr val="tx1"/>
                </a:solidFill>
                <a:effectLst/>
                <a:latin typeface="+mn-lt"/>
                <a:ea typeface="+mn-ea"/>
                <a:cs typeface="+mn-cs"/>
              </a:rPr>
              <a:t>STADIG KLESVASK</a:t>
            </a:r>
          </a:p>
          <a:p>
            <a:pPr fontAlgn="base"/>
            <a:r>
              <a:rPr lang="nb-NO" sz="1200" b="0" i="0" kern="1200" dirty="0">
                <a:solidFill>
                  <a:schemeClr val="tx1"/>
                </a:solidFill>
                <a:effectLst/>
                <a:latin typeface="+mn-lt"/>
                <a:ea typeface="+mn-ea"/>
                <a:cs typeface="+mn-cs"/>
              </a:rPr>
              <a:t>Klesvask hjemme går greit når vi har vaskemaskin, og vi kan gå nyvasket og pene ut i dagen. Kanskje vi vasker for ofte, noen skifter klær flere ganger om dagen og vasker dem. Men noen steder er det nødvendig å vaske så grundig og ofte for at smittestoffer skal fjernes. På sykehus gjelder det sengetøyet og de ansattes klær. På hotellene gjelder det sengetøy og duker, bad og rom. Kafeer og restauranter må ha rene duker, toaletter, kjøkken og servise, og de som jobber på alle disse stedene må vaske hendene grundig og ofte. Mens gjestene sover eller koser seg med maten, er det alltid noen som vasker og vasker, for at hygienen skal bli så god at folk ikke blir syke.</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4581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Dette merket er en beskjed om hvor du kan finne vann, slik:</a:t>
            </a:r>
          </a:p>
          <a:p>
            <a:pPr fontAlgn="base"/>
            <a:r>
              <a:rPr lang="nb-NO" sz="1200" b="0" i="0" kern="1200" dirty="0">
                <a:solidFill>
                  <a:schemeClr val="tx1"/>
                </a:solidFill>
                <a:effectLst/>
                <a:latin typeface="+mn-lt"/>
                <a:ea typeface="+mn-ea"/>
                <a:cs typeface="+mn-cs"/>
              </a:rPr>
              <a:t>Stå foran merket, slik at du ser like mye av den røde fargen på hver ytterside av de to hvite strekene. Da står du rett foran. Snu deg 180 grader, det vil si helt rundt med ryggen til merket. På akkurat dette merket står det 16. Det betyr at du skal gå 16 meter rett fram. Da vil du finne et kumlokk i veien eller gata. I kummen er det vannrør og ventiler. De som kjører brannbil, løfter opp kumlokket med en krok og klatrer ned i kummen. Der kan de feste slangen fra brannbilen til et vannrør i kummen. Slik kan de få tilstrekkelige mengder med vann som de kan slokke med. Vanntrykket i kommunens ledningsnett presser vannet mange meter til værs.</a:t>
            </a:r>
          </a:p>
          <a:p>
            <a:pPr fontAlgn="base"/>
            <a:r>
              <a:rPr lang="nb-NO" sz="1200" b="0" i="0" kern="1200" dirty="0">
                <a:solidFill>
                  <a:schemeClr val="tx1"/>
                </a:solidFill>
                <a:effectLst/>
                <a:latin typeface="+mn-lt"/>
                <a:ea typeface="+mn-ea"/>
                <a:cs typeface="+mn-cs"/>
              </a:rPr>
              <a:t>Hvorfor er merket nødvendig? Ser ikke brannfolkene kummen uansett? Vel – ikke hvis det er snø …</a:t>
            </a:r>
          </a:p>
          <a:p>
            <a:pPr fontAlgn="base"/>
            <a:r>
              <a:rPr lang="nb-NO" sz="1200" b="0" i="0" kern="1200" dirty="0">
                <a:solidFill>
                  <a:schemeClr val="tx1"/>
                </a:solidFill>
                <a:effectLst/>
                <a:latin typeface="+mn-lt"/>
                <a:ea typeface="+mn-ea"/>
                <a:cs typeface="+mn-cs"/>
              </a:rPr>
              <a:t>Vanntrykket er viktig for å kunne slokke branner. Det viser historien oss. Mange byer i Norge ble forferdelig skadet av brann fordi det ikke var noe godt system for forsyning av vann</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7299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Overskriften påstår at sykdom kan vaskes vekk. Det er naturligvis ikke hele sannheten. Men det er sant at vi kan fjerne mange smittestoffer når vi vasker med varmt vann og såpe. På et sykehus er det strenge krav til hygienen. Hele tiden er det folk som vasker vaskeservanter, dørhåndtak og gulv, bare for å nevne noe. Heldigvis er det ikke noe problem å bruke nok vann i Norge.</a:t>
            </a:r>
          </a:p>
          <a:p>
            <a:pPr fontAlgn="base"/>
            <a:r>
              <a:rPr lang="nb-NO" sz="1200" b="0" i="0" kern="1200" dirty="0">
                <a:solidFill>
                  <a:schemeClr val="tx1"/>
                </a:solidFill>
                <a:effectLst/>
                <a:latin typeface="+mn-lt"/>
                <a:ea typeface="+mn-ea"/>
                <a:cs typeface="+mn-cs"/>
              </a:rPr>
              <a:t>Utstyret legene bruker på pasientene, må rengjøres på en spesiell måte. Ofte brukes en autoklav, som er en spesiallaget trykkoker for å drepe bakterier og virus.</a:t>
            </a:r>
          </a:p>
          <a:p>
            <a:pPr fontAlgn="base"/>
            <a:r>
              <a:rPr lang="nb-NO" sz="1200" b="0" i="0" kern="1200" dirty="0">
                <a:solidFill>
                  <a:schemeClr val="tx1"/>
                </a:solidFill>
                <a:effectLst/>
                <a:latin typeface="+mn-lt"/>
                <a:ea typeface="+mn-ea"/>
                <a:cs typeface="+mn-cs"/>
              </a:rPr>
              <a:t>Noe å tenke på: Hvilke jobber og hvilke yrker er med på å hjelpe folk på et sykehus?</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3407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Før:</a:t>
            </a:r>
          </a:p>
          <a:p>
            <a:r>
              <a:rPr lang="nb-NO" sz="1200" b="0" i="0" kern="1200" dirty="0">
                <a:solidFill>
                  <a:schemeClr val="tx1"/>
                </a:solidFill>
                <a:effectLst/>
                <a:latin typeface="+mn-lt"/>
                <a:ea typeface="+mn-ea"/>
                <a:cs typeface="+mn-cs"/>
              </a:rPr>
              <a:t>I gamle dager fløt kloakken og sølevannet og avfallet i gata. I rennesteinen, som det het. Avfall fra doer, slakterier og hestebæsj på gata kunne forurense drikkevannet. Folk ble syke. Noen ganger spredte farlige sykdommer seg via drikkevannet, og mange døde</a:t>
            </a:r>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2322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kern="1200" dirty="0">
                <a:solidFill>
                  <a:schemeClr val="tx1"/>
                </a:solidFill>
                <a:effectLst/>
                <a:latin typeface="+mn-lt"/>
                <a:ea typeface="+mn-ea"/>
                <a:cs typeface="+mn-cs"/>
              </a:rPr>
              <a:t>Heldigvis er det nå strenge regler for at avløpsvann skal bli tatt fraktet bort i egne rør og at det renses før det slipper tilbake til naturen. Det har vært et veldig betydningsfullt tiltak for bedre helse i befolkningen. Det er vanskelig å forstå det gode ved nåtida hvis en ikke kjenner det dårlige ved fortida. </a:t>
            </a:r>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8234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nb-NO"/>
              <a:t>Klikk for å redigere tittelstil</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b-NO"/>
              <a:t>Klikk for å redigere undertittelstil i malen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5489F5A-8F3A-4E3B-A524-64A525CF333A}" type="datetimeFigureOut">
              <a:rPr lang="nb-NO" smtClean="0"/>
              <a:t>21.02.2018</a:t>
            </a:fld>
            <a:endParaRPr lang="nb-NO"/>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nb-NO"/>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374878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1900357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228736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3947566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nb-NO"/>
              <a:t>Klikk for å redigere tittelstil</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Rediger tekststiler i malen</a:t>
            </a:r>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3138202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B5489F5A-8F3A-4E3B-A524-64A525CF333A}" type="datetimeFigureOut">
              <a:rPr lang="nb-NO" smtClean="0"/>
              <a:t>21.02.2018</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4032437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b-NO"/>
              <a:t>Klikk for å redigere tittelstil</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B5489F5A-8F3A-4E3B-A524-64A525CF333A}" type="datetimeFigureOut">
              <a:rPr lang="nb-NO" smtClean="0"/>
              <a:t>21.02.2018</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907730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B5489F5A-8F3A-4E3B-A524-64A525CF333A}" type="datetimeFigureOut">
              <a:rPr lang="nb-NO" smtClean="0"/>
              <a:t>21.02.2018</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3217225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489F5A-8F3A-4E3B-A524-64A525CF333A}" type="datetimeFigureOut">
              <a:rPr lang="nb-NO" smtClean="0"/>
              <a:t>21.02.2018</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2328176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nb-NO"/>
              <a:t>Klikk for å redigere tittelstil</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nb-NO"/>
              <a:t>Rediger tekststiler i malen</a:t>
            </a:r>
          </a:p>
        </p:txBody>
      </p:sp>
      <p:sp>
        <p:nvSpPr>
          <p:cNvPr id="5" name="Date Placeholder 4"/>
          <p:cNvSpPr>
            <a:spLocks noGrp="1"/>
          </p:cNvSpPr>
          <p:nvPr>
            <p:ph type="dt" sz="half" idx="10"/>
          </p:nvPr>
        </p:nvSpPr>
        <p:spPr/>
        <p:txBody>
          <a:bodyPr/>
          <a:lstStyle/>
          <a:p>
            <a:fld id="{B5489F5A-8F3A-4E3B-A524-64A525CF333A}" type="datetimeFigureOut">
              <a:rPr lang="nb-NO" smtClean="0"/>
              <a:t>21.02.2018</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329333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nb-NO"/>
              <a:t>Klikk for å redigere tittelstil</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Rediger tekststiler i malen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5489F5A-8F3A-4E3B-A524-64A525CF333A}" type="datetimeFigureOut">
              <a:rPr lang="nb-NO" smtClean="0"/>
              <a:t>21.02.2018</a:t>
            </a:fld>
            <a:endParaRPr lang="nb-NO"/>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nb-NO"/>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268417574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nb-NO"/>
              <a:t>Klikk for å redigere tittelstil</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5489F5A-8F3A-4E3B-A524-64A525CF333A}" type="datetimeFigureOut">
              <a:rPr lang="nb-NO" smtClean="0"/>
              <a:t>21.02.2018</a:t>
            </a:fld>
            <a:endParaRPr lang="nb-NO"/>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nb-NO"/>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27805336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D87AB319-64C0-4E2D-B1CD-0A970301BEE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42" name="Rectangle 41">
            <a:extLst>
              <a:ext uri="{FF2B5EF4-FFF2-40B4-BE49-F238E27FC236}">
                <a16:creationId xmlns:a16="http://schemas.microsoft.com/office/drawing/2014/main" id="{73B36B60-731F-409B-A240-BBF521AB746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pic>
        <p:nvPicPr>
          <p:cNvPr id="27" name="Bilde 4">
            <a:extLst>
              <a:ext uri="{FF2B5EF4-FFF2-40B4-BE49-F238E27FC236}">
                <a16:creationId xmlns:a16="http://schemas.microsoft.com/office/drawing/2014/main" id="{667A3EFC-9B23-4278-AE30-3A176FF02ED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282520" y="1662837"/>
            <a:ext cx="6266016" cy="3180003"/>
          </a:xfrm>
          <a:prstGeom prst="rect">
            <a:avLst/>
          </a:prstGeom>
        </p:spPr>
      </p:pic>
      <p:sp>
        <p:nvSpPr>
          <p:cNvPr id="2" name="Tittel 1">
            <a:extLst>
              <a:ext uri="{FF2B5EF4-FFF2-40B4-BE49-F238E27FC236}">
                <a16:creationId xmlns:a16="http://schemas.microsoft.com/office/drawing/2014/main" id="{03D70B9D-3FC4-4D4E-9282-BCB80C428153}"/>
              </a:ext>
            </a:extLst>
          </p:cNvPr>
          <p:cNvSpPr>
            <a:spLocks noGrp="1"/>
          </p:cNvSpPr>
          <p:nvPr>
            <p:ph type="title"/>
          </p:nvPr>
        </p:nvSpPr>
        <p:spPr>
          <a:xfrm>
            <a:off x="603504" y="770467"/>
            <a:ext cx="3467051" cy="3352800"/>
          </a:xfrm>
        </p:spPr>
        <p:txBody>
          <a:bodyPr vert="horz" lIns="91440" tIns="45720" rIns="91440" bIns="45720" rtlCol="0" anchor="b">
            <a:normAutofit/>
          </a:bodyPr>
          <a:lstStyle/>
          <a:p>
            <a:pPr>
              <a:lnSpc>
                <a:spcPct val="80000"/>
              </a:lnSpc>
            </a:pPr>
            <a:r>
              <a:rPr lang="en-US" sz="6000">
                <a:solidFill>
                  <a:srgbClr val="FFFFFF"/>
                </a:solidFill>
              </a:rPr>
              <a:t>Kapittel 2: Hva bruker vi vann til?</a:t>
            </a:r>
          </a:p>
        </p:txBody>
      </p:sp>
      <p:sp>
        <p:nvSpPr>
          <p:cNvPr id="3" name="TekstSylinder 2">
            <a:extLst>
              <a:ext uri="{FF2B5EF4-FFF2-40B4-BE49-F238E27FC236}">
                <a16:creationId xmlns:a16="http://schemas.microsoft.com/office/drawing/2014/main" id="{6D0588A4-2F37-47F8-B985-01503CD6978C}"/>
              </a:ext>
            </a:extLst>
          </p:cNvPr>
          <p:cNvSpPr txBox="1"/>
          <p:nvPr/>
        </p:nvSpPr>
        <p:spPr>
          <a:xfrm>
            <a:off x="7283302" y="4842840"/>
            <a:ext cx="509299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0" i="1" u="none" strike="noStrike" kern="1200" cap="none" spc="0" normalizeH="0" baseline="0" noProof="0" dirty="0">
                <a:ln>
                  <a:noFill/>
                </a:ln>
                <a:solidFill>
                  <a:prstClr val="black"/>
                </a:solidFill>
                <a:effectLst/>
                <a:uLnTx/>
                <a:uFillTx/>
                <a:latin typeface="Calibri Light" panose="020F0302020204030204"/>
                <a:ea typeface="+mn-ea"/>
                <a:cs typeface="+mn-cs"/>
              </a:rPr>
              <a:t>Den berømte fontenen Fontana di </a:t>
            </a:r>
            <a:r>
              <a:rPr kumimoji="0" lang="nb-NO" sz="1800" b="0" i="1" u="none" strike="noStrike" kern="1200" cap="none" spc="0" normalizeH="0" baseline="0" noProof="0" dirty="0" err="1">
                <a:ln>
                  <a:noFill/>
                </a:ln>
                <a:solidFill>
                  <a:prstClr val="black"/>
                </a:solidFill>
                <a:effectLst/>
                <a:uLnTx/>
                <a:uFillTx/>
                <a:latin typeface="Calibri Light" panose="020F0302020204030204"/>
                <a:ea typeface="+mn-ea"/>
                <a:cs typeface="+mn-cs"/>
              </a:rPr>
              <a:t>Trevi</a:t>
            </a:r>
            <a:r>
              <a:rPr kumimoji="0" lang="nb-NO" sz="1800" b="0" i="1" u="none" strike="noStrike" kern="1200" cap="none" spc="0" normalizeH="0" baseline="0" noProof="0" dirty="0">
                <a:ln>
                  <a:noFill/>
                </a:ln>
                <a:solidFill>
                  <a:prstClr val="black"/>
                </a:solidFill>
                <a:effectLst/>
                <a:uLnTx/>
                <a:uFillTx/>
                <a:latin typeface="Calibri Light" panose="020F0302020204030204"/>
                <a:ea typeface="+mn-ea"/>
                <a:cs typeface="+mn-cs"/>
              </a:rPr>
              <a:t> i Roma</a:t>
            </a:r>
            <a:r>
              <a:rPr kumimoji="0" lang="nb-NO" sz="1800" b="0" i="0" u="none" strike="noStrike" kern="1200" cap="none" spc="0" normalizeH="0" baseline="0" noProof="0" dirty="0">
                <a:ln>
                  <a:noFill/>
                </a:ln>
                <a:solidFill>
                  <a:prstClr val="black"/>
                </a:solidFill>
                <a:effectLst/>
                <a:uLnTx/>
                <a:uFillTx/>
                <a:latin typeface="Calibri Light" panose="020F0302020204030204"/>
                <a:ea typeface="+mn-ea"/>
                <a:cs typeface="+mn-cs"/>
              </a:rPr>
              <a:t>.</a:t>
            </a:r>
          </a:p>
        </p:txBody>
      </p:sp>
    </p:spTree>
    <p:extLst>
      <p:ext uri="{BB962C8B-B14F-4D97-AF65-F5344CB8AC3E}">
        <p14:creationId xmlns:p14="http://schemas.microsoft.com/office/powerpoint/2010/main" val="324847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B0A2D9AA-E049-49B0-9523-DD4860A26A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1050" y="905895"/>
            <a:ext cx="8116597" cy="5843950"/>
          </a:xfrm>
          <a:prstGeom prst="rect">
            <a:avLst/>
          </a:prstGeom>
        </p:spPr>
      </p:pic>
      <p:sp>
        <p:nvSpPr>
          <p:cNvPr id="6" name="Rektangel 5">
            <a:extLst>
              <a:ext uri="{FF2B5EF4-FFF2-40B4-BE49-F238E27FC236}">
                <a16:creationId xmlns:a16="http://schemas.microsoft.com/office/drawing/2014/main" id="{AFC6DB9D-02C0-43BC-AD96-48F47AF2E90E}"/>
              </a:ext>
            </a:extLst>
          </p:cNvPr>
          <p:cNvSpPr/>
          <p:nvPr/>
        </p:nvSpPr>
        <p:spPr>
          <a:xfrm>
            <a:off x="184066" y="292249"/>
            <a:ext cx="3373937"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alibri Light" panose="020F0302020204030204"/>
                <a:ea typeface="+mn-ea"/>
                <a:cs typeface="+mn-cs"/>
              </a:rPr>
              <a:t>I dag er det ganske så annerledes: </a:t>
            </a:r>
          </a:p>
        </p:txBody>
      </p:sp>
    </p:spTree>
    <p:extLst>
      <p:ext uri="{BB962C8B-B14F-4D97-AF65-F5344CB8AC3E}">
        <p14:creationId xmlns:p14="http://schemas.microsoft.com/office/powerpoint/2010/main" val="2975060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0367F230-38F6-4B28-97F4-AD6F00C4B0B3}"/>
              </a:ext>
            </a:extLst>
          </p:cNvPr>
          <p:cNvPicPr>
            <a:picLocks noChangeAspect="1"/>
          </p:cNvPicPr>
          <p:nvPr/>
        </p:nvPicPr>
        <p:blipFill rotWithShape="1">
          <a:blip r:embed="rId3">
            <a:extLst>
              <a:ext uri="{28A0092B-C50C-407E-A947-70E740481C1C}">
                <a14:useLocalDpi xmlns:a14="http://schemas.microsoft.com/office/drawing/2010/main" val="0"/>
              </a:ext>
            </a:extLst>
          </a:blip>
          <a:srcRect r="-4" b="9457"/>
          <a:stretch/>
        </p:blipFill>
        <p:spPr>
          <a:xfrm>
            <a:off x="799051" y="2076150"/>
            <a:ext cx="3383936" cy="3440068"/>
          </a:xfrm>
          <a:prstGeom prst="rect">
            <a:avLst/>
          </a:prstGeom>
        </p:spPr>
      </p:pic>
      <p:sp>
        <p:nvSpPr>
          <p:cNvPr id="2" name="Tittel 1">
            <a:extLst>
              <a:ext uri="{FF2B5EF4-FFF2-40B4-BE49-F238E27FC236}">
                <a16:creationId xmlns:a16="http://schemas.microsoft.com/office/drawing/2014/main" id="{C67A48F0-1F63-45E7-9DEB-71EE178433D4}"/>
              </a:ext>
            </a:extLst>
          </p:cNvPr>
          <p:cNvSpPr>
            <a:spLocks noGrp="1"/>
          </p:cNvSpPr>
          <p:nvPr>
            <p:ph type="title"/>
          </p:nvPr>
        </p:nvSpPr>
        <p:spPr>
          <a:xfrm>
            <a:off x="657224" y="499533"/>
            <a:ext cx="10772775" cy="1658198"/>
          </a:xfrm>
        </p:spPr>
        <p:txBody>
          <a:bodyPr>
            <a:normAutofit/>
          </a:bodyPr>
          <a:lstStyle/>
          <a:p>
            <a:r>
              <a:rPr lang="nb-NO" dirty="0"/>
              <a:t>Vann varmer hus</a:t>
            </a:r>
          </a:p>
        </p:txBody>
      </p:sp>
      <p:sp>
        <p:nvSpPr>
          <p:cNvPr id="3" name="Plassholder for innhold 2">
            <a:extLst>
              <a:ext uri="{FF2B5EF4-FFF2-40B4-BE49-F238E27FC236}">
                <a16:creationId xmlns:a16="http://schemas.microsoft.com/office/drawing/2014/main" id="{A6F8C361-885F-4803-A9A5-854D70D10A04}"/>
              </a:ext>
            </a:extLst>
          </p:cNvPr>
          <p:cNvSpPr>
            <a:spLocks noGrp="1"/>
          </p:cNvSpPr>
          <p:nvPr>
            <p:ph idx="1"/>
          </p:nvPr>
        </p:nvSpPr>
        <p:spPr>
          <a:xfrm>
            <a:off x="4641336" y="2011680"/>
            <a:ext cx="6789044" cy="3766185"/>
          </a:xfrm>
        </p:spPr>
        <p:txBody>
          <a:bodyPr>
            <a:normAutofit/>
          </a:bodyPr>
          <a:lstStyle/>
          <a:p>
            <a:pPr>
              <a:buFont typeface="Courier New" panose="02070309020205020404" pitchFamily="49" charset="0"/>
              <a:buChar char="o"/>
            </a:pPr>
            <a:r>
              <a:rPr lang="nb-NO" sz="2000" dirty="0"/>
              <a:t> Det største og øverste laget er det beste, det vil si målet. Den nederste delen ved den lille spissen, er hva myndighetene vil ha minst av. </a:t>
            </a:r>
          </a:p>
          <a:p>
            <a:pPr>
              <a:buFont typeface="Courier New" panose="02070309020205020404" pitchFamily="49" charset="0"/>
              <a:buChar char="o"/>
            </a:pPr>
            <a:r>
              <a:rPr lang="nb-NO" sz="2000" dirty="0"/>
              <a:t> I stedet for deponi, vil myndighetene utnytte avfallet som ikke kan brukes på noen annen måte, til å lage energi. </a:t>
            </a:r>
          </a:p>
          <a:p>
            <a:pPr>
              <a:buFont typeface="Courier New" panose="02070309020205020404" pitchFamily="49" charset="0"/>
              <a:buChar char="o"/>
            </a:pPr>
            <a:r>
              <a:rPr lang="nb-NO" sz="2000" dirty="0"/>
              <a:t> Det betyr å brenne avfallet, men slik at energien som oppstår ved brenningen, brukes til noe fornuftig. Når vi brenner avfall, kan vi varme vann, for eksempel. </a:t>
            </a:r>
          </a:p>
          <a:p>
            <a:pPr>
              <a:buFont typeface="Courier New" panose="02070309020205020404" pitchFamily="49" charset="0"/>
              <a:buChar char="o"/>
            </a:pPr>
            <a:r>
              <a:rPr lang="nb-NO" sz="2000" dirty="0"/>
              <a:t> Det varme vannet kan vi lede i rør fram til husene der folk bor og arbeider. Vannet kan brukes til radiatorer, slik at huset varmes opp</a:t>
            </a:r>
          </a:p>
        </p:txBody>
      </p:sp>
      <p:sp>
        <p:nvSpPr>
          <p:cNvPr id="6" name="TekstSylinder 5">
            <a:extLst>
              <a:ext uri="{FF2B5EF4-FFF2-40B4-BE49-F238E27FC236}">
                <a16:creationId xmlns:a16="http://schemas.microsoft.com/office/drawing/2014/main" id="{41789896-D363-4A3C-891E-37988683FBA9}"/>
              </a:ext>
            </a:extLst>
          </p:cNvPr>
          <p:cNvSpPr txBox="1"/>
          <p:nvPr/>
        </p:nvSpPr>
        <p:spPr>
          <a:xfrm>
            <a:off x="946297" y="5901069"/>
            <a:ext cx="396330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0" i="1" u="none" strike="noStrike" kern="1200" cap="none" spc="0" normalizeH="0" baseline="0" noProof="0" dirty="0">
                <a:ln>
                  <a:noFill/>
                </a:ln>
                <a:solidFill>
                  <a:prstClr val="black"/>
                </a:solidFill>
                <a:effectLst/>
                <a:uLnTx/>
                <a:uFillTx/>
                <a:latin typeface="Calibri Light" panose="020F0302020204030204"/>
                <a:ea typeface="+mn-ea"/>
                <a:cs typeface="+mn-cs"/>
              </a:rPr>
              <a:t>Avfallspyramiden</a:t>
            </a:r>
          </a:p>
        </p:txBody>
      </p:sp>
    </p:spTree>
    <p:extLst>
      <p:ext uri="{BB962C8B-B14F-4D97-AF65-F5344CB8AC3E}">
        <p14:creationId xmlns:p14="http://schemas.microsoft.com/office/powerpoint/2010/main" val="505406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D9687F4-4A40-4220-A8A5-56F78EC724C5}"/>
              </a:ext>
            </a:extLst>
          </p:cNvPr>
          <p:cNvSpPr>
            <a:spLocks noGrp="1"/>
          </p:cNvSpPr>
          <p:nvPr>
            <p:ph type="title"/>
          </p:nvPr>
        </p:nvSpPr>
        <p:spPr/>
        <p:txBody>
          <a:bodyPr/>
          <a:lstStyle/>
          <a:p>
            <a:r>
              <a:rPr lang="nb-NO" dirty="0"/>
              <a:t>Det gror!</a:t>
            </a:r>
          </a:p>
        </p:txBody>
      </p:sp>
      <p:sp>
        <p:nvSpPr>
          <p:cNvPr id="3" name="Plassholder for innhold 2">
            <a:extLst>
              <a:ext uri="{FF2B5EF4-FFF2-40B4-BE49-F238E27FC236}">
                <a16:creationId xmlns:a16="http://schemas.microsoft.com/office/drawing/2014/main" id="{08EDFC58-FEB1-4C23-9452-C8BEBEE22B45}"/>
              </a:ext>
            </a:extLst>
          </p:cNvPr>
          <p:cNvSpPr>
            <a:spLocks noGrp="1"/>
          </p:cNvSpPr>
          <p:nvPr>
            <p:ph idx="1"/>
          </p:nvPr>
        </p:nvSpPr>
        <p:spPr>
          <a:xfrm>
            <a:off x="676656" y="2011680"/>
            <a:ext cx="11189279" cy="4654934"/>
          </a:xfrm>
        </p:spPr>
        <p:txBody>
          <a:bodyPr>
            <a:normAutofit/>
          </a:bodyPr>
          <a:lstStyle/>
          <a:p>
            <a:pPr fontAlgn="base">
              <a:buFont typeface="Courier New" panose="02070309020205020404" pitchFamily="49" charset="0"/>
              <a:buChar char="o"/>
            </a:pPr>
            <a:r>
              <a:rPr lang="nb-NO" dirty="0"/>
              <a:t> I hagene er det mange som lager blomsterbed der det ene slaget avløser det andre fra våren, gjennom sommeren og til høsten. </a:t>
            </a:r>
          </a:p>
          <a:p>
            <a:pPr fontAlgn="base">
              <a:buFont typeface="Courier New" panose="02070309020205020404" pitchFamily="49" charset="0"/>
              <a:buChar char="o"/>
            </a:pPr>
            <a:r>
              <a:rPr lang="nb-NO" dirty="0"/>
              <a:t> Åkrene med jordbærplanter får sine viktige dråper med vann, mens mange av oss venter på de røde, modne jordbærene.</a:t>
            </a:r>
          </a:p>
          <a:p>
            <a:pPr fontAlgn="base">
              <a:buFont typeface="Courier New" panose="02070309020205020404" pitchFamily="49" charset="0"/>
              <a:buChar char="o"/>
            </a:pPr>
            <a:r>
              <a:rPr lang="nb-NO" dirty="0"/>
              <a:t> Når det regner lite, kaster vannsprederne vannet sitt over åkrene med korn.</a:t>
            </a:r>
          </a:p>
          <a:p>
            <a:pPr fontAlgn="base"/>
            <a:endParaRPr lang="nb-NO" dirty="0"/>
          </a:p>
          <a:p>
            <a:pPr algn="ctr" fontAlgn="base"/>
            <a:r>
              <a:rPr lang="nb-NO" b="1" dirty="0"/>
              <a:t>Alt som lever må ha vann.</a:t>
            </a:r>
            <a:br>
              <a:rPr lang="nb-NO" b="1" dirty="0"/>
            </a:br>
            <a:r>
              <a:rPr lang="nb-NO" b="1" dirty="0"/>
              <a:t>Nesten alt som lever er mest vann.</a:t>
            </a:r>
            <a:br>
              <a:rPr lang="nb-NO" b="1" dirty="0"/>
            </a:br>
            <a:r>
              <a:rPr lang="nb-NO" b="1" dirty="0"/>
              <a:t>Hvem skal ta ansvar for framtidas vann?</a:t>
            </a:r>
          </a:p>
          <a:p>
            <a:pPr algn="ctr" fontAlgn="base"/>
            <a:br>
              <a:rPr lang="nb-NO" b="1" dirty="0"/>
            </a:br>
            <a:r>
              <a:rPr lang="nb-NO" b="1" dirty="0"/>
              <a:t>Er du med?</a:t>
            </a:r>
          </a:p>
          <a:p>
            <a:endParaRPr lang="nb-NO" dirty="0"/>
          </a:p>
        </p:txBody>
      </p:sp>
    </p:spTree>
    <p:extLst>
      <p:ext uri="{BB962C8B-B14F-4D97-AF65-F5344CB8AC3E}">
        <p14:creationId xmlns:p14="http://schemas.microsoft.com/office/powerpoint/2010/main" val="2825770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2AAC85F-EF95-4F0E-80FF-E9E67D09DE3C}"/>
              </a:ext>
            </a:extLst>
          </p:cNvPr>
          <p:cNvSpPr>
            <a:spLocks noGrp="1"/>
          </p:cNvSpPr>
          <p:nvPr>
            <p:ph type="title"/>
          </p:nvPr>
        </p:nvSpPr>
        <p:spPr>
          <a:xfrm>
            <a:off x="657224" y="499533"/>
            <a:ext cx="10772775" cy="1658198"/>
          </a:xfrm>
        </p:spPr>
        <p:txBody>
          <a:bodyPr>
            <a:normAutofit/>
          </a:bodyPr>
          <a:lstStyle/>
          <a:p>
            <a:r>
              <a:rPr lang="nb-NO" dirty="0"/>
              <a:t>Vannmennesket </a:t>
            </a:r>
          </a:p>
        </p:txBody>
      </p:sp>
      <p:graphicFrame>
        <p:nvGraphicFramePr>
          <p:cNvPr id="5" name="Plassholder for innhold 2"/>
          <p:cNvGraphicFramePr>
            <a:graphicFrameLocks noGrp="1"/>
          </p:cNvGraphicFramePr>
          <p:nvPr>
            <p:ph idx="1"/>
            <p:extLst/>
          </p:nvPr>
        </p:nvGraphicFramePr>
        <p:xfrm>
          <a:off x="676275" y="2373549"/>
          <a:ext cx="10753725" cy="35992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328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C6CF3F97-7F7A-4BB3-B2A3-1D05FB0DDD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46002" y="2076149"/>
            <a:ext cx="2544929" cy="3701715"/>
          </a:xfrm>
          <a:prstGeom prst="rect">
            <a:avLst/>
          </a:prstGeom>
        </p:spPr>
      </p:pic>
      <p:sp>
        <p:nvSpPr>
          <p:cNvPr id="2" name="Tittel 1">
            <a:extLst>
              <a:ext uri="{FF2B5EF4-FFF2-40B4-BE49-F238E27FC236}">
                <a16:creationId xmlns:a16="http://schemas.microsoft.com/office/drawing/2014/main" id="{1C896660-5F9F-4B47-B732-B62D16A9A757}"/>
              </a:ext>
            </a:extLst>
          </p:cNvPr>
          <p:cNvSpPr>
            <a:spLocks noGrp="1"/>
          </p:cNvSpPr>
          <p:nvPr>
            <p:ph type="title"/>
          </p:nvPr>
        </p:nvSpPr>
        <p:spPr>
          <a:xfrm>
            <a:off x="657224" y="499533"/>
            <a:ext cx="10772775" cy="1658198"/>
          </a:xfrm>
        </p:spPr>
        <p:txBody>
          <a:bodyPr>
            <a:normAutofit/>
          </a:bodyPr>
          <a:lstStyle/>
          <a:p>
            <a:r>
              <a:rPr lang="nb-NO" dirty="0"/>
              <a:t>Moro med vann</a:t>
            </a:r>
          </a:p>
        </p:txBody>
      </p:sp>
      <p:sp>
        <p:nvSpPr>
          <p:cNvPr id="3" name="Plassholder for innhold 2">
            <a:extLst>
              <a:ext uri="{FF2B5EF4-FFF2-40B4-BE49-F238E27FC236}">
                <a16:creationId xmlns:a16="http://schemas.microsoft.com/office/drawing/2014/main" id="{D3E119EA-E0F3-44BF-B9F9-5C9E94E5B607}"/>
              </a:ext>
            </a:extLst>
          </p:cNvPr>
          <p:cNvSpPr>
            <a:spLocks noGrp="1"/>
          </p:cNvSpPr>
          <p:nvPr>
            <p:ph idx="1"/>
          </p:nvPr>
        </p:nvSpPr>
        <p:spPr>
          <a:xfrm>
            <a:off x="676656" y="2011680"/>
            <a:ext cx="6875611" cy="3766185"/>
          </a:xfrm>
        </p:spPr>
        <p:txBody>
          <a:bodyPr>
            <a:normAutofit/>
          </a:bodyPr>
          <a:lstStyle/>
          <a:p>
            <a:pPr fontAlgn="base"/>
            <a:r>
              <a:rPr lang="nb-NO" dirty="0"/>
              <a:t>Svømmebasseng kan redde liv hvis skoleelever får lære å svømme der. Innendørs svømmebasseng gir ungdom muligheter til å delta i svømmesport og konkurranser hele året.</a:t>
            </a:r>
          </a:p>
          <a:p>
            <a:pPr fontAlgn="base"/>
            <a:endParaRPr lang="nb-NO" dirty="0"/>
          </a:p>
          <a:p>
            <a:pPr fontAlgn="base"/>
            <a:r>
              <a:rPr lang="nb-NO" dirty="0"/>
              <a:t>Fritidsbåter, fiske, kanopadling og kajakk, vandring </a:t>
            </a:r>
            <a:r>
              <a:rPr lang="nb-NO" dirty="0" err="1"/>
              <a:t>elvelangs</a:t>
            </a:r>
            <a:r>
              <a:rPr lang="nb-NO" dirty="0"/>
              <a:t> om sommeren og skøyteturer om vinteren. Det er viktig å ta vare på vannet og holde det så rent som mulig, uansett hva vi bruker det til!</a:t>
            </a:r>
          </a:p>
          <a:p>
            <a:endParaRPr lang="nb-NO" dirty="0"/>
          </a:p>
        </p:txBody>
      </p:sp>
    </p:spTree>
    <p:extLst>
      <p:ext uri="{BB962C8B-B14F-4D97-AF65-F5344CB8AC3E}">
        <p14:creationId xmlns:p14="http://schemas.microsoft.com/office/powerpoint/2010/main" val="3761736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tel 1">
            <a:extLst>
              <a:ext uri="{FF2B5EF4-FFF2-40B4-BE49-F238E27FC236}">
                <a16:creationId xmlns:a16="http://schemas.microsoft.com/office/drawing/2014/main" id="{00C768CE-BAB9-48FB-8743-5B5A108482B7}"/>
              </a:ext>
            </a:extLst>
          </p:cNvPr>
          <p:cNvSpPr>
            <a:spLocks noGrp="1"/>
          </p:cNvSpPr>
          <p:nvPr>
            <p:ph type="title"/>
          </p:nvPr>
        </p:nvSpPr>
        <p:spPr>
          <a:xfrm>
            <a:off x="631371" y="1059895"/>
            <a:ext cx="3105976" cy="4738211"/>
          </a:xfrm>
        </p:spPr>
        <p:txBody>
          <a:bodyPr anchor="ctr">
            <a:normAutofit/>
          </a:bodyPr>
          <a:lstStyle/>
          <a:p>
            <a:r>
              <a:rPr lang="nb-NO" sz="4400">
                <a:solidFill>
                  <a:srgbClr val="FFFFFF"/>
                </a:solidFill>
              </a:rPr>
              <a:t>Mat og drikke</a:t>
            </a:r>
          </a:p>
        </p:txBody>
      </p:sp>
      <p:sp>
        <p:nvSpPr>
          <p:cNvPr id="3" name="Plassholder for innhold 2">
            <a:extLst>
              <a:ext uri="{FF2B5EF4-FFF2-40B4-BE49-F238E27FC236}">
                <a16:creationId xmlns:a16="http://schemas.microsoft.com/office/drawing/2014/main" id="{06085E7F-BF69-44BD-99D8-C750C8D918DC}"/>
              </a:ext>
            </a:extLst>
          </p:cNvPr>
          <p:cNvSpPr>
            <a:spLocks noGrp="1"/>
          </p:cNvSpPr>
          <p:nvPr>
            <p:ph idx="1"/>
          </p:nvPr>
        </p:nvSpPr>
        <p:spPr>
          <a:xfrm>
            <a:off x="4541681" y="1059896"/>
            <a:ext cx="6245233" cy="4738210"/>
          </a:xfrm>
        </p:spPr>
        <p:txBody>
          <a:bodyPr anchor="ctr">
            <a:normAutofit/>
          </a:bodyPr>
          <a:lstStyle/>
          <a:p>
            <a:r>
              <a:rPr lang="nb-NO" sz="1700" b="1" dirty="0"/>
              <a:t>Ren mat </a:t>
            </a:r>
          </a:p>
          <a:p>
            <a:pPr fontAlgn="base">
              <a:buFont typeface="Courier New" panose="02070309020205020404" pitchFamily="49" charset="0"/>
              <a:buChar char="o"/>
            </a:pPr>
            <a:r>
              <a:rPr lang="nb-NO" sz="1700" dirty="0"/>
              <a:t> Vi vil gjerne ha ren mat. Vi vasker hender. Vi vasker salatblader og gulrøtter. Vi koker poteter, ris og nudler i vann. Vi bruker vann når vi skal lage ei suppe med mye godt i. Da vil vi ha rent vann! Det har vi i Norge. Skru på springen, og du får det du trenger.</a:t>
            </a:r>
          </a:p>
          <a:p>
            <a:pPr marL="0" indent="0" fontAlgn="base">
              <a:buNone/>
            </a:pPr>
            <a:endParaRPr lang="nb-NO" sz="1700" dirty="0"/>
          </a:p>
          <a:p>
            <a:pPr fontAlgn="base">
              <a:buFont typeface="Courier New" panose="02070309020205020404" pitchFamily="49" charset="0"/>
              <a:buChar char="o"/>
            </a:pPr>
            <a:r>
              <a:rPr lang="nb-NO" sz="1700" dirty="0"/>
              <a:t> Etter middagen vasker vi opp. Vi vasker benker og bord. Noen ganger vasker vi gulvene og andre steder hvor skitt samler seg.</a:t>
            </a:r>
          </a:p>
          <a:p>
            <a:pPr marL="0" indent="0" fontAlgn="base">
              <a:buNone/>
            </a:pPr>
            <a:endParaRPr lang="nb-NO" sz="1700" dirty="0"/>
          </a:p>
          <a:p>
            <a:pPr fontAlgn="base">
              <a:buFont typeface="Courier New" panose="02070309020205020404" pitchFamily="49" charset="0"/>
              <a:buChar char="o"/>
            </a:pPr>
            <a:r>
              <a:rPr lang="nb-NO" sz="1700" dirty="0"/>
              <a:t> Å få tak i nok vann på en lett måte gjør det mulig å ha et høyt nivå på hygienen, hvis vi ønsker det. Vask med såpe og vann tar mange bakterier som ellers kunne gjort oss syke.</a:t>
            </a:r>
          </a:p>
          <a:p>
            <a:pPr fontAlgn="base">
              <a:buFont typeface="Courier New" panose="02070309020205020404" pitchFamily="49" charset="0"/>
              <a:buChar char="o"/>
            </a:pPr>
            <a:r>
              <a:rPr lang="nb-NO" sz="1700" dirty="0"/>
              <a:t> I Norge får over 90 prosent av befolkningen vann fra offentlige vannverk, mens resten har annen vannforsyning eller vann fra egen brønn</a:t>
            </a:r>
          </a:p>
          <a:p>
            <a:endParaRPr lang="nb-NO" sz="1700" dirty="0"/>
          </a:p>
        </p:txBody>
      </p:sp>
    </p:spTree>
    <p:extLst>
      <p:ext uri="{BB962C8B-B14F-4D97-AF65-F5344CB8AC3E}">
        <p14:creationId xmlns:p14="http://schemas.microsoft.com/office/powerpoint/2010/main" val="902680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9">
            <a:extLst>
              <a:ext uri="{FF2B5EF4-FFF2-40B4-BE49-F238E27FC236}">
                <a16:creationId xmlns:a16="http://schemas.microsoft.com/office/drawing/2014/main" id="{788D80A3-503A-400A-9D7F-99EC3CE0654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8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graphicFrame>
        <p:nvGraphicFramePr>
          <p:cNvPr id="13" name="Plassholder for innhold 2"/>
          <p:cNvGraphicFramePr>
            <a:graphicFrameLocks noGrp="1"/>
          </p:cNvGraphicFramePr>
          <p:nvPr>
            <p:ph idx="1"/>
            <p:extLst/>
          </p:nvPr>
        </p:nvGraphicFramePr>
        <p:xfrm>
          <a:off x="676275" y="643468"/>
          <a:ext cx="10872258" cy="3501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3216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548B93D-ED16-4572-9BD0-611DA8BE9A3F}"/>
              </a:ext>
            </a:extLst>
          </p:cNvPr>
          <p:cNvSpPr>
            <a:spLocks noGrp="1"/>
          </p:cNvSpPr>
          <p:nvPr>
            <p:ph type="title"/>
          </p:nvPr>
        </p:nvSpPr>
        <p:spPr>
          <a:xfrm>
            <a:off x="657224" y="499533"/>
            <a:ext cx="10772775" cy="1658198"/>
          </a:xfrm>
        </p:spPr>
        <p:txBody>
          <a:bodyPr/>
          <a:lstStyle/>
          <a:p>
            <a:r>
              <a:rPr lang="nb-NO"/>
              <a:t>Vasking</a:t>
            </a:r>
            <a:endParaRPr lang="nb-NO" dirty="0"/>
          </a:p>
        </p:txBody>
      </p:sp>
      <p:sp>
        <p:nvSpPr>
          <p:cNvPr id="3" name="Plassholder for innhold 2">
            <a:extLst>
              <a:ext uri="{FF2B5EF4-FFF2-40B4-BE49-F238E27FC236}">
                <a16:creationId xmlns:a16="http://schemas.microsoft.com/office/drawing/2014/main" id="{4A0558EC-5E2E-4D4D-AEF3-AD9831444FAE}"/>
              </a:ext>
            </a:extLst>
          </p:cNvPr>
          <p:cNvSpPr>
            <a:spLocks noGrp="1"/>
          </p:cNvSpPr>
          <p:nvPr>
            <p:ph idx="1"/>
          </p:nvPr>
        </p:nvSpPr>
        <p:spPr>
          <a:xfrm>
            <a:off x="676656" y="2011680"/>
            <a:ext cx="10976628" cy="4665567"/>
          </a:xfrm>
        </p:spPr>
        <p:txBody>
          <a:bodyPr>
            <a:normAutofit fontScale="70000" lnSpcReduction="20000"/>
          </a:bodyPr>
          <a:lstStyle/>
          <a:p>
            <a:pPr fontAlgn="base">
              <a:lnSpc>
                <a:spcPct val="120000"/>
              </a:lnSpc>
            </a:pPr>
            <a:r>
              <a:rPr lang="nb-NO" b="1" cap="all" dirty="0"/>
              <a:t>VI VASKER UTE OGSÅ</a:t>
            </a:r>
          </a:p>
          <a:p>
            <a:pPr fontAlgn="base">
              <a:lnSpc>
                <a:spcPct val="120000"/>
              </a:lnSpc>
            </a:pPr>
            <a:r>
              <a:rPr lang="nb-NO" dirty="0"/>
              <a:t>I byene skaper trafikken mye støv og skitt. Så det vaskes. Trafikklysene blir spylt så det ikke skal være tvil om fargen på lysene de sender ut. På landeveien blir skiltene rengjort for sikkerhetens skyld.</a:t>
            </a:r>
          </a:p>
          <a:p>
            <a:pPr fontAlgn="base">
              <a:lnSpc>
                <a:spcPct val="120000"/>
              </a:lnSpc>
            </a:pPr>
            <a:r>
              <a:rPr lang="nb-NO" dirty="0"/>
              <a:t>Gatene spyles og feies.</a:t>
            </a:r>
          </a:p>
          <a:p>
            <a:pPr fontAlgn="base">
              <a:lnSpc>
                <a:spcPct val="120000"/>
              </a:lnSpc>
            </a:pPr>
            <a:r>
              <a:rPr lang="nb-NO" dirty="0"/>
              <a:t>Tog, trikker og busser vaskes daglig. Det skal skaffes mye vann.</a:t>
            </a:r>
          </a:p>
          <a:p>
            <a:pPr fontAlgn="base">
              <a:lnSpc>
                <a:spcPct val="120000"/>
              </a:lnSpc>
            </a:pPr>
            <a:r>
              <a:rPr lang="nb-NO" b="1" cap="all" dirty="0"/>
              <a:t>STADIG KLESVASK</a:t>
            </a:r>
          </a:p>
          <a:p>
            <a:pPr fontAlgn="base">
              <a:lnSpc>
                <a:spcPct val="120000"/>
              </a:lnSpc>
            </a:pPr>
            <a:r>
              <a:rPr lang="nb-NO" dirty="0"/>
              <a:t>Klesvask hjemme går greit når vi har vaskemaskin, og vi kan gå nyvasket og pene ut i dagen. Kanskje vi vasker for ofte, noen skifter klær flere ganger om dagen og vasker dem. </a:t>
            </a:r>
          </a:p>
          <a:p>
            <a:pPr fontAlgn="base">
              <a:lnSpc>
                <a:spcPct val="120000"/>
              </a:lnSpc>
            </a:pPr>
            <a:r>
              <a:rPr lang="nb-NO" dirty="0"/>
              <a:t>Men noen steder er det nødvendig å vaske så grundig og ofte for at smittestoffer skal fjernes. På sykehus gjelder det sengetøyet og de ansattes klær. </a:t>
            </a:r>
          </a:p>
          <a:p>
            <a:pPr fontAlgn="base">
              <a:lnSpc>
                <a:spcPct val="120000"/>
              </a:lnSpc>
            </a:pPr>
            <a:r>
              <a:rPr lang="nb-NO" dirty="0"/>
              <a:t>På hotellene gjelder det sengetøy og duker, bad og rom. Kafeer og restauranter må ha rene duker, toaletter, kjøkken og servise, og de som jobber på alle disse stedene må vaske hendene grundig og ofte. Mens gjestene sover eller koser seg med maten, er det alltid noen som vasker og vasker, for at hygienen skal bli så god at folk ikke blir syke.</a:t>
            </a:r>
          </a:p>
          <a:p>
            <a:endParaRPr lang="nb-NO" dirty="0"/>
          </a:p>
        </p:txBody>
      </p:sp>
    </p:spTree>
    <p:extLst>
      <p:ext uri="{BB962C8B-B14F-4D97-AF65-F5344CB8AC3E}">
        <p14:creationId xmlns:p14="http://schemas.microsoft.com/office/powerpoint/2010/main" val="3336834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5C3FE1E-0A7F-41BE-A568-1BF85E2E8DD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0840" y="0"/>
            <a:ext cx="5471160" cy="6858000"/>
          </a:xfrm>
          <a:prstGeom prst="rect">
            <a:avLst/>
          </a:prstGeom>
          <a:solidFill>
            <a:schemeClr val="bg1">
              <a:lumMod val="8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pic>
        <p:nvPicPr>
          <p:cNvPr id="5" name="Plassholder for innhold 4">
            <a:extLst>
              <a:ext uri="{FF2B5EF4-FFF2-40B4-BE49-F238E27FC236}">
                <a16:creationId xmlns:a16="http://schemas.microsoft.com/office/drawing/2014/main" id="{7A0AD5A6-A4E2-43EE-B855-380A473D944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05175" y="645106"/>
            <a:ext cx="5327661" cy="5247747"/>
          </a:xfrm>
          <a:prstGeom prst="rect">
            <a:avLst/>
          </a:prstGeom>
        </p:spPr>
      </p:pic>
      <p:sp>
        <p:nvSpPr>
          <p:cNvPr id="2" name="Tittel 1">
            <a:extLst>
              <a:ext uri="{FF2B5EF4-FFF2-40B4-BE49-F238E27FC236}">
                <a16:creationId xmlns:a16="http://schemas.microsoft.com/office/drawing/2014/main" id="{D588B5B6-42D2-49F6-841D-D60315A88380}"/>
              </a:ext>
            </a:extLst>
          </p:cNvPr>
          <p:cNvSpPr>
            <a:spLocks noGrp="1"/>
          </p:cNvSpPr>
          <p:nvPr>
            <p:ph type="title"/>
          </p:nvPr>
        </p:nvSpPr>
        <p:spPr>
          <a:xfrm>
            <a:off x="7197213" y="499533"/>
            <a:ext cx="4345858" cy="1658198"/>
          </a:xfrm>
        </p:spPr>
        <p:txBody>
          <a:bodyPr vert="horz" lIns="91440" tIns="45720" rIns="91440" bIns="45720" rtlCol="0" anchor="ctr">
            <a:normAutofit/>
          </a:bodyPr>
          <a:lstStyle/>
          <a:p>
            <a:r>
              <a:rPr lang="en-US" sz="4800"/>
              <a:t>Vann redder liv</a:t>
            </a:r>
          </a:p>
        </p:txBody>
      </p:sp>
      <p:sp>
        <p:nvSpPr>
          <p:cNvPr id="6" name="TekstSylinder 5">
            <a:extLst>
              <a:ext uri="{FF2B5EF4-FFF2-40B4-BE49-F238E27FC236}">
                <a16:creationId xmlns:a16="http://schemas.microsoft.com/office/drawing/2014/main" id="{BE91DABC-8113-40CC-B75F-DE25B3540B84}"/>
              </a:ext>
            </a:extLst>
          </p:cNvPr>
          <p:cNvSpPr txBox="1"/>
          <p:nvPr/>
        </p:nvSpPr>
        <p:spPr>
          <a:xfrm>
            <a:off x="7197212" y="2011680"/>
            <a:ext cx="4822231" cy="4846320"/>
          </a:xfrm>
          <a:prstGeom prst="rect">
            <a:avLst/>
          </a:prstGeom>
        </p:spPr>
        <p:txBody>
          <a:bodyPr vert="horz" lIns="91440" tIns="45720" rIns="91440" bIns="45720" rtlCol="0">
            <a:normAutofit/>
          </a:bodyPr>
          <a:lstStyle/>
          <a:p>
            <a:pPr marL="0" marR="0" lvl="0" indent="0" algn="l" defTabSz="914400" rtl="0" eaLnBrk="1" fontAlgn="auto" latinLnBrk="0" hangingPunct="1">
              <a:lnSpc>
                <a:spcPct val="85000"/>
              </a:lnSpc>
              <a:spcBef>
                <a:spcPts val="0"/>
              </a:spcBef>
              <a:spcAft>
                <a:spcPts val="600"/>
              </a:spcAft>
              <a:buClrTx/>
              <a:buSzTx/>
              <a:buFontTx/>
              <a:buNone/>
              <a:tabLst/>
              <a:defRPr/>
            </a:pP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Stå</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foran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merket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slik</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du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like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mye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av</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den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røde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fargen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på</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hver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ytterside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av</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de to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hvite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strekene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Da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står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du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rett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foran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p>
          <a:p>
            <a:pPr marL="0" marR="0" lvl="0" indent="0" algn="l" defTabSz="914400" rtl="0" eaLnBrk="1" fontAlgn="auto" latinLnBrk="0" hangingPunct="1">
              <a:lnSpc>
                <a:spcPct val="85000"/>
              </a:lnSpc>
              <a:spcBef>
                <a:spcPts val="0"/>
              </a:spcBef>
              <a:spcAft>
                <a:spcPts val="600"/>
              </a:spcAft>
              <a:buClrTx/>
              <a:buSzTx/>
              <a:buFontTx/>
              <a:buNone/>
              <a:tabLst/>
              <a:defRPr/>
            </a:pP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Snu</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deg</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180 grader,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det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vil</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si</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helt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rundt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med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ryggen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til</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merket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På</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akkurat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dette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merket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står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det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16.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Det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betyr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du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skal</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gå</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16 meter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rett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fram</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p>
          <a:p>
            <a:pPr marL="0" marR="0" lvl="0" indent="0" algn="l" defTabSz="914400" rtl="0" eaLnBrk="1" fontAlgn="auto" latinLnBrk="0" hangingPunct="1">
              <a:lnSpc>
                <a:spcPct val="85000"/>
              </a:lnSpc>
              <a:spcBef>
                <a:spcPts val="0"/>
              </a:spcBef>
              <a:spcAft>
                <a:spcPts val="600"/>
              </a:spcAft>
              <a:buClrTx/>
              <a:buSzTx/>
              <a:buFontTx/>
              <a:buNone/>
              <a:tabLst/>
              <a:defRPr/>
            </a:pPr>
            <a:endPar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endParaRPr>
          </a:p>
          <a:p>
            <a:pPr marL="0" marR="0" lvl="0" indent="0" algn="l" defTabSz="914400" rtl="0" eaLnBrk="1" fontAlgn="auto" latinLnBrk="0" hangingPunct="1">
              <a:lnSpc>
                <a:spcPct val="85000"/>
              </a:lnSpc>
              <a:spcBef>
                <a:spcPts val="0"/>
              </a:spcBef>
              <a:spcAft>
                <a:spcPts val="600"/>
              </a:spcAft>
              <a:buClrTx/>
              <a:buSzTx/>
              <a:buFontTx/>
              <a:buNone/>
              <a:tabLst/>
              <a:defRPr/>
            </a:pP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Da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vil</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du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finne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et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kumlokk</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i</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veien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eller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gata</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I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kummen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det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vannrør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og</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ventiler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De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som</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kjører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brannbil</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løfter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opp</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kumlokket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med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krok</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og</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klatrer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ned</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i</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kummen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Der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kan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de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feste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slangen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fra</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brannbilen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til</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et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vannrør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i</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kummen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Slik</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kan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de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få</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tilstrekkelige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mengder</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med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vann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som</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de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kan</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slokke</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med.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Vanntrykket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i</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kommunens</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ledningsnett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presser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vannet</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mange meter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til</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1700" b="0" i="0" u="none" strike="noStrike" kern="1200" cap="none" spc="0" normalizeH="0" baseline="0" noProof="0" dirty="0" err="1">
                <a:ln>
                  <a:noFill/>
                </a:ln>
                <a:solidFill>
                  <a:prstClr val="black">
                    <a:lumMod val="85000"/>
                    <a:lumOff val="15000"/>
                  </a:prstClr>
                </a:solidFill>
                <a:effectLst/>
                <a:uLnTx/>
                <a:uFillTx/>
                <a:latin typeface="Calibri Light" panose="020F0302020204030204"/>
                <a:ea typeface="+mn-ea"/>
                <a:cs typeface="+mn-cs"/>
              </a:rPr>
              <a:t>værs</a:t>
            </a:r>
            <a:r>
              <a:rPr kumimoji="0" lang="en-US" sz="17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a:t>
            </a:r>
          </a:p>
        </p:txBody>
      </p:sp>
      <p:sp>
        <p:nvSpPr>
          <p:cNvPr id="7" name="TekstSylinder 6">
            <a:extLst>
              <a:ext uri="{FF2B5EF4-FFF2-40B4-BE49-F238E27FC236}">
                <a16:creationId xmlns:a16="http://schemas.microsoft.com/office/drawing/2014/main" id="{9D545F0F-8467-4586-9006-D7128685DFA2}"/>
              </a:ext>
            </a:extLst>
          </p:cNvPr>
          <p:cNvSpPr txBox="1"/>
          <p:nvPr/>
        </p:nvSpPr>
        <p:spPr>
          <a:xfrm>
            <a:off x="616688" y="6071191"/>
            <a:ext cx="5124893"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b-NO" sz="1800" b="0" i="1" u="none" strike="noStrike" kern="1200" cap="none" spc="0" normalizeH="0" baseline="0" noProof="0" dirty="0">
                <a:ln>
                  <a:noFill/>
                </a:ln>
                <a:solidFill>
                  <a:prstClr val="black"/>
                </a:solidFill>
                <a:effectLst/>
                <a:uLnTx/>
                <a:uFillTx/>
                <a:latin typeface="Calibri Light" panose="020F0302020204030204"/>
                <a:ea typeface="+mn-ea"/>
                <a:cs typeface="+mn-cs"/>
              </a:rPr>
              <a:t>Dette merket er en beskjed om hvor du kan finne vann</a:t>
            </a:r>
          </a:p>
        </p:txBody>
      </p:sp>
    </p:spTree>
    <p:extLst>
      <p:ext uri="{BB962C8B-B14F-4D97-AF65-F5344CB8AC3E}">
        <p14:creationId xmlns:p14="http://schemas.microsoft.com/office/powerpoint/2010/main" val="2027515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tel 1">
            <a:extLst>
              <a:ext uri="{FF2B5EF4-FFF2-40B4-BE49-F238E27FC236}">
                <a16:creationId xmlns:a16="http://schemas.microsoft.com/office/drawing/2014/main" id="{BD214EEC-D679-4972-A4B6-9B881A5D27A3}"/>
              </a:ext>
            </a:extLst>
          </p:cNvPr>
          <p:cNvSpPr>
            <a:spLocks noGrp="1"/>
          </p:cNvSpPr>
          <p:nvPr>
            <p:ph type="title"/>
          </p:nvPr>
        </p:nvSpPr>
        <p:spPr>
          <a:xfrm>
            <a:off x="631371" y="1059895"/>
            <a:ext cx="3105976" cy="4738211"/>
          </a:xfrm>
        </p:spPr>
        <p:txBody>
          <a:bodyPr anchor="ctr">
            <a:normAutofit/>
          </a:bodyPr>
          <a:lstStyle/>
          <a:p>
            <a:r>
              <a:rPr lang="nb-NO" sz="4400">
                <a:solidFill>
                  <a:srgbClr val="FFFFFF"/>
                </a:solidFill>
              </a:rPr>
              <a:t>Sykdom vaskes vekk</a:t>
            </a:r>
          </a:p>
        </p:txBody>
      </p:sp>
      <p:sp>
        <p:nvSpPr>
          <p:cNvPr id="3" name="Plassholder for innhold 2">
            <a:extLst>
              <a:ext uri="{FF2B5EF4-FFF2-40B4-BE49-F238E27FC236}">
                <a16:creationId xmlns:a16="http://schemas.microsoft.com/office/drawing/2014/main" id="{CEB85812-FBFF-43E9-BE42-53634706335C}"/>
              </a:ext>
            </a:extLst>
          </p:cNvPr>
          <p:cNvSpPr>
            <a:spLocks noGrp="1"/>
          </p:cNvSpPr>
          <p:nvPr>
            <p:ph idx="1"/>
          </p:nvPr>
        </p:nvSpPr>
        <p:spPr>
          <a:xfrm>
            <a:off x="4541681" y="1059896"/>
            <a:ext cx="6245233" cy="4738210"/>
          </a:xfrm>
        </p:spPr>
        <p:txBody>
          <a:bodyPr anchor="ctr">
            <a:normAutofit/>
          </a:bodyPr>
          <a:lstStyle/>
          <a:p>
            <a:pPr fontAlgn="base">
              <a:buFont typeface="Courier New" panose="02070309020205020404" pitchFamily="49" charset="0"/>
              <a:buChar char="o"/>
            </a:pPr>
            <a:r>
              <a:rPr lang="nb-NO" sz="2000"/>
              <a:t> Vi kan fjerne mange smittestoffer når vi vasker med varmt vann og såpe. På et sykehus er det strenge krav til hygienen. </a:t>
            </a:r>
          </a:p>
          <a:p>
            <a:pPr fontAlgn="base">
              <a:buFont typeface="Courier New" panose="02070309020205020404" pitchFamily="49" charset="0"/>
              <a:buChar char="o"/>
            </a:pPr>
            <a:r>
              <a:rPr lang="nb-NO" sz="2000"/>
              <a:t>Hele tiden er det folk som vasker vaskeservanter, dørhåndtak og gulv, bare for å nevne noe. Heldigvis er det ikke noe problem å bruke nok vann i Norge.</a:t>
            </a:r>
          </a:p>
          <a:p>
            <a:pPr fontAlgn="base">
              <a:buFont typeface="Courier New" panose="02070309020205020404" pitchFamily="49" charset="0"/>
              <a:buChar char="o"/>
            </a:pPr>
            <a:r>
              <a:rPr lang="nb-NO" sz="2000"/>
              <a:t>Utstyret legene bruker på pasientene, må rengjøres på en spesiell måte. Ofte brukes en autoklav, som er en spesiallaget trykkoker for å drepe bakterier og virus.</a:t>
            </a:r>
          </a:p>
          <a:p>
            <a:pPr fontAlgn="base"/>
            <a:endParaRPr lang="nb-NO" sz="2000"/>
          </a:p>
          <a:p>
            <a:pPr fontAlgn="base"/>
            <a:r>
              <a:rPr lang="nb-NO" sz="2000" b="1"/>
              <a:t>Noe å tenke på: </a:t>
            </a:r>
            <a:r>
              <a:rPr lang="nb-NO" sz="2000" i="1"/>
              <a:t>Hvilke jobber og hvilke yrker er med på å hjelpe folk på et sykehus?</a:t>
            </a:r>
          </a:p>
          <a:p>
            <a:endParaRPr lang="nb-NO" sz="2000"/>
          </a:p>
        </p:txBody>
      </p:sp>
    </p:spTree>
    <p:extLst>
      <p:ext uri="{BB962C8B-B14F-4D97-AF65-F5344CB8AC3E}">
        <p14:creationId xmlns:p14="http://schemas.microsoft.com/office/powerpoint/2010/main" val="2266740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DF0F376-C5D1-41ED-8F75-7DAC0CE04456}"/>
              </a:ext>
            </a:extLst>
          </p:cNvPr>
          <p:cNvSpPr>
            <a:spLocks noGrp="1"/>
          </p:cNvSpPr>
          <p:nvPr>
            <p:ph type="title"/>
          </p:nvPr>
        </p:nvSpPr>
        <p:spPr/>
        <p:txBody>
          <a:bodyPr/>
          <a:lstStyle/>
          <a:p>
            <a:r>
              <a:rPr lang="nb-NO" dirty="0"/>
              <a:t>Vann transporterer avfall</a:t>
            </a:r>
          </a:p>
        </p:txBody>
      </p:sp>
      <p:sp>
        <p:nvSpPr>
          <p:cNvPr id="3" name="Plassholder for innhold 2">
            <a:extLst>
              <a:ext uri="{FF2B5EF4-FFF2-40B4-BE49-F238E27FC236}">
                <a16:creationId xmlns:a16="http://schemas.microsoft.com/office/drawing/2014/main" id="{0DA0312B-F287-44CA-88C9-A9BC34114863}"/>
              </a:ext>
            </a:extLst>
          </p:cNvPr>
          <p:cNvSpPr>
            <a:spLocks noGrp="1"/>
          </p:cNvSpPr>
          <p:nvPr>
            <p:ph idx="1"/>
          </p:nvPr>
        </p:nvSpPr>
        <p:spPr/>
        <p:txBody>
          <a:bodyPr/>
          <a:lstStyle/>
          <a:p>
            <a:r>
              <a:rPr lang="nb-NO" b="1" dirty="0"/>
              <a:t>FØR</a:t>
            </a:r>
          </a:p>
          <a:p>
            <a:endParaRPr lang="nb-NO" dirty="0"/>
          </a:p>
          <a:p>
            <a:r>
              <a:rPr lang="nb-NO" i="1" dirty="0"/>
              <a:t>I gamle dager fløt kloakken og sølevannet og avfallet i gata. I rennesteinen, som det het. Avfall fra doer, slakterier og hestebæsj på gata kunne forurense drikkevannet. Folk ble syke. Noen ganger spredte farlige sykdommer seg via drikkevannet, og mange døde</a:t>
            </a:r>
          </a:p>
        </p:txBody>
      </p:sp>
    </p:spTree>
    <p:extLst>
      <p:ext uri="{BB962C8B-B14F-4D97-AF65-F5344CB8AC3E}">
        <p14:creationId xmlns:p14="http://schemas.microsoft.com/office/powerpoint/2010/main" val="120402995"/>
      </p:ext>
    </p:extLst>
  </p:cSld>
  <p:clrMapOvr>
    <a:masterClrMapping/>
  </p:clrMapOvr>
</p:sld>
</file>

<file path=ppt/theme/theme1.xml><?xml version="1.0" encoding="utf-8"?>
<a:theme xmlns:a="http://schemas.openxmlformats.org/drawingml/2006/main" name="Metropolitt">
  <a:themeElements>
    <a:clrScheme name="Metropolitt">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t">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2479</Words>
  <Application>Microsoft Office PowerPoint</Application>
  <PresentationFormat>Widescreen</PresentationFormat>
  <Paragraphs>109</Paragraphs>
  <Slides>12</Slides>
  <Notes>11</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12</vt:i4>
      </vt:variant>
    </vt:vector>
  </HeadingPairs>
  <TitlesOfParts>
    <vt:vector size="17" baseType="lpstr">
      <vt:lpstr>Arial</vt:lpstr>
      <vt:lpstr>Calibri</vt:lpstr>
      <vt:lpstr>Calibri Light</vt:lpstr>
      <vt:lpstr>Courier New</vt:lpstr>
      <vt:lpstr>Metropolitt</vt:lpstr>
      <vt:lpstr>Kapittel 2: Hva bruker vi vann til?</vt:lpstr>
      <vt:lpstr>Vannmennesket </vt:lpstr>
      <vt:lpstr>Moro med vann</vt:lpstr>
      <vt:lpstr>Mat og drikke</vt:lpstr>
      <vt:lpstr>PowerPoint-presentasjon</vt:lpstr>
      <vt:lpstr>Vasking</vt:lpstr>
      <vt:lpstr>Vann redder liv</vt:lpstr>
      <vt:lpstr>Sykdom vaskes vekk</vt:lpstr>
      <vt:lpstr>Vann transporterer avfall</vt:lpstr>
      <vt:lpstr>PowerPoint-presentasjon</vt:lpstr>
      <vt:lpstr>Vann varmer hus</vt:lpstr>
      <vt:lpstr>Det gror!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Kapittel 2: Hva bruker vi vann til?</dc:title>
  <dc:creator>Hilde Olsen</dc:creator>
  <cp:lastModifiedBy>Hilde Olsen</cp:lastModifiedBy>
  <cp:revision>1</cp:revision>
  <dcterms:created xsi:type="dcterms:W3CDTF">2018-02-21T13:55:23Z</dcterms:created>
  <dcterms:modified xsi:type="dcterms:W3CDTF">2018-02-21T13:58:59Z</dcterms:modified>
</cp:coreProperties>
</file>