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60" r:id="rId2"/>
    <p:sldId id="259" r:id="rId3"/>
    <p:sldId id="262" r:id="rId4"/>
    <p:sldId id="263" r:id="rId5"/>
    <p:sldId id="265" r:id="rId6"/>
    <p:sldId id="266" r:id="rId7"/>
    <p:sldId id="267" r:id="rId8"/>
    <p:sldId id="268" r:id="rId9"/>
    <p:sldId id="270" r:id="rId10"/>
    <p:sldId id="271" r:id="rId11"/>
    <p:sldId id="272" r:id="rId12"/>
    <p:sldId id="273" r:id="rId13"/>
    <p:sldId id="274" r:id="rId14"/>
    <p:sldId id="275" r:id="rId15"/>
    <p:sldId id="276" r:id="rId16"/>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8"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1BF0F4-2B14-408A-8C2A-48FC7B860F66}" type="doc">
      <dgm:prSet loTypeId="urn:microsoft.com/office/officeart/2005/8/layout/vProcess5" loCatId="process" qsTypeId="urn:microsoft.com/office/officeart/2005/8/quickstyle/simple3" qsCatId="simple" csTypeId="urn:microsoft.com/office/officeart/2005/8/colors/accent1_5" csCatId="accent1" phldr="1"/>
      <dgm:spPr/>
      <dgm:t>
        <a:bodyPr/>
        <a:lstStyle/>
        <a:p>
          <a:endParaRPr lang="en-US"/>
        </a:p>
      </dgm:t>
    </dgm:pt>
    <dgm:pt modelId="{9F6C4C1B-225E-41AB-87B3-176F523DC8DD}">
      <dgm:prSet/>
      <dgm:spPr/>
      <dgm:t>
        <a:bodyPr/>
        <a:lstStyle/>
        <a:p>
          <a:r>
            <a:rPr lang="nb-NO" dirty="0"/>
            <a:t>Solvarmen får vann til å fordampe fra havet, innsjøene, jordbunnen og plantene</a:t>
          </a:r>
          <a:endParaRPr lang="en-US" dirty="0"/>
        </a:p>
      </dgm:t>
    </dgm:pt>
    <dgm:pt modelId="{C5F0365A-404C-4692-B489-EC7E0226398A}" type="parTrans" cxnId="{4508C2BA-6A3D-4E10-8D74-E637375CEECF}">
      <dgm:prSet/>
      <dgm:spPr/>
      <dgm:t>
        <a:bodyPr/>
        <a:lstStyle/>
        <a:p>
          <a:endParaRPr lang="en-US"/>
        </a:p>
      </dgm:t>
    </dgm:pt>
    <dgm:pt modelId="{F9B4D0BF-2098-4768-8586-FE1AC59C5BD6}" type="sibTrans" cxnId="{4508C2BA-6A3D-4E10-8D74-E637375CEECF}">
      <dgm:prSet phldrT="01" phldr="0"/>
      <dgm:spPr/>
      <dgm:t>
        <a:bodyPr/>
        <a:lstStyle/>
        <a:p>
          <a:r>
            <a:rPr lang="en-US" dirty="0"/>
            <a:t>1</a:t>
          </a:r>
        </a:p>
      </dgm:t>
    </dgm:pt>
    <dgm:pt modelId="{70DDE032-1283-4536-BC56-4591FE0B9495}">
      <dgm:prSet/>
      <dgm:spPr/>
      <dgm:t>
        <a:bodyPr/>
        <a:lstStyle/>
        <a:p>
          <a:r>
            <a:rPr lang="nb-NO" dirty="0"/>
            <a:t>Skyer dannes når den fuktige lufta kommer opp i kaldere luftlag</a:t>
          </a:r>
          <a:endParaRPr lang="en-US" dirty="0"/>
        </a:p>
      </dgm:t>
    </dgm:pt>
    <dgm:pt modelId="{275AA7E8-43CD-464A-B8CB-5D1AF8F80691}" type="parTrans" cxnId="{CDC37C5C-1B45-4BEB-95D7-AEE49C00D7D6}">
      <dgm:prSet/>
      <dgm:spPr/>
      <dgm:t>
        <a:bodyPr/>
        <a:lstStyle/>
        <a:p>
          <a:endParaRPr lang="en-US"/>
        </a:p>
      </dgm:t>
    </dgm:pt>
    <dgm:pt modelId="{959ABF45-AE84-4FAB-8B3D-D62C179C92E2}" type="sibTrans" cxnId="{CDC37C5C-1B45-4BEB-95D7-AEE49C00D7D6}">
      <dgm:prSet phldrT="02" phldr="0"/>
      <dgm:spPr/>
      <dgm:t>
        <a:bodyPr/>
        <a:lstStyle/>
        <a:p>
          <a:r>
            <a:rPr lang="en-US" dirty="0"/>
            <a:t>2</a:t>
          </a:r>
        </a:p>
      </dgm:t>
    </dgm:pt>
    <dgm:pt modelId="{A8072ABD-2F2F-49AB-8A8A-63B816FB197C}">
      <dgm:prSet/>
      <dgm:spPr/>
      <dgm:t>
        <a:bodyPr/>
        <a:lstStyle/>
        <a:p>
          <a:r>
            <a:rPr lang="nb-NO"/>
            <a:t>Da kondenserer dampen og blir til større dråper, som vi ser som skyer</a:t>
          </a:r>
          <a:endParaRPr lang="en-US"/>
        </a:p>
      </dgm:t>
    </dgm:pt>
    <dgm:pt modelId="{64DBCFDE-509D-4EA2-9E4C-0D9E6FCDB2EB}" type="parTrans" cxnId="{99CD3D5F-4A27-4227-850B-1918B14A37BD}">
      <dgm:prSet/>
      <dgm:spPr/>
      <dgm:t>
        <a:bodyPr/>
        <a:lstStyle/>
        <a:p>
          <a:endParaRPr lang="en-US"/>
        </a:p>
      </dgm:t>
    </dgm:pt>
    <dgm:pt modelId="{9695FC15-CBFE-41D7-85DD-012EFC7039B2}" type="sibTrans" cxnId="{99CD3D5F-4A27-4227-850B-1918B14A37BD}">
      <dgm:prSet phldrT="03" phldr="0"/>
      <dgm:spPr/>
      <dgm:t>
        <a:bodyPr/>
        <a:lstStyle/>
        <a:p>
          <a:r>
            <a:rPr lang="en-US" dirty="0"/>
            <a:t>3</a:t>
          </a:r>
        </a:p>
      </dgm:t>
    </dgm:pt>
    <dgm:pt modelId="{C5CEB62E-C5E4-4887-8661-5EDE2F1CD1FF}">
      <dgm:prSet/>
      <dgm:spPr/>
      <dgm:t>
        <a:bodyPr/>
        <a:lstStyle/>
        <a:p>
          <a:r>
            <a:rPr lang="nb-NO"/>
            <a:t>Når skyene frigir vannet igjen, så faller det meste ned som regn eller snø direkte i havet</a:t>
          </a:r>
          <a:endParaRPr lang="en-US"/>
        </a:p>
      </dgm:t>
    </dgm:pt>
    <dgm:pt modelId="{2DF3ABA7-7692-4300-9BC3-085AEB88DF9A}" type="parTrans" cxnId="{9F6ACF4B-BCC9-4F29-8ED2-AA3EFF9CF79F}">
      <dgm:prSet/>
      <dgm:spPr/>
      <dgm:t>
        <a:bodyPr/>
        <a:lstStyle/>
        <a:p>
          <a:endParaRPr lang="en-US"/>
        </a:p>
      </dgm:t>
    </dgm:pt>
    <dgm:pt modelId="{27591B1C-5BC8-4950-9941-7B8C8ABA3E1A}" type="sibTrans" cxnId="{9F6ACF4B-BCC9-4F29-8ED2-AA3EFF9CF79F}">
      <dgm:prSet phldrT="04" phldr="0"/>
      <dgm:spPr/>
      <dgm:t>
        <a:bodyPr/>
        <a:lstStyle/>
        <a:p>
          <a:r>
            <a:rPr lang="en-US" dirty="0"/>
            <a:t>4</a:t>
          </a:r>
        </a:p>
      </dgm:t>
    </dgm:pt>
    <dgm:pt modelId="{D5A71D24-E440-4E44-851F-B682809CA6D9}">
      <dgm:prSet/>
      <dgm:spPr/>
      <dgm:t>
        <a:bodyPr/>
        <a:lstStyle/>
        <a:p>
          <a:r>
            <a:rPr lang="nb-NO">
              <a:sym typeface="Wingdings" panose="05000000000000000000" pitchFamily="2" charset="2"/>
            </a:rPr>
            <a:t></a:t>
          </a:r>
          <a:r>
            <a:rPr lang="nb-NO"/>
            <a:t> </a:t>
          </a:r>
          <a:r>
            <a:rPr lang="nb-NO" b="1"/>
            <a:t>Vannets kretsløp!</a:t>
          </a:r>
          <a:endParaRPr lang="en-US"/>
        </a:p>
      </dgm:t>
    </dgm:pt>
    <dgm:pt modelId="{807BF5FE-AB48-4402-A7EA-6B33216510AF}" type="parTrans" cxnId="{FD2F0382-8A3F-465F-B9DA-2CD11DF120DC}">
      <dgm:prSet/>
      <dgm:spPr/>
      <dgm:t>
        <a:bodyPr/>
        <a:lstStyle/>
        <a:p>
          <a:endParaRPr lang="en-US"/>
        </a:p>
      </dgm:t>
    </dgm:pt>
    <dgm:pt modelId="{5C1A06AA-CF52-424A-8E90-BCC2FB9D4F8B}" type="sibTrans" cxnId="{FD2F0382-8A3F-465F-B9DA-2CD11DF120DC}">
      <dgm:prSet phldrT="05" phldr="0"/>
      <dgm:spPr/>
      <dgm:t>
        <a:bodyPr/>
        <a:lstStyle/>
        <a:p>
          <a:endParaRPr lang="en-US" dirty="0"/>
        </a:p>
      </dgm:t>
    </dgm:pt>
    <dgm:pt modelId="{34BB492E-1E2D-4E51-95EE-FCDA8096B1CC}" type="pres">
      <dgm:prSet presAssocID="{BB1BF0F4-2B14-408A-8C2A-48FC7B860F66}" presName="outerComposite" presStyleCnt="0">
        <dgm:presLayoutVars>
          <dgm:chMax val="5"/>
          <dgm:dir/>
          <dgm:resizeHandles val="exact"/>
        </dgm:presLayoutVars>
      </dgm:prSet>
      <dgm:spPr/>
    </dgm:pt>
    <dgm:pt modelId="{2A83A5CA-53BE-4766-9434-5868F4BF3D15}" type="pres">
      <dgm:prSet presAssocID="{BB1BF0F4-2B14-408A-8C2A-48FC7B860F66}" presName="dummyMaxCanvas" presStyleCnt="0">
        <dgm:presLayoutVars/>
      </dgm:prSet>
      <dgm:spPr/>
    </dgm:pt>
    <dgm:pt modelId="{113D1FD4-BB59-4D62-BB13-3473D4217BD3}" type="pres">
      <dgm:prSet presAssocID="{BB1BF0F4-2B14-408A-8C2A-48FC7B860F66}" presName="FiveNodes_1" presStyleLbl="node1" presStyleIdx="0" presStyleCnt="5">
        <dgm:presLayoutVars>
          <dgm:bulletEnabled val="1"/>
        </dgm:presLayoutVars>
      </dgm:prSet>
      <dgm:spPr/>
    </dgm:pt>
    <dgm:pt modelId="{57E2B712-F916-42D8-A836-73A2641E29A3}" type="pres">
      <dgm:prSet presAssocID="{BB1BF0F4-2B14-408A-8C2A-48FC7B860F66}" presName="FiveNodes_2" presStyleLbl="node1" presStyleIdx="1" presStyleCnt="5">
        <dgm:presLayoutVars>
          <dgm:bulletEnabled val="1"/>
        </dgm:presLayoutVars>
      </dgm:prSet>
      <dgm:spPr/>
    </dgm:pt>
    <dgm:pt modelId="{47A9B7DD-1101-4AD4-B15B-CEB45FB54121}" type="pres">
      <dgm:prSet presAssocID="{BB1BF0F4-2B14-408A-8C2A-48FC7B860F66}" presName="FiveNodes_3" presStyleLbl="node1" presStyleIdx="2" presStyleCnt="5">
        <dgm:presLayoutVars>
          <dgm:bulletEnabled val="1"/>
        </dgm:presLayoutVars>
      </dgm:prSet>
      <dgm:spPr/>
    </dgm:pt>
    <dgm:pt modelId="{6B45DDB8-7A99-42B4-B765-86EE38EA527B}" type="pres">
      <dgm:prSet presAssocID="{BB1BF0F4-2B14-408A-8C2A-48FC7B860F66}" presName="FiveNodes_4" presStyleLbl="node1" presStyleIdx="3" presStyleCnt="5">
        <dgm:presLayoutVars>
          <dgm:bulletEnabled val="1"/>
        </dgm:presLayoutVars>
      </dgm:prSet>
      <dgm:spPr/>
    </dgm:pt>
    <dgm:pt modelId="{2ECA8E2D-FA8B-49F1-8535-B6C8ACD1A3E6}" type="pres">
      <dgm:prSet presAssocID="{BB1BF0F4-2B14-408A-8C2A-48FC7B860F66}" presName="FiveNodes_5" presStyleLbl="node1" presStyleIdx="4" presStyleCnt="5">
        <dgm:presLayoutVars>
          <dgm:bulletEnabled val="1"/>
        </dgm:presLayoutVars>
      </dgm:prSet>
      <dgm:spPr/>
    </dgm:pt>
    <dgm:pt modelId="{7AEDCF2C-B588-4C67-B53D-A6E38855C0A9}" type="pres">
      <dgm:prSet presAssocID="{BB1BF0F4-2B14-408A-8C2A-48FC7B860F66}" presName="FiveConn_1-2" presStyleLbl="fgAccFollowNode1" presStyleIdx="0" presStyleCnt="4">
        <dgm:presLayoutVars>
          <dgm:bulletEnabled val="1"/>
        </dgm:presLayoutVars>
      </dgm:prSet>
      <dgm:spPr/>
    </dgm:pt>
    <dgm:pt modelId="{83044724-BDB5-48A3-B88A-FF7984122985}" type="pres">
      <dgm:prSet presAssocID="{BB1BF0F4-2B14-408A-8C2A-48FC7B860F66}" presName="FiveConn_2-3" presStyleLbl="fgAccFollowNode1" presStyleIdx="1" presStyleCnt="4">
        <dgm:presLayoutVars>
          <dgm:bulletEnabled val="1"/>
        </dgm:presLayoutVars>
      </dgm:prSet>
      <dgm:spPr/>
    </dgm:pt>
    <dgm:pt modelId="{78F77767-6B19-4A4F-8178-BA9F43DFEDF1}" type="pres">
      <dgm:prSet presAssocID="{BB1BF0F4-2B14-408A-8C2A-48FC7B860F66}" presName="FiveConn_3-4" presStyleLbl="fgAccFollowNode1" presStyleIdx="2" presStyleCnt="4">
        <dgm:presLayoutVars>
          <dgm:bulletEnabled val="1"/>
        </dgm:presLayoutVars>
      </dgm:prSet>
      <dgm:spPr/>
    </dgm:pt>
    <dgm:pt modelId="{4F4D25E8-A1A2-4579-82C2-7D2CCE36536A}" type="pres">
      <dgm:prSet presAssocID="{BB1BF0F4-2B14-408A-8C2A-48FC7B860F66}" presName="FiveConn_4-5" presStyleLbl="fgAccFollowNode1" presStyleIdx="3" presStyleCnt="4">
        <dgm:presLayoutVars>
          <dgm:bulletEnabled val="1"/>
        </dgm:presLayoutVars>
      </dgm:prSet>
      <dgm:spPr/>
    </dgm:pt>
    <dgm:pt modelId="{9A2DFF1C-A4FE-4BD9-AEA7-DE9B0C798BB6}" type="pres">
      <dgm:prSet presAssocID="{BB1BF0F4-2B14-408A-8C2A-48FC7B860F66}" presName="FiveNodes_1_text" presStyleLbl="node1" presStyleIdx="4" presStyleCnt="5">
        <dgm:presLayoutVars>
          <dgm:bulletEnabled val="1"/>
        </dgm:presLayoutVars>
      </dgm:prSet>
      <dgm:spPr/>
    </dgm:pt>
    <dgm:pt modelId="{051F9A92-2FBC-4FB7-A006-39DB6CA258DE}" type="pres">
      <dgm:prSet presAssocID="{BB1BF0F4-2B14-408A-8C2A-48FC7B860F66}" presName="FiveNodes_2_text" presStyleLbl="node1" presStyleIdx="4" presStyleCnt="5">
        <dgm:presLayoutVars>
          <dgm:bulletEnabled val="1"/>
        </dgm:presLayoutVars>
      </dgm:prSet>
      <dgm:spPr/>
    </dgm:pt>
    <dgm:pt modelId="{70A58C5E-AAD5-4DFA-A6AD-E2F683E88963}" type="pres">
      <dgm:prSet presAssocID="{BB1BF0F4-2B14-408A-8C2A-48FC7B860F66}" presName="FiveNodes_3_text" presStyleLbl="node1" presStyleIdx="4" presStyleCnt="5">
        <dgm:presLayoutVars>
          <dgm:bulletEnabled val="1"/>
        </dgm:presLayoutVars>
      </dgm:prSet>
      <dgm:spPr/>
    </dgm:pt>
    <dgm:pt modelId="{32E54039-8C9C-49B5-90E8-3E1A75D6F90D}" type="pres">
      <dgm:prSet presAssocID="{BB1BF0F4-2B14-408A-8C2A-48FC7B860F66}" presName="FiveNodes_4_text" presStyleLbl="node1" presStyleIdx="4" presStyleCnt="5">
        <dgm:presLayoutVars>
          <dgm:bulletEnabled val="1"/>
        </dgm:presLayoutVars>
      </dgm:prSet>
      <dgm:spPr/>
    </dgm:pt>
    <dgm:pt modelId="{5CFEDFA4-E817-478B-BCBF-211E6BFE60E6}" type="pres">
      <dgm:prSet presAssocID="{BB1BF0F4-2B14-408A-8C2A-48FC7B860F66}" presName="FiveNodes_5_text" presStyleLbl="node1" presStyleIdx="4" presStyleCnt="5">
        <dgm:presLayoutVars>
          <dgm:bulletEnabled val="1"/>
        </dgm:presLayoutVars>
      </dgm:prSet>
      <dgm:spPr/>
    </dgm:pt>
  </dgm:ptLst>
  <dgm:cxnLst>
    <dgm:cxn modelId="{E5544302-913E-4D56-9D40-B7C118EAE6AC}" type="presOf" srcId="{959ABF45-AE84-4FAB-8B3D-D62C179C92E2}" destId="{83044724-BDB5-48A3-B88A-FF7984122985}" srcOrd="0" destOrd="0" presId="urn:microsoft.com/office/officeart/2005/8/layout/vProcess5"/>
    <dgm:cxn modelId="{73A0450B-5A92-4331-800B-342C7CCF093B}" type="presOf" srcId="{9695FC15-CBFE-41D7-85DD-012EFC7039B2}" destId="{78F77767-6B19-4A4F-8178-BA9F43DFEDF1}" srcOrd="0" destOrd="0" presId="urn:microsoft.com/office/officeart/2005/8/layout/vProcess5"/>
    <dgm:cxn modelId="{6C4FB80B-2405-4B97-B108-0C67E77C3040}" type="presOf" srcId="{9F6C4C1B-225E-41AB-87B3-176F523DC8DD}" destId="{113D1FD4-BB59-4D62-BB13-3473D4217BD3}" srcOrd="0" destOrd="0" presId="urn:microsoft.com/office/officeart/2005/8/layout/vProcess5"/>
    <dgm:cxn modelId="{C0F46423-3A8B-477A-BA82-6C2C0D18D519}" type="presOf" srcId="{70DDE032-1283-4536-BC56-4591FE0B9495}" destId="{051F9A92-2FBC-4FB7-A006-39DB6CA258DE}" srcOrd="1" destOrd="0" presId="urn:microsoft.com/office/officeart/2005/8/layout/vProcess5"/>
    <dgm:cxn modelId="{DA9E6124-29BA-4675-8FAC-C4DC13E605DC}" type="presOf" srcId="{F9B4D0BF-2098-4768-8586-FE1AC59C5BD6}" destId="{7AEDCF2C-B588-4C67-B53D-A6E38855C0A9}" srcOrd="0" destOrd="0" presId="urn:microsoft.com/office/officeart/2005/8/layout/vProcess5"/>
    <dgm:cxn modelId="{D9348825-BC79-43DC-B4D9-B0D310398116}" type="presOf" srcId="{A8072ABD-2F2F-49AB-8A8A-63B816FB197C}" destId="{70A58C5E-AAD5-4DFA-A6AD-E2F683E88963}" srcOrd="1" destOrd="0" presId="urn:microsoft.com/office/officeart/2005/8/layout/vProcess5"/>
    <dgm:cxn modelId="{63A3E32E-4D52-44AA-A848-140F51C50B09}" type="presOf" srcId="{70DDE032-1283-4536-BC56-4591FE0B9495}" destId="{57E2B712-F916-42D8-A836-73A2641E29A3}" srcOrd="0" destOrd="0" presId="urn:microsoft.com/office/officeart/2005/8/layout/vProcess5"/>
    <dgm:cxn modelId="{CDC37C5C-1B45-4BEB-95D7-AEE49C00D7D6}" srcId="{BB1BF0F4-2B14-408A-8C2A-48FC7B860F66}" destId="{70DDE032-1283-4536-BC56-4591FE0B9495}" srcOrd="1" destOrd="0" parTransId="{275AA7E8-43CD-464A-B8CB-5D1AF8F80691}" sibTransId="{959ABF45-AE84-4FAB-8B3D-D62C179C92E2}"/>
    <dgm:cxn modelId="{99CD3D5F-4A27-4227-850B-1918B14A37BD}" srcId="{BB1BF0F4-2B14-408A-8C2A-48FC7B860F66}" destId="{A8072ABD-2F2F-49AB-8A8A-63B816FB197C}" srcOrd="2" destOrd="0" parTransId="{64DBCFDE-509D-4EA2-9E4C-0D9E6FCDB2EB}" sibTransId="{9695FC15-CBFE-41D7-85DD-012EFC7039B2}"/>
    <dgm:cxn modelId="{DAE46D4A-60C2-4A6F-BB7D-A680B3BF34C8}" type="presOf" srcId="{9F6C4C1B-225E-41AB-87B3-176F523DC8DD}" destId="{9A2DFF1C-A4FE-4BD9-AEA7-DE9B0C798BB6}" srcOrd="1" destOrd="0" presId="urn:microsoft.com/office/officeart/2005/8/layout/vProcess5"/>
    <dgm:cxn modelId="{5CACD14A-40DB-4EEE-8808-90AF26BF46B4}" type="presOf" srcId="{BB1BF0F4-2B14-408A-8C2A-48FC7B860F66}" destId="{34BB492E-1E2D-4E51-95EE-FCDA8096B1CC}" srcOrd="0" destOrd="0" presId="urn:microsoft.com/office/officeart/2005/8/layout/vProcess5"/>
    <dgm:cxn modelId="{9F6ACF4B-BCC9-4F29-8ED2-AA3EFF9CF79F}" srcId="{BB1BF0F4-2B14-408A-8C2A-48FC7B860F66}" destId="{C5CEB62E-C5E4-4887-8661-5EDE2F1CD1FF}" srcOrd="3" destOrd="0" parTransId="{2DF3ABA7-7692-4300-9BC3-085AEB88DF9A}" sibTransId="{27591B1C-5BC8-4950-9941-7B8C8ABA3E1A}"/>
    <dgm:cxn modelId="{F61D4F7A-1A9F-4D71-BDF8-8E78C044FC44}" type="presOf" srcId="{C5CEB62E-C5E4-4887-8661-5EDE2F1CD1FF}" destId="{6B45DDB8-7A99-42B4-B765-86EE38EA527B}" srcOrd="0" destOrd="0" presId="urn:microsoft.com/office/officeart/2005/8/layout/vProcess5"/>
    <dgm:cxn modelId="{D1F4547D-CFC5-4A29-AD51-61279418896B}" type="presOf" srcId="{A8072ABD-2F2F-49AB-8A8A-63B816FB197C}" destId="{47A9B7DD-1101-4AD4-B15B-CEB45FB54121}" srcOrd="0" destOrd="0" presId="urn:microsoft.com/office/officeart/2005/8/layout/vProcess5"/>
    <dgm:cxn modelId="{FD2F0382-8A3F-465F-B9DA-2CD11DF120DC}" srcId="{BB1BF0F4-2B14-408A-8C2A-48FC7B860F66}" destId="{D5A71D24-E440-4E44-851F-B682809CA6D9}" srcOrd="4" destOrd="0" parTransId="{807BF5FE-AB48-4402-A7EA-6B33216510AF}" sibTransId="{5C1A06AA-CF52-424A-8E90-BCC2FB9D4F8B}"/>
    <dgm:cxn modelId="{4A976985-831F-41E7-B709-9E1E9D617735}" type="presOf" srcId="{C5CEB62E-C5E4-4887-8661-5EDE2F1CD1FF}" destId="{32E54039-8C9C-49B5-90E8-3E1A75D6F90D}" srcOrd="1" destOrd="0" presId="urn:microsoft.com/office/officeart/2005/8/layout/vProcess5"/>
    <dgm:cxn modelId="{4508C2BA-6A3D-4E10-8D74-E637375CEECF}" srcId="{BB1BF0F4-2B14-408A-8C2A-48FC7B860F66}" destId="{9F6C4C1B-225E-41AB-87B3-176F523DC8DD}" srcOrd="0" destOrd="0" parTransId="{C5F0365A-404C-4692-B489-EC7E0226398A}" sibTransId="{F9B4D0BF-2098-4768-8586-FE1AC59C5BD6}"/>
    <dgm:cxn modelId="{5EA0D6C9-57D8-4CF6-9AB4-B0539DDE5993}" type="presOf" srcId="{27591B1C-5BC8-4950-9941-7B8C8ABA3E1A}" destId="{4F4D25E8-A1A2-4579-82C2-7D2CCE36536A}" srcOrd="0" destOrd="0" presId="urn:microsoft.com/office/officeart/2005/8/layout/vProcess5"/>
    <dgm:cxn modelId="{765C03D5-3F47-46C2-A38A-541E96E6D9B0}" type="presOf" srcId="{D5A71D24-E440-4E44-851F-B682809CA6D9}" destId="{2ECA8E2D-FA8B-49F1-8535-B6C8ACD1A3E6}" srcOrd="0" destOrd="0" presId="urn:microsoft.com/office/officeart/2005/8/layout/vProcess5"/>
    <dgm:cxn modelId="{A4CAAEFF-CA75-49B4-B491-C564F74C6880}" type="presOf" srcId="{D5A71D24-E440-4E44-851F-B682809CA6D9}" destId="{5CFEDFA4-E817-478B-BCBF-211E6BFE60E6}" srcOrd="1" destOrd="0" presId="urn:microsoft.com/office/officeart/2005/8/layout/vProcess5"/>
    <dgm:cxn modelId="{4AE6E1C1-1C68-4137-8341-9504BBC101DD}" type="presParOf" srcId="{34BB492E-1E2D-4E51-95EE-FCDA8096B1CC}" destId="{2A83A5CA-53BE-4766-9434-5868F4BF3D15}" srcOrd="0" destOrd="0" presId="urn:microsoft.com/office/officeart/2005/8/layout/vProcess5"/>
    <dgm:cxn modelId="{B136CCDB-D894-419E-8554-E765D3C1A38F}" type="presParOf" srcId="{34BB492E-1E2D-4E51-95EE-FCDA8096B1CC}" destId="{113D1FD4-BB59-4D62-BB13-3473D4217BD3}" srcOrd="1" destOrd="0" presId="urn:microsoft.com/office/officeart/2005/8/layout/vProcess5"/>
    <dgm:cxn modelId="{B5E1ABA6-7A23-4A32-9644-16620A4CFFA9}" type="presParOf" srcId="{34BB492E-1E2D-4E51-95EE-FCDA8096B1CC}" destId="{57E2B712-F916-42D8-A836-73A2641E29A3}" srcOrd="2" destOrd="0" presId="urn:microsoft.com/office/officeart/2005/8/layout/vProcess5"/>
    <dgm:cxn modelId="{886D93AA-6AF5-4481-B9F1-BB7B39ECE924}" type="presParOf" srcId="{34BB492E-1E2D-4E51-95EE-FCDA8096B1CC}" destId="{47A9B7DD-1101-4AD4-B15B-CEB45FB54121}" srcOrd="3" destOrd="0" presId="urn:microsoft.com/office/officeart/2005/8/layout/vProcess5"/>
    <dgm:cxn modelId="{2C4AA2F0-0E51-461E-BA91-42BACBD7A3D8}" type="presParOf" srcId="{34BB492E-1E2D-4E51-95EE-FCDA8096B1CC}" destId="{6B45DDB8-7A99-42B4-B765-86EE38EA527B}" srcOrd="4" destOrd="0" presId="urn:microsoft.com/office/officeart/2005/8/layout/vProcess5"/>
    <dgm:cxn modelId="{190ABF14-487B-4153-9949-FDBA196C875F}" type="presParOf" srcId="{34BB492E-1E2D-4E51-95EE-FCDA8096B1CC}" destId="{2ECA8E2D-FA8B-49F1-8535-B6C8ACD1A3E6}" srcOrd="5" destOrd="0" presId="urn:microsoft.com/office/officeart/2005/8/layout/vProcess5"/>
    <dgm:cxn modelId="{3538ED5F-29E4-4683-A3CE-6FE0BBB4B91D}" type="presParOf" srcId="{34BB492E-1E2D-4E51-95EE-FCDA8096B1CC}" destId="{7AEDCF2C-B588-4C67-B53D-A6E38855C0A9}" srcOrd="6" destOrd="0" presId="urn:microsoft.com/office/officeart/2005/8/layout/vProcess5"/>
    <dgm:cxn modelId="{19F4A105-9D90-4BD1-90F3-D3D7E19765A1}" type="presParOf" srcId="{34BB492E-1E2D-4E51-95EE-FCDA8096B1CC}" destId="{83044724-BDB5-48A3-B88A-FF7984122985}" srcOrd="7" destOrd="0" presId="urn:microsoft.com/office/officeart/2005/8/layout/vProcess5"/>
    <dgm:cxn modelId="{5B399828-A2C3-4876-8EAD-4F25876AA6D7}" type="presParOf" srcId="{34BB492E-1E2D-4E51-95EE-FCDA8096B1CC}" destId="{78F77767-6B19-4A4F-8178-BA9F43DFEDF1}" srcOrd="8" destOrd="0" presId="urn:microsoft.com/office/officeart/2005/8/layout/vProcess5"/>
    <dgm:cxn modelId="{2ED0EAA3-3250-455B-AB1C-94313811DBAA}" type="presParOf" srcId="{34BB492E-1E2D-4E51-95EE-FCDA8096B1CC}" destId="{4F4D25E8-A1A2-4579-82C2-7D2CCE36536A}" srcOrd="9" destOrd="0" presId="urn:microsoft.com/office/officeart/2005/8/layout/vProcess5"/>
    <dgm:cxn modelId="{BFAE2CF3-0BDF-4B04-97CA-2669E2A2F6DA}" type="presParOf" srcId="{34BB492E-1E2D-4E51-95EE-FCDA8096B1CC}" destId="{9A2DFF1C-A4FE-4BD9-AEA7-DE9B0C798BB6}" srcOrd="10" destOrd="0" presId="urn:microsoft.com/office/officeart/2005/8/layout/vProcess5"/>
    <dgm:cxn modelId="{18DA7316-8D28-499A-BE0C-541E90203CFB}" type="presParOf" srcId="{34BB492E-1E2D-4E51-95EE-FCDA8096B1CC}" destId="{051F9A92-2FBC-4FB7-A006-39DB6CA258DE}" srcOrd="11" destOrd="0" presId="urn:microsoft.com/office/officeart/2005/8/layout/vProcess5"/>
    <dgm:cxn modelId="{AE978025-EC98-446F-8A44-BCAD4AE45E00}" type="presParOf" srcId="{34BB492E-1E2D-4E51-95EE-FCDA8096B1CC}" destId="{70A58C5E-AAD5-4DFA-A6AD-E2F683E88963}" srcOrd="12" destOrd="0" presId="urn:microsoft.com/office/officeart/2005/8/layout/vProcess5"/>
    <dgm:cxn modelId="{43708F21-DC2F-417B-BAA8-ED9FA9E6A28E}" type="presParOf" srcId="{34BB492E-1E2D-4E51-95EE-FCDA8096B1CC}" destId="{32E54039-8C9C-49B5-90E8-3E1A75D6F90D}" srcOrd="13" destOrd="0" presId="urn:microsoft.com/office/officeart/2005/8/layout/vProcess5"/>
    <dgm:cxn modelId="{8236B371-2621-4647-A52E-6EEDC0C6515A}" type="presParOf" srcId="{34BB492E-1E2D-4E51-95EE-FCDA8096B1CC}" destId="{5CFEDFA4-E817-478B-BCBF-211E6BFE60E6}"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20790E-F8DB-47CA-A76D-1FA38AE14E3B}" type="doc">
      <dgm:prSet loTypeId="urn:microsoft.com/office/officeart/2005/8/layout/vList2" loCatId="Inbox" qsTypeId="urn:microsoft.com/office/officeart/2005/8/quickstyle/simple1" qsCatId="simple" csTypeId="urn:microsoft.com/office/officeart/2005/8/colors/accent2_1" csCatId="accent2" phldr="1"/>
      <dgm:spPr/>
      <dgm:t>
        <a:bodyPr/>
        <a:lstStyle/>
        <a:p>
          <a:endParaRPr lang="en-US"/>
        </a:p>
      </dgm:t>
    </dgm:pt>
    <dgm:pt modelId="{42B37FF4-F034-4263-9D0B-E96959752ADA}">
      <dgm:prSet/>
      <dgm:spPr>
        <a:noFill/>
        <a:ln>
          <a:solidFill>
            <a:schemeClr val="accent1"/>
          </a:solidFill>
        </a:ln>
      </dgm:spPr>
      <dgm:t>
        <a:bodyPr/>
        <a:lstStyle/>
        <a:p>
          <a:r>
            <a:rPr lang="nb-NO"/>
            <a:t>Is flyter på vannet – viktig for livet i elver og innsjøer</a:t>
          </a:r>
          <a:endParaRPr lang="en-US"/>
        </a:p>
      </dgm:t>
    </dgm:pt>
    <dgm:pt modelId="{F2091754-356F-48A0-818C-431297FCBEFD}" type="parTrans" cxnId="{8D2DFECA-FB60-4BBD-B6E7-7A29729EE1FB}">
      <dgm:prSet/>
      <dgm:spPr/>
      <dgm:t>
        <a:bodyPr/>
        <a:lstStyle/>
        <a:p>
          <a:endParaRPr lang="en-US"/>
        </a:p>
      </dgm:t>
    </dgm:pt>
    <dgm:pt modelId="{A61B3274-50E5-4025-858F-1272138D7DEF}" type="sibTrans" cxnId="{8D2DFECA-FB60-4BBD-B6E7-7A29729EE1FB}">
      <dgm:prSet/>
      <dgm:spPr/>
      <dgm:t>
        <a:bodyPr/>
        <a:lstStyle/>
        <a:p>
          <a:endParaRPr lang="en-US"/>
        </a:p>
      </dgm:t>
    </dgm:pt>
    <dgm:pt modelId="{E7E3F026-B8D5-4ABC-8741-63223677347E}">
      <dgm:prSet/>
      <dgm:spPr>
        <a:ln>
          <a:solidFill>
            <a:schemeClr val="accent1"/>
          </a:solidFill>
        </a:ln>
      </dgm:spPr>
      <dgm:t>
        <a:bodyPr/>
        <a:lstStyle/>
        <a:p>
          <a:r>
            <a:rPr lang="nb-NO" dirty="0"/>
            <a:t>Jordkloden ville antagelig endt opp som en stor isklump, hadde det ikke vært for at isen flyter!</a:t>
          </a:r>
          <a:endParaRPr lang="en-US" dirty="0"/>
        </a:p>
      </dgm:t>
    </dgm:pt>
    <dgm:pt modelId="{A6F8107B-2743-4F6D-8A80-04AF9D604E10}" type="parTrans" cxnId="{321A3C12-59EC-429C-8A95-86736BFBA86B}">
      <dgm:prSet/>
      <dgm:spPr/>
      <dgm:t>
        <a:bodyPr/>
        <a:lstStyle/>
        <a:p>
          <a:endParaRPr lang="en-US"/>
        </a:p>
      </dgm:t>
    </dgm:pt>
    <dgm:pt modelId="{65AD7621-CEE8-4553-88C1-448A8B02CD35}" type="sibTrans" cxnId="{321A3C12-59EC-429C-8A95-86736BFBA86B}">
      <dgm:prSet/>
      <dgm:spPr/>
      <dgm:t>
        <a:bodyPr/>
        <a:lstStyle/>
        <a:p>
          <a:endParaRPr lang="en-US"/>
        </a:p>
      </dgm:t>
    </dgm:pt>
    <dgm:pt modelId="{FF2B864A-09B4-4F2B-ACED-E590A418E884}">
      <dgm:prSet/>
      <dgm:spPr>
        <a:ln>
          <a:solidFill>
            <a:schemeClr val="accent1"/>
          </a:solidFill>
        </a:ln>
      </dgm:spPr>
      <dgm:t>
        <a:bodyPr/>
        <a:lstStyle/>
        <a:p>
          <a:r>
            <a:rPr lang="nb-NO"/>
            <a:t>Men hvorfor fryser ikke innsjøen nedenfra og opp? </a:t>
          </a:r>
          <a:endParaRPr lang="en-US"/>
        </a:p>
      </dgm:t>
    </dgm:pt>
    <dgm:pt modelId="{EC3F119A-F64F-45D3-860C-C7C3B89C16ED}" type="parTrans" cxnId="{218F97C3-21BC-4D8B-8897-8CA5A4F86243}">
      <dgm:prSet/>
      <dgm:spPr/>
      <dgm:t>
        <a:bodyPr/>
        <a:lstStyle/>
        <a:p>
          <a:endParaRPr lang="en-US"/>
        </a:p>
      </dgm:t>
    </dgm:pt>
    <dgm:pt modelId="{F245A108-4CE6-429C-B43F-D8C3C9E2CA49}" type="sibTrans" cxnId="{218F97C3-21BC-4D8B-8897-8CA5A4F86243}">
      <dgm:prSet/>
      <dgm:spPr/>
      <dgm:t>
        <a:bodyPr/>
        <a:lstStyle/>
        <a:p>
          <a:endParaRPr lang="en-US"/>
        </a:p>
      </dgm:t>
    </dgm:pt>
    <dgm:pt modelId="{6B9BB540-39D9-4932-BFCB-D172755D02F6}" type="pres">
      <dgm:prSet presAssocID="{2E20790E-F8DB-47CA-A76D-1FA38AE14E3B}" presName="linear" presStyleCnt="0">
        <dgm:presLayoutVars>
          <dgm:animLvl val="lvl"/>
          <dgm:resizeHandles val="exact"/>
        </dgm:presLayoutVars>
      </dgm:prSet>
      <dgm:spPr/>
    </dgm:pt>
    <dgm:pt modelId="{44EAD483-E304-4178-8240-C068245561E8}" type="pres">
      <dgm:prSet presAssocID="{42B37FF4-F034-4263-9D0B-E96959752ADA}" presName="parentText" presStyleLbl="node1" presStyleIdx="0" presStyleCnt="3">
        <dgm:presLayoutVars>
          <dgm:chMax val="0"/>
          <dgm:bulletEnabled val="1"/>
        </dgm:presLayoutVars>
      </dgm:prSet>
      <dgm:spPr/>
    </dgm:pt>
    <dgm:pt modelId="{BE68FAED-AB86-4FD3-8664-3A2D881EBA71}" type="pres">
      <dgm:prSet presAssocID="{A61B3274-50E5-4025-858F-1272138D7DEF}" presName="spacer" presStyleCnt="0"/>
      <dgm:spPr/>
    </dgm:pt>
    <dgm:pt modelId="{3BD5E719-297E-4805-B505-DE72D25876D4}" type="pres">
      <dgm:prSet presAssocID="{E7E3F026-B8D5-4ABC-8741-63223677347E}" presName="parentText" presStyleLbl="node1" presStyleIdx="1" presStyleCnt="3">
        <dgm:presLayoutVars>
          <dgm:chMax val="0"/>
          <dgm:bulletEnabled val="1"/>
        </dgm:presLayoutVars>
      </dgm:prSet>
      <dgm:spPr/>
    </dgm:pt>
    <dgm:pt modelId="{E7310D01-567F-4F4D-B70D-10BE67ECA9FE}" type="pres">
      <dgm:prSet presAssocID="{65AD7621-CEE8-4553-88C1-448A8B02CD35}" presName="spacer" presStyleCnt="0"/>
      <dgm:spPr/>
    </dgm:pt>
    <dgm:pt modelId="{7B8484FB-CE22-4BC0-9B22-32D860BB27F8}" type="pres">
      <dgm:prSet presAssocID="{FF2B864A-09B4-4F2B-ACED-E590A418E884}" presName="parentText" presStyleLbl="node1" presStyleIdx="2" presStyleCnt="3">
        <dgm:presLayoutVars>
          <dgm:chMax val="0"/>
          <dgm:bulletEnabled val="1"/>
        </dgm:presLayoutVars>
      </dgm:prSet>
      <dgm:spPr/>
    </dgm:pt>
  </dgm:ptLst>
  <dgm:cxnLst>
    <dgm:cxn modelId="{321A3C12-59EC-429C-8A95-86736BFBA86B}" srcId="{2E20790E-F8DB-47CA-A76D-1FA38AE14E3B}" destId="{E7E3F026-B8D5-4ABC-8741-63223677347E}" srcOrd="1" destOrd="0" parTransId="{A6F8107B-2743-4F6D-8A80-04AF9D604E10}" sibTransId="{65AD7621-CEE8-4553-88C1-448A8B02CD35}"/>
    <dgm:cxn modelId="{D43AB661-D35D-4205-A839-B1071D7DD402}" type="presOf" srcId="{2E20790E-F8DB-47CA-A76D-1FA38AE14E3B}" destId="{6B9BB540-39D9-4932-BFCB-D172755D02F6}" srcOrd="0" destOrd="0" presId="urn:microsoft.com/office/officeart/2005/8/layout/vList2"/>
    <dgm:cxn modelId="{617164B7-6FAD-4CDC-97DF-138F3247EDEF}" type="presOf" srcId="{E7E3F026-B8D5-4ABC-8741-63223677347E}" destId="{3BD5E719-297E-4805-B505-DE72D25876D4}" srcOrd="0" destOrd="0" presId="urn:microsoft.com/office/officeart/2005/8/layout/vList2"/>
    <dgm:cxn modelId="{218F97C3-21BC-4D8B-8897-8CA5A4F86243}" srcId="{2E20790E-F8DB-47CA-A76D-1FA38AE14E3B}" destId="{FF2B864A-09B4-4F2B-ACED-E590A418E884}" srcOrd="2" destOrd="0" parTransId="{EC3F119A-F64F-45D3-860C-C7C3B89C16ED}" sibTransId="{F245A108-4CE6-429C-B43F-D8C3C9E2CA49}"/>
    <dgm:cxn modelId="{8D2DFECA-FB60-4BBD-B6E7-7A29729EE1FB}" srcId="{2E20790E-F8DB-47CA-A76D-1FA38AE14E3B}" destId="{42B37FF4-F034-4263-9D0B-E96959752ADA}" srcOrd="0" destOrd="0" parTransId="{F2091754-356F-48A0-818C-431297FCBEFD}" sibTransId="{A61B3274-50E5-4025-858F-1272138D7DEF}"/>
    <dgm:cxn modelId="{2903FFDB-171A-436C-9022-782CAF16E914}" type="presOf" srcId="{FF2B864A-09B4-4F2B-ACED-E590A418E884}" destId="{7B8484FB-CE22-4BC0-9B22-32D860BB27F8}" srcOrd="0" destOrd="0" presId="urn:microsoft.com/office/officeart/2005/8/layout/vList2"/>
    <dgm:cxn modelId="{464892FD-5867-420F-A762-85C3CBAD0102}" type="presOf" srcId="{42B37FF4-F034-4263-9D0B-E96959752ADA}" destId="{44EAD483-E304-4178-8240-C068245561E8}" srcOrd="0" destOrd="0" presId="urn:microsoft.com/office/officeart/2005/8/layout/vList2"/>
    <dgm:cxn modelId="{DF61B477-9BAC-4DBB-9784-EFC06CA37558}" type="presParOf" srcId="{6B9BB540-39D9-4932-BFCB-D172755D02F6}" destId="{44EAD483-E304-4178-8240-C068245561E8}" srcOrd="0" destOrd="0" presId="urn:microsoft.com/office/officeart/2005/8/layout/vList2"/>
    <dgm:cxn modelId="{6B2A2002-710D-4E8B-B92D-4F72CCA46838}" type="presParOf" srcId="{6B9BB540-39D9-4932-BFCB-D172755D02F6}" destId="{BE68FAED-AB86-4FD3-8664-3A2D881EBA71}" srcOrd="1" destOrd="0" presId="urn:microsoft.com/office/officeart/2005/8/layout/vList2"/>
    <dgm:cxn modelId="{8467BFCD-0AD2-43A8-91B4-31E96B5F410C}" type="presParOf" srcId="{6B9BB540-39D9-4932-BFCB-D172755D02F6}" destId="{3BD5E719-297E-4805-B505-DE72D25876D4}" srcOrd="2" destOrd="0" presId="urn:microsoft.com/office/officeart/2005/8/layout/vList2"/>
    <dgm:cxn modelId="{6EB89037-CF6B-4904-BBD3-9335A889109E}" type="presParOf" srcId="{6B9BB540-39D9-4932-BFCB-D172755D02F6}" destId="{E7310D01-567F-4F4D-B70D-10BE67ECA9FE}" srcOrd="3" destOrd="0" presId="urn:microsoft.com/office/officeart/2005/8/layout/vList2"/>
    <dgm:cxn modelId="{98E5C5F0-D0D1-4BA0-BD70-065F93E39231}" type="presParOf" srcId="{6B9BB540-39D9-4932-BFCB-D172755D02F6}" destId="{7B8484FB-CE22-4BC0-9B22-32D860BB27F8}"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CC6157-3A9B-4BE0-8D7C-5FAAF0DD8705}" type="doc">
      <dgm:prSet loTypeId="urn:microsoft.com/office/officeart/2005/8/layout/vList2" loCatId="Inbox" qsTypeId="urn:microsoft.com/office/officeart/2005/8/quickstyle/simple2" qsCatId="simple" csTypeId="urn:microsoft.com/office/officeart/2005/8/colors/accent1_1" csCatId="accent1"/>
      <dgm:spPr/>
      <dgm:t>
        <a:bodyPr/>
        <a:lstStyle/>
        <a:p>
          <a:endParaRPr lang="en-US"/>
        </a:p>
      </dgm:t>
    </dgm:pt>
    <dgm:pt modelId="{CA301C89-3682-4734-9BCF-48C8E74927A1}">
      <dgm:prSet/>
      <dgm:spPr/>
      <dgm:t>
        <a:bodyPr/>
        <a:lstStyle/>
        <a:p>
          <a:r>
            <a:rPr lang="nb-NO"/>
            <a:t>Vannet holder også godt på varmen og blir avkjølt langsommere enn mange andre stoffer. </a:t>
          </a:r>
          <a:endParaRPr lang="en-US"/>
        </a:p>
      </dgm:t>
    </dgm:pt>
    <dgm:pt modelId="{F990393E-DC96-409E-BCED-68D11EBCFA10}" type="parTrans" cxnId="{C3545A6D-5D8C-48AA-9024-7B9F87C120D5}">
      <dgm:prSet/>
      <dgm:spPr/>
      <dgm:t>
        <a:bodyPr/>
        <a:lstStyle/>
        <a:p>
          <a:endParaRPr lang="en-US"/>
        </a:p>
      </dgm:t>
    </dgm:pt>
    <dgm:pt modelId="{3C07FDFF-3A50-4068-8BA8-9A33D4732526}" type="sibTrans" cxnId="{C3545A6D-5D8C-48AA-9024-7B9F87C120D5}">
      <dgm:prSet/>
      <dgm:spPr/>
      <dgm:t>
        <a:bodyPr/>
        <a:lstStyle/>
        <a:p>
          <a:endParaRPr lang="en-US"/>
        </a:p>
      </dgm:t>
    </dgm:pt>
    <dgm:pt modelId="{56E55934-6AEC-4F1E-8954-F991D1D0EE23}">
      <dgm:prSet/>
      <dgm:spPr/>
      <dgm:t>
        <a:bodyPr/>
        <a:lstStyle/>
        <a:p>
          <a:r>
            <a:rPr lang="nb-NO"/>
            <a:t>Dyr og planter i vann er derfor vanligvis ikke utsatt for så store temperatursvingninger som organismene på land.</a:t>
          </a:r>
          <a:endParaRPr lang="en-US"/>
        </a:p>
      </dgm:t>
    </dgm:pt>
    <dgm:pt modelId="{D5BFD8A5-910F-4014-A7E4-8E16704304B4}" type="parTrans" cxnId="{B5532B08-911C-4D9D-B098-D083D6774DE6}">
      <dgm:prSet/>
      <dgm:spPr/>
      <dgm:t>
        <a:bodyPr/>
        <a:lstStyle/>
        <a:p>
          <a:endParaRPr lang="en-US"/>
        </a:p>
      </dgm:t>
    </dgm:pt>
    <dgm:pt modelId="{CA81CEB0-8ECA-4BA4-9FCD-F94D5F012E13}" type="sibTrans" cxnId="{B5532B08-911C-4D9D-B098-D083D6774DE6}">
      <dgm:prSet/>
      <dgm:spPr/>
      <dgm:t>
        <a:bodyPr/>
        <a:lstStyle/>
        <a:p>
          <a:endParaRPr lang="en-US"/>
        </a:p>
      </dgm:t>
    </dgm:pt>
    <dgm:pt modelId="{F5A7D276-AABF-4D80-9DA3-35D1B63F2E9E}">
      <dgm:prSet/>
      <dgm:spPr/>
      <dgm:t>
        <a:bodyPr/>
        <a:lstStyle/>
        <a:p>
          <a:r>
            <a:rPr lang="nb-NO"/>
            <a:t>Dette er også grunnen til at temperaturen varierer mindre (både gjennom døgnet og gjennom året) ved kysten enn i innlandet. </a:t>
          </a:r>
          <a:endParaRPr lang="en-US"/>
        </a:p>
      </dgm:t>
    </dgm:pt>
    <dgm:pt modelId="{CB041E72-F3A8-4EE4-8558-B5AA3D6481FB}" type="parTrans" cxnId="{30B75B4C-C745-4F63-8B13-3BEDB672CA2B}">
      <dgm:prSet/>
      <dgm:spPr/>
      <dgm:t>
        <a:bodyPr/>
        <a:lstStyle/>
        <a:p>
          <a:endParaRPr lang="en-US"/>
        </a:p>
      </dgm:t>
    </dgm:pt>
    <dgm:pt modelId="{CA506B56-F0C2-4159-A7E4-7271CB5298B7}" type="sibTrans" cxnId="{30B75B4C-C745-4F63-8B13-3BEDB672CA2B}">
      <dgm:prSet/>
      <dgm:spPr/>
      <dgm:t>
        <a:bodyPr/>
        <a:lstStyle/>
        <a:p>
          <a:endParaRPr lang="en-US"/>
        </a:p>
      </dgm:t>
    </dgm:pt>
    <dgm:pt modelId="{A2B1F4F4-F828-4B5C-ADD9-C98EF7F51A6F}">
      <dgm:prSet/>
      <dgm:spPr/>
      <dgm:t>
        <a:bodyPr/>
        <a:lstStyle/>
        <a:p>
          <a:r>
            <a:rPr lang="nb-NO"/>
            <a:t>Det store havet holder lenger på varmen (og trenger lenger tid for å varmes opp) enn landjorda.</a:t>
          </a:r>
          <a:endParaRPr lang="en-US"/>
        </a:p>
      </dgm:t>
    </dgm:pt>
    <dgm:pt modelId="{AF250BA3-AE88-4DE8-ACBF-7F1E800B475F}" type="parTrans" cxnId="{9F55B4DC-753E-43CB-A52B-674264101BFB}">
      <dgm:prSet/>
      <dgm:spPr/>
      <dgm:t>
        <a:bodyPr/>
        <a:lstStyle/>
        <a:p>
          <a:endParaRPr lang="en-US"/>
        </a:p>
      </dgm:t>
    </dgm:pt>
    <dgm:pt modelId="{3F0B1D7F-8EC5-4247-B3FE-39E07DAE44B7}" type="sibTrans" cxnId="{9F55B4DC-753E-43CB-A52B-674264101BFB}">
      <dgm:prSet/>
      <dgm:spPr/>
      <dgm:t>
        <a:bodyPr/>
        <a:lstStyle/>
        <a:p>
          <a:endParaRPr lang="en-US"/>
        </a:p>
      </dgm:t>
    </dgm:pt>
    <dgm:pt modelId="{5E260576-F5F4-463C-BBB9-4989BD976DCB}" type="pres">
      <dgm:prSet presAssocID="{8FCC6157-3A9B-4BE0-8D7C-5FAAF0DD8705}" presName="linear" presStyleCnt="0">
        <dgm:presLayoutVars>
          <dgm:animLvl val="lvl"/>
          <dgm:resizeHandles val="exact"/>
        </dgm:presLayoutVars>
      </dgm:prSet>
      <dgm:spPr/>
    </dgm:pt>
    <dgm:pt modelId="{DE86E84E-E2D9-45EF-86AD-5702BBCBCA3E}" type="pres">
      <dgm:prSet presAssocID="{CA301C89-3682-4734-9BCF-48C8E74927A1}" presName="parentText" presStyleLbl="node1" presStyleIdx="0" presStyleCnt="4">
        <dgm:presLayoutVars>
          <dgm:chMax val="0"/>
          <dgm:bulletEnabled val="1"/>
        </dgm:presLayoutVars>
      </dgm:prSet>
      <dgm:spPr/>
    </dgm:pt>
    <dgm:pt modelId="{0A38F2EF-B79E-4465-8A1C-9C59C69A4717}" type="pres">
      <dgm:prSet presAssocID="{3C07FDFF-3A50-4068-8BA8-9A33D4732526}" presName="spacer" presStyleCnt="0"/>
      <dgm:spPr/>
    </dgm:pt>
    <dgm:pt modelId="{D0B35554-2B27-453B-A5A2-219E7D184D4D}" type="pres">
      <dgm:prSet presAssocID="{56E55934-6AEC-4F1E-8954-F991D1D0EE23}" presName="parentText" presStyleLbl="node1" presStyleIdx="1" presStyleCnt="4">
        <dgm:presLayoutVars>
          <dgm:chMax val="0"/>
          <dgm:bulletEnabled val="1"/>
        </dgm:presLayoutVars>
      </dgm:prSet>
      <dgm:spPr/>
    </dgm:pt>
    <dgm:pt modelId="{E7A09CD1-F94C-4A64-91EF-524120D7E504}" type="pres">
      <dgm:prSet presAssocID="{CA81CEB0-8ECA-4BA4-9FCD-F94D5F012E13}" presName="spacer" presStyleCnt="0"/>
      <dgm:spPr/>
    </dgm:pt>
    <dgm:pt modelId="{87CBAA2B-0EAD-422A-9845-02DC5138726C}" type="pres">
      <dgm:prSet presAssocID="{F5A7D276-AABF-4D80-9DA3-35D1B63F2E9E}" presName="parentText" presStyleLbl="node1" presStyleIdx="2" presStyleCnt="4">
        <dgm:presLayoutVars>
          <dgm:chMax val="0"/>
          <dgm:bulletEnabled val="1"/>
        </dgm:presLayoutVars>
      </dgm:prSet>
      <dgm:spPr/>
    </dgm:pt>
    <dgm:pt modelId="{B53BD694-8940-43B7-9F84-8A85AADF26CE}" type="pres">
      <dgm:prSet presAssocID="{CA506B56-F0C2-4159-A7E4-7271CB5298B7}" presName="spacer" presStyleCnt="0"/>
      <dgm:spPr/>
    </dgm:pt>
    <dgm:pt modelId="{217ED2F5-7C9D-4162-96DC-9EFD4F0D1B63}" type="pres">
      <dgm:prSet presAssocID="{A2B1F4F4-F828-4B5C-ADD9-C98EF7F51A6F}" presName="parentText" presStyleLbl="node1" presStyleIdx="3" presStyleCnt="4">
        <dgm:presLayoutVars>
          <dgm:chMax val="0"/>
          <dgm:bulletEnabled val="1"/>
        </dgm:presLayoutVars>
      </dgm:prSet>
      <dgm:spPr/>
    </dgm:pt>
  </dgm:ptLst>
  <dgm:cxnLst>
    <dgm:cxn modelId="{B5532B08-911C-4D9D-B098-D083D6774DE6}" srcId="{8FCC6157-3A9B-4BE0-8D7C-5FAAF0DD8705}" destId="{56E55934-6AEC-4F1E-8954-F991D1D0EE23}" srcOrd="1" destOrd="0" parTransId="{D5BFD8A5-910F-4014-A7E4-8E16704304B4}" sibTransId="{CA81CEB0-8ECA-4BA4-9FCD-F94D5F012E13}"/>
    <dgm:cxn modelId="{30B75B4C-C745-4F63-8B13-3BEDB672CA2B}" srcId="{8FCC6157-3A9B-4BE0-8D7C-5FAAF0DD8705}" destId="{F5A7D276-AABF-4D80-9DA3-35D1B63F2E9E}" srcOrd="2" destOrd="0" parTransId="{CB041E72-F3A8-4EE4-8558-B5AA3D6481FB}" sibTransId="{CA506B56-F0C2-4159-A7E4-7271CB5298B7}"/>
    <dgm:cxn modelId="{C3545A6D-5D8C-48AA-9024-7B9F87C120D5}" srcId="{8FCC6157-3A9B-4BE0-8D7C-5FAAF0DD8705}" destId="{CA301C89-3682-4734-9BCF-48C8E74927A1}" srcOrd="0" destOrd="0" parTransId="{F990393E-DC96-409E-BCED-68D11EBCFA10}" sibTransId="{3C07FDFF-3A50-4068-8BA8-9A33D4732526}"/>
    <dgm:cxn modelId="{C93D0693-CBC2-466A-A23C-C3FE3EA8F274}" type="presOf" srcId="{CA301C89-3682-4734-9BCF-48C8E74927A1}" destId="{DE86E84E-E2D9-45EF-86AD-5702BBCBCA3E}" srcOrd="0" destOrd="0" presId="urn:microsoft.com/office/officeart/2005/8/layout/vList2"/>
    <dgm:cxn modelId="{B785E793-6DEC-43EA-B4E8-2D3F632894C8}" type="presOf" srcId="{A2B1F4F4-F828-4B5C-ADD9-C98EF7F51A6F}" destId="{217ED2F5-7C9D-4162-96DC-9EFD4F0D1B63}" srcOrd="0" destOrd="0" presId="urn:microsoft.com/office/officeart/2005/8/layout/vList2"/>
    <dgm:cxn modelId="{11403099-2C59-4788-9DEE-81F843A5C03E}" type="presOf" srcId="{8FCC6157-3A9B-4BE0-8D7C-5FAAF0DD8705}" destId="{5E260576-F5F4-463C-BBB9-4989BD976DCB}" srcOrd="0" destOrd="0" presId="urn:microsoft.com/office/officeart/2005/8/layout/vList2"/>
    <dgm:cxn modelId="{A0FE2DB3-5BA5-467F-AF03-8800AF5FEA37}" type="presOf" srcId="{56E55934-6AEC-4F1E-8954-F991D1D0EE23}" destId="{D0B35554-2B27-453B-A5A2-219E7D184D4D}" srcOrd="0" destOrd="0" presId="urn:microsoft.com/office/officeart/2005/8/layout/vList2"/>
    <dgm:cxn modelId="{141B1BB7-D259-446E-AD16-1AB202F46DCA}" type="presOf" srcId="{F5A7D276-AABF-4D80-9DA3-35D1B63F2E9E}" destId="{87CBAA2B-0EAD-422A-9845-02DC5138726C}" srcOrd="0" destOrd="0" presId="urn:microsoft.com/office/officeart/2005/8/layout/vList2"/>
    <dgm:cxn modelId="{9F55B4DC-753E-43CB-A52B-674264101BFB}" srcId="{8FCC6157-3A9B-4BE0-8D7C-5FAAF0DD8705}" destId="{A2B1F4F4-F828-4B5C-ADD9-C98EF7F51A6F}" srcOrd="3" destOrd="0" parTransId="{AF250BA3-AE88-4DE8-ACBF-7F1E800B475F}" sibTransId="{3F0B1D7F-8EC5-4247-B3FE-39E07DAE44B7}"/>
    <dgm:cxn modelId="{CD40541E-B1E5-44F2-A1FD-C0AF16907480}" type="presParOf" srcId="{5E260576-F5F4-463C-BBB9-4989BD976DCB}" destId="{DE86E84E-E2D9-45EF-86AD-5702BBCBCA3E}" srcOrd="0" destOrd="0" presId="urn:microsoft.com/office/officeart/2005/8/layout/vList2"/>
    <dgm:cxn modelId="{3B9306A7-721C-4B4D-B8A3-493B472D197F}" type="presParOf" srcId="{5E260576-F5F4-463C-BBB9-4989BD976DCB}" destId="{0A38F2EF-B79E-4465-8A1C-9C59C69A4717}" srcOrd="1" destOrd="0" presId="urn:microsoft.com/office/officeart/2005/8/layout/vList2"/>
    <dgm:cxn modelId="{5669E9DA-2E81-47A6-9634-F4D0D90907AE}" type="presParOf" srcId="{5E260576-F5F4-463C-BBB9-4989BD976DCB}" destId="{D0B35554-2B27-453B-A5A2-219E7D184D4D}" srcOrd="2" destOrd="0" presId="urn:microsoft.com/office/officeart/2005/8/layout/vList2"/>
    <dgm:cxn modelId="{2809D149-7B2F-487B-B6CD-D09F0A43EC5C}" type="presParOf" srcId="{5E260576-F5F4-463C-BBB9-4989BD976DCB}" destId="{E7A09CD1-F94C-4A64-91EF-524120D7E504}" srcOrd="3" destOrd="0" presId="urn:microsoft.com/office/officeart/2005/8/layout/vList2"/>
    <dgm:cxn modelId="{9602EA7C-778F-4D81-9E14-39A22C9495E0}" type="presParOf" srcId="{5E260576-F5F4-463C-BBB9-4989BD976DCB}" destId="{87CBAA2B-0EAD-422A-9845-02DC5138726C}" srcOrd="4" destOrd="0" presId="urn:microsoft.com/office/officeart/2005/8/layout/vList2"/>
    <dgm:cxn modelId="{7B43D69C-5D4B-48E4-9E10-BAE545E2CB02}" type="presParOf" srcId="{5E260576-F5F4-463C-BBB9-4989BD976DCB}" destId="{B53BD694-8940-43B7-9F84-8A85AADF26CE}" srcOrd="5" destOrd="0" presId="urn:microsoft.com/office/officeart/2005/8/layout/vList2"/>
    <dgm:cxn modelId="{F2A137A7-566E-4B24-883E-51390B770B20}" type="presParOf" srcId="{5E260576-F5F4-463C-BBB9-4989BD976DCB}" destId="{217ED2F5-7C9D-4162-96DC-9EFD4F0D1B63}"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C26877-76D0-4D71-A511-4B06D9BEA7F4}"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21A40F01-985C-4EEF-823C-C7E86F97E0C0}">
      <dgm:prSet/>
      <dgm:spPr/>
      <dgm:t>
        <a:bodyPr/>
        <a:lstStyle/>
        <a:p>
          <a:r>
            <a:rPr lang="nb-NO"/>
            <a:t>Det er alltid fuktighet i lufta</a:t>
          </a:r>
          <a:endParaRPr lang="en-US"/>
        </a:p>
      </dgm:t>
    </dgm:pt>
    <dgm:pt modelId="{7CF97F1C-B243-425C-AFC5-343C7724EC11}" type="parTrans" cxnId="{6CEFA7AC-5FFD-469E-95B5-1624394FD8F7}">
      <dgm:prSet/>
      <dgm:spPr/>
      <dgm:t>
        <a:bodyPr/>
        <a:lstStyle/>
        <a:p>
          <a:endParaRPr lang="en-US"/>
        </a:p>
      </dgm:t>
    </dgm:pt>
    <dgm:pt modelId="{00A00A6A-8B39-404E-893A-9231DF17119B}" type="sibTrans" cxnId="{6CEFA7AC-5FFD-469E-95B5-1624394FD8F7}">
      <dgm:prSet/>
      <dgm:spPr/>
      <dgm:t>
        <a:bodyPr/>
        <a:lstStyle/>
        <a:p>
          <a:endParaRPr lang="en-US"/>
        </a:p>
      </dgm:t>
    </dgm:pt>
    <dgm:pt modelId="{9EFB3654-CF45-4FD1-9099-DF50AD0AC342}">
      <dgm:prSet/>
      <dgm:spPr/>
      <dgm:t>
        <a:bodyPr/>
        <a:lstStyle/>
        <a:p>
          <a:r>
            <a:rPr lang="nb-NO"/>
            <a:t>Vanndråper dannes stort sett ved at vanndamp fester seg til yrsmå partikler i lufta (f.eks støv-eller saltkorn)</a:t>
          </a:r>
          <a:endParaRPr lang="en-US"/>
        </a:p>
      </dgm:t>
    </dgm:pt>
    <dgm:pt modelId="{062D14E5-9E9D-47D2-A3E0-A1B0B402A709}" type="parTrans" cxnId="{04932463-5439-457A-9428-91DB394B6AA7}">
      <dgm:prSet/>
      <dgm:spPr/>
      <dgm:t>
        <a:bodyPr/>
        <a:lstStyle/>
        <a:p>
          <a:endParaRPr lang="en-US"/>
        </a:p>
      </dgm:t>
    </dgm:pt>
    <dgm:pt modelId="{F5028176-A4AF-4C51-A457-D91D344A2983}" type="sibTrans" cxnId="{04932463-5439-457A-9428-91DB394B6AA7}">
      <dgm:prSet/>
      <dgm:spPr/>
      <dgm:t>
        <a:bodyPr/>
        <a:lstStyle/>
        <a:p>
          <a:endParaRPr lang="en-US"/>
        </a:p>
      </dgm:t>
    </dgm:pt>
    <dgm:pt modelId="{AA43B8BF-0616-4899-8122-23422FA51277}">
      <dgm:prSet/>
      <dgm:spPr/>
      <dgm:t>
        <a:bodyPr/>
        <a:lstStyle/>
        <a:p>
          <a:r>
            <a:rPr lang="nb-NO"/>
            <a:t>Disse partiklene kalles kondensasjonskjerner </a:t>
          </a:r>
          <a:endParaRPr lang="en-US"/>
        </a:p>
      </dgm:t>
    </dgm:pt>
    <dgm:pt modelId="{D59477F1-BF3D-49BA-B34C-B6E6379B3E08}" type="parTrans" cxnId="{A593D1E6-B1DA-491D-922B-FD7D53222D0B}">
      <dgm:prSet/>
      <dgm:spPr/>
      <dgm:t>
        <a:bodyPr/>
        <a:lstStyle/>
        <a:p>
          <a:endParaRPr lang="en-US"/>
        </a:p>
      </dgm:t>
    </dgm:pt>
    <dgm:pt modelId="{37C75342-7289-421B-BC46-C4CC459A0C66}" type="sibTrans" cxnId="{A593D1E6-B1DA-491D-922B-FD7D53222D0B}">
      <dgm:prSet/>
      <dgm:spPr/>
      <dgm:t>
        <a:bodyPr/>
        <a:lstStyle/>
        <a:p>
          <a:endParaRPr lang="en-US"/>
        </a:p>
      </dgm:t>
    </dgm:pt>
    <dgm:pt modelId="{7C9CF887-2A2C-4AC6-B61F-83293608AFF8}">
      <dgm:prSet/>
      <dgm:spPr/>
      <dgm:t>
        <a:bodyPr/>
        <a:lstStyle/>
        <a:p>
          <a:r>
            <a:rPr lang="nb-NO"/>
            <a:t>Når dråpene stiger til værs, blir det dannet skyer</a:t>
          </a:r>
          <a:endParaRPr lang="en-US"/>
        </a:p>
      </dgm:t>
    </dgm:pt>
    <dgm:pt modelId="{278DA1A0-B3CE-448A-96F4-CC4BC6C4BA39}" type="parTrans" cxnId="{F1D7D1B4-92F7-4494-AA80-D15534A21292}">
      <dgm:prSet/>
      <dgm:spPr/>
      <dgm:t>
        <a:bodyPr/>
        <a:lstStyle/>
        <a:p>
          <a:endParaRPr lang="en-US"/>
        </a:p>
      </dgm:t>
    </dgm:pt>
    <dgm:pt modelId="{84704A38-DC9E-4371-93C1-78A429200ED0}" type="sibTrans" cxnId="{F1D7D1B4-92F7-4494-AA80-D15534A21292}">
      <dgm:prSet/>
      <dgm:spPr/>
      <dgm:t>
        <a:bodyPr/>
        <a:lstStyle/>
        <a:p>
          <a:endParaRPr lang="en-US"/>
        </a:p>
      </dgm:t>
    </dgm:pt>
    <dgm:pt modelId="{917570D9-9B5E-4D11-9A8E-80ADC0D9A963}">
      <dgm:prSet/>
      <dgm:spPr/>
      <dgm:t>
        <a:bodyPr/>
        <a:lstStyle/>
        <a:p>
          <a:r>
            <a:rPr lang="nb-NO" dirty="0"/>
            <a:t>Skyer er tunge. Vannet i en typisk sky kan ha en masse på flere millioner tonn!</a:t>
          </a:r>
          <a:endParaRPr lang="en-US" dirty="0"/>
        </a:p>
      </dgm:t>
    </dgm:pt>
    <dgm:pt modelId="{CD8F814A-570F-4925-858A-5099E4712D53}" type="parTrans" cxnId="{E01A8130-E438-4FA7-99C3-BABCE596965D}">
      <dgm:prSet/>
      <dgm:spPr/>
      <dgm:t>
        <a:bodyPr/>
        <a:lstStyle/>
        <a:p>
          <a:endParaRPr lang="en-US"/>
        </a:p>
      </dgm:t>
    </dgm:pt>
    <dgm:pt modelId="{0A048C1F-1125-485E-8964-5B92821DF08E}" type="sibTrans" cxnId="{E01A8130-E438-4FA7-99C3-BABCE596965D}">
      <dgm:prSet/>
      <dgm:spPr/>
      <dgm:t>
        <a:bodyPr/>
        <a:lstStyle/>
        <a:p>
          <a:endParaRPr lang="en-US"/>
        </a:p>
      </dgm:t>
    </dgm:pt>
    <dgm:pt modelId="{414EB45A-1244-4E45-B70B-0E422D2BA454}">
      <dgm:prSet/>
      <dgm:spPr/>
      <dgm:t>
        <a:bodyPr/>
        <a:lstStyle/>
        <a:p>
          <a:r>
            <a:rPr lang="nb-NO" dirty="0"/>
            <a:t>Men ettersom skyen er så svær, kan luftstrømmer under og i skyen klare å holde de små dråpene svevende.</a:t>
          </a:r>
          <a:endParaRPr lang="en-US" dirty="0"/>
        </a:p>
      </dgm:t>
    </dgm:pt>
    <dgm:pt modelId="{752B16E1-CBEC-4A40-ABF0-4213E63A6E8B}" type="parTrans" cxnId="{B23478B6-1594-446C-BE93-76E7EF7BB623}">
      <dgm:prSet/>
      <dgm:spPr/>
      <dgm:t>
        <a:bodyPr/>
        <a:lstStyle/>
        <a:p>
          <a:endParaRPr lang="en-US"/>
        </a:p>
      </dgm:t>
    </dgm:pt>
    <dgm:pt modelId="{F8DD0018-9B61-46A1-83F0-A91158BAEBBD}" type="sibTrans" cxnId="{B23478B6-1594-446C-BE93-76E7EF7BB623}">
      <dgm:prSet/>
      <dgm:spPr/>
      <dgm:t>
        <a:bodyPr/>
        <a:lstStyle/>
        <a:p>
          <a:endParaRPr lang="en-US"/>
        </a:p>
      </dgm:t>
    </dgm:pt>
    <dgm:pt modelId="{69A30DAA-49A2-44E2-833F-24E1204ACA74}" type="pres">
      <dgm:prSet presAssocID="{9AC26877-76D0-4D71-A511-4B06D9BEA7F4}" presName="Name0" presStyleCnt="0">
        <dgm:presLayoutVars>
          <dgm:dir/>
          <dgm:resizeHandles val="exact"/>
        </dgm:presLayoutVars>
      </dgm:prSet>
      <dgm:spPr/>
    </dgm:pt>
    <dgm:pt modelId="{D2C842D5-D522-40BA-9483-E5DCA4DF9FA3}" type="pres">
      <dgm:prSet presAssocID="{21A40F01-985C-4EEF-823C-C7E86F97E0C0}" presName="node" presStyleLbl="node1" presStyleIdx="0" presStyleCnt="6">
        <dgm:presLayoutVars>
          <dgm:bulletEnabled val="1"/>
        </dgm:presLayoutVars>
      </dgm:prSet>
      <dgm:spPr/>
    </dgm:pt>
    <dgm:pt modelId="{3E6C6237-8466-447D-A7E0-4F470960DBA3}" type="pres">
      <dgm:prSet presAssocID="{00A00A6A-8B39-404E-893A-9231DF17119B}" presName="sibTrans" presStyleLbl="sibTrans1D1" presStyleIdx="0" presStyleCnt="5"/>
      <dgm:spPr/>
    </dgm:pt>
    <dgm:pt modelId="{0DFF8B3E-7F99-43C7-B7FA-053EDAFE4E07}" type="pres">
      <dgm:prSet presAssocID="{00A00A6A-8B39-404E-893A-9231DF17119B}" presName="connectorText" presStyleLbl="sibTrans1D1" presStyleIdx="0" presStyleCnt="5"/>
      <dgm:spPr/>
    </dgm:pt>
    <dgm:pt modelId="{9A6B5FFE-E11D-4E96-8C8D-D3EF480A6CEE}" type="pres">
      <dgm:prSet presAssocID="{9EFB3654-CF45-4FD1-9099-DF50AD0AC342}" presName="node" presStyleLbl="node1" presStyleIdx="1" presStyleCnt="6">
        <dgm:presLayoutVars>
          <dgm:bulletEnabled val="1"/>
        </dgm:presLayoutVars>
      </dgm:prSet>
      <dgm:spPr/>
    </dgm:pt>
    <dgm:pt modelId="{96864665-0BC4-4D4F-9C15-0CCD8757333C}" type="pres">
      <dgm:prSet presAssocID="{F5028176-A4AF-4C51-A457-D91D344A2983}" presName="sibTrans" presStyleLbl="sibTrans1D1" presStyleIdx="1" presStyleCnt="5"/>
      <dgm:spPr/>
    </dgm:pt>
    <dgm:pt modelId="{73644417-A131-434E-8310-A797C255A90A}" type="pres">
      <dgm:prSet presAssocID="{F5028176-A4AF-4C51-A457-D91D344A2983}" presName="connectorText" presStyleLbl="sibTrans1D1" presStyleIdx="1" presStyleCnt="5"/>
      <dgm:spPr/>
    </dgm:pt>
    <dgm:pt modelId="{C9728D50-AEBC-43D7-AEFF-5DDD9E02F799}" type="pres">
      <dgm:prSet presAssocID="{AA43B8BF-0616-4899-8122-23422FA51277}" presName="node" presStyleLbl="node1" presStyleIdx="2" presStyleCnt="6">
        <dgm:presLayoutVars>
          <dgm:bulletEnabled val="1"/>
        </dgm:presLayoutVars>
      </dgm:prSet>
      <dgm:spPr/>
    </dgm:pt>
    <dgm:pt modelId="{DF070342-5406-47DE-BF11-C6C2FC848287}" type="pres">
      <dgm:prSet presAssocID="{37C75342-7289-421B-BC46-C4CC459A0C66}" presName="sibTrans" presStyleLbl="sibTrans1D1" presStyleIdx="2" presStyleCnt="5"/>
      <dgm:spPr/>
    </dgm:pt>
    <dgm:pt modelId="{4FEA02BA-C782-4D8B-AB9E-E4A5F54B9D34}" type="pres">
      <dgm:prSet presAssocID="{37C75342-7289-421B-BC46-C4CC459A0C66}" presName="connectorText" presStyleLbl="sibTrans1D1" presStyleIdx="2" presStyleCnt="5"/>
      <dgm:spPr/>
    </dgm:pt>
    <dgm:pt modelId="{004DB5BD-EC2F-4DBA-88E4-E9B65377AC0C}" type="pres">
      <dgm:prSet presAssocID="{7C9CF887-2A2C-4AC6-B61F-83293608AFF8}" presName="node" presStyleLbl="node1" presStyleIdx="3" presStyleCnt="6">
        <dgm:presLayoutVars>
          <dgm:bulletEnabled val="1"/>
        </dgm:presLayoutVars>
      </dgm:prSet>
      <dgm:spPr/>
    </dgm:pt>
    <dgm:pt modelId="{B92F29D1-B8FD-4294-96D9-27ABDD80E701}" type="pres">
      <dgm:prSet presAssocID="{84704A38-DC9E-4371-93C1-78A429200ED0}" presName="sibTrans" presStyleLbl="sibTrans1D1" presStyleIdx="3" presStyleCnt="5"/>
      <dgm:spPr/>
    </dgm:pt>
    <dgm:pt modelId="{9F82CF17-6732-4734-8DA3-652570319D81}" type="pres">
      <dgm:prSet presAssocID="{84704A38-DC9E-4371-93C1-78A429200ED0}" presName="connectorText" presStyleLbl="sibTrans1D1" presStyleIdx="3" presStyleCnt="5"/>
      <dgm:spPr/>
    </dgm:pt>
    <dgm:pt modelId="{0004A1ED-FE30-4C20-A1A3-B98ED4FA12FC}" type="pres">
      <dgm:prSet presAssocID="{917570D9-9B5E-4D11-9A8E-80ADC0D9A963}" presName="node" presStyleLbl="node1" presStyleIdx="4" presStyleCnt="6">
        <dgm:presLayoutVars>
          <dgm:bulletEnabled val="1"/>
        </dgm:presLayoutVars>
      </dgm:prSet>
      <dgm:spPr/>
    </dgm:pt>
    <dgm:pt modelId="{950F23A3-B54A-4F99-BDFA-E4E0D0D0F3D3}" type="pres">
      <dgm:prSet presAssocID="{0A048C1F-1125-485E-8964-5B92821DF08E}" presName="sibTrans" presStyleLbl="sibTrans1D1" presStyleIdx="4" presStyleCnt="5"/>
      <dgm:spPr/>
    </dgm:pt>
    <dgm:pt modelId="{A43E659A-DF79-4BF1-8C57-9980CDE4A265}" type="pres">
      <dgm:prSet presAssocID="{0A048C1F-1125-485E-8964-5B92821DF08E}" presName="connectorText" presStyleLbl="sibTrans1D1" presStyleIdx="4" presStyleCnt="5"/>
      <dgm:spPr/>
    </dgm:pt>
    <dgm:pt modelId="{81C19B86-1D04-404C-849F-AFC5C49550BA}" type="pres">
      <dgm:prSet presAssocID="{414EB45A-1244-4E45-B70B-0E422D2BA454}" presName="node" presStyleLbl="node1" presStyleIdx="5" presStyleCnt="6">
        <dgm:presLayoutVars>
          <dgm:bulletEnabled val="1"/>
        </dgm:presLayoutVars>
      </dgm:prSet>
      <dgm:spPr/>
    </dgm:pt>
  </dgm:ptLst>
  <dgm:cxnLst>
    <dgm:cxn modelId="{D3E9A30B-0A8E-4ACF-A528-55303C2ABFCC}" type="presOf" srcId="{0A048C1F-1125-485E-8964-5B92821DF08E}" destId="{950F23A3-B54A-4F99-BDFA-E4E0D0D0F3D3}" srcOrd="0" destOrd="0" presId="urn:microsoft.com/office/officeart/2016/7/layout/RepeatingBendingProcessNew"/>
    <dgm:cxn modelId="{17E9D70C-E28D-4EBC-8BAD-0652479A18BA}" type="presOf" srcId="{37C75342-7289-421B-BC46-C4CC459A0C66}" destId="{4FEA02BA-C782-4D8B-AB9E-E4A5F54B9D34}" srcOrd="1" destOrd="0" presId="urn:microsoft.com/office/officeart/2016/7/layout/RepeatingBendingProcessNew"/>
    <dgm:cxn modelId="{E01A8130-E438-4FA7-99C3-BABCE596965D}" srcId="{9AC26877-76D0-4D71-A511-4B06D9BEA7F4}" destId="{917570D9-9B5E-4D11-9A8E-80ADC0D9A963}" srcOrd="4" destOrd="0" parTransId="{CD8F814A-570F-4925-858A-5099E4712D53}" sibTransId="{0A048C1F-1125-485E-8964-5B92821DF08E}"/>
    <dgm:cxn modelId="{04932463-5439-457A-9428-91DB394B6AA7}" srcId="{9AC26877-76D0-4D71-A511-4B06D9BEA7F4}" destId="{9EFB3654-CF45-4FD1-9099-DF50AD0AC342}" srcOrd="1" destOrd="0" parTransId="{062D14E5-9E9D-47D2-A3E0-A1B0B402A709}" sibTransId="{F5028176-A4AF-4C51-A457-D91D344A2983}"/>
    <dgm:cxn modelId="{DF9D6466-1DC1-4F8C-84D8-1FA0CDD1118F}" type="presOf" srcId="{9AC26877-76D0-4D71-A511-4B06D9BEA7F4}" destId="{69A30DAA-49A2-44E2-833F-24E1204ACA74}" srcOrd="0" destOrd="0" presId="urn:microsoft.com/office/officeart/2016/7/layout/RepeatingBendingProcessNew"/>
    <dgm:cxn modelId="{9F5DCE48-0F08-473E-8E17-099F5E4EF11B}" type="presOf" srcId="{84704A38-DC9E-4371-93C1-78A429200ED0}" destId="{9F82CF17-6732-4734-8DA3-652570319D81}" srcOrd="1" destOrd="0" presId="urn:microsoft.com/office/officeart/2016/7/layout/RepeatingBendingProcessNew"/>
    <dgm:cxn modelId="{BB3BB256-71A1-4354-B8D7-36C1A18FD568}" type="presOf" srcId="{37C75342-7289-421B-BC46-C4CC459A0C66}" destId="{DF070342-5406-47DE-BF11-C6C2FC848287}" srcOrd="0" destOrd="0" presId="urn:microsoft.com/office/officeart/2016/7/layout/RepeatingBendingProcessNew"/>
    <dgm:cxn modelId="{C211EF87-642D-4B59-92F6-E8BF7B08E41B}" type="presOf" srcId="{0A048C1F-1125-485E-8964-5B92821DF08E}" destId="{A43E659A-DF79-4BF1-8C57-9980CDE4A265}" srcOrd="1" destOrd="0" presId="urn:microsoft.com/office/officeart/2016/7/layout/RepeatingBendingProcessNew"/>
    <dgm:cxn modelId="{89356CAA-BBE5-49C6-BB85-0D2C36820AAF}" type="presOf" srcId="{414EB45A-1244-4E45-B70B-0E422D2BA454}" destId="{81C19B86-1D04-404C-849F-AFC5C49550BA}" srcOrd="0" destOrd="0" presId="urn:microsoft.com/office/officeart/2016/7/layout/RepeatingBendingProcessNew"/>
    <dgm:cxn modelId="{3115C6AB-1283-4381-9A0F-1A14D0AF842B}" type="presOf" srcId="{917570D9-9B5E-4D11-9A8E-80ADC0D9A963}" destId="{0004A1ED-FE30-4C20-A1A3-B98ED4FA12FC}" srcOrd="0" destOrd="0" presId="urn:microsoft.com/office/officeart/2016/7/layout/RepeatingBendingProcessNew"/>
    <dgm:cxn modelId="{6CEFA7AC-5FFD-469E-95B5-1624394FD8F7}" srcId="{9AC26877-76D0-4D71-A511-4B06D9BEA7F4}" destId="{21A40F01-985C-4EEF-823C-C7E86F97E0C0}" srcOrd="0" destOrd="0" parTransId="{7CF97F1C-B243-425C-AFC5-343C7724EC11}" sibTransId="{00A00A6A-8B39-404E-893A-9231DF17119B}"/>
    <dgm:cxn modelId="{F1D7D1B4-92F7-4494-AA80-D15534A21292}" srcId="{9AC26877-76D0-4D71-A511-4B06D9BEA7F4}" destId="{7C9CF887-2A2C-4AC6-B61F-83293608AFF8}" srcOrd="3" destOrd="0" parTransId="{278DA1A0-B3CE-448A-96F4-CC4BC6C4BA39}" sibTransId="{84704A38-DC9E-4371-93C1-78A429200ED0}"/>
    <dgm:cxn modelId="{B23478B6-1594-446C-BE93-76E7EF7BB623}" srcId="{9AC26877-76D0-4D71-A511-4B06D9BEA7F4}" destId="{414EB45A-1244-4E45-B70B-0E422D2BA454}" srcOrd="5" destOrd="0" parTransId="{752B16E1-CBEC-4A40-ABF0-4213E63A6E8B}" sibTransId="{F8DD0018-9B61-46A1-83F0-A91158BAEBBD}"/>
    <dgm:cxn modelId="{CEAE98C2-3FAD-4988-9875-7C6EB8261DD3}" type="presOf" srcId="{F5028176-A4AF-4C51-A457-D91D344A2983}" destId="{73644417-A131-434E-8310-A797C255A90A}" srcOrd="1" destOrd="0" presId="urn:microsoft.com/office/officeart/2016/7/layout/RepeatingBendingProcessNew"/>
    <dgm:cxn modelId="{EE94E2C7-2222-4815-8AB3-0E2A45D13889}" type="presOf" srcId="{84704A38-DC9E-4371-93C1-78A429200ED0}" destId="{B92F29D1-B8FD-4294-96D9-27ABDD80E701}" srcOrd="0" destOrd="0" presId="urn:microsoft.com/office/officeart/2016/7/layout/RepeatingBendingProcessNew"/>
    <dgm:cxn modelId="{C67B6ED1-B75A-41CD-BC82-01316518D70A}" type="presOf" srcId="{00A00A6A-8B39-404E-893A-9231DF17119B}" destId="{3E6C6237-8466-447D-A7E0-4F470960DBA3}" srcOrd="0" destOrd="0" presId="urn:microsoft.com/office/officeart/2016/7/layout/RepeatingBendingProcessNew"/>
    <dgm:cxn modelId="{5E019ED7-2AFF-48B7-A705-71DDEE20203B}" type="presOf" srcId="{00A00A6A-8B39-404E-893A-9231DF17119B}" destId="{0DFF8B3E-7F99-43C7-B7FA-053EDAFE4E07}" srcOrd="1" destOrd="0" presId="urn:microsoft.com/office/officeart/2016/7/layout/RepeatingBendingProcessNew"/>
    <dgm:cxn modelId="{8D7D23E5-875E-4DA8-A932-E4475B039CBE}" type="presOf" srcId="{21A40F01-985C-4EEF-823C-C7E86F97E0C0}" destId="{D2C842D5-D522-40BA-9483-E5DCA4DF9FA3}" srcOrd="0" destOrd="0" presId="urn:microsoft.com/office/officeart/2016/7/layout/RepeatingBendingProcessNew"/>
    <dgm:cxn modelId="{A593D1E6-B1DA-491D-922B-FD7D53222D0B}" srcId="{9AC26877-76D0-4D71-A511-4B06D9BEA7F4}" destId="{AA43B8BF-0616-4899-8122-23422FA51277}" srcOrd="2" destOrd="0" parTransId="{D59477F1-BF3D-49BA-B34C-B6E6379B3E08}" sibTransId="{37C75342-7289-421B-BC46-C4CC459A0C66}"/>
    <dgm:cxn modelId="{FEB82EEF-CA99-49F6-B8E8-6F28FCF75942}" type="presOf" srcId="{7C9CF887-2A2C-4AC6-B61F-83293608AFF8}" destId="{004DB5BD-EC2F-4DBA-88E4-E9B65377AC0C}" srcOrd="0" destOrd="0" presId="urn:microsoft.com/office/officeart/2016/7/layout/RepeatingBendingProcessNew"/>
    <dgm:cxn modelId="{3EE38BF3-0A84-4BFC-996B-0D7BF9A969F7}" type="presOf" srcId="{9EFB3654-CF45-4FD1-9099-DF50AD0AC342}" destId="{9A6B5FFE-E11D-4E96-8C8D-D3EF480A6CEE}" srcOrd="0" destOrd="0" presId="urn:microsoft.com/office/officeart/2016/7/layout/RepeatingBendingProcessNew"/>
    <dgm:cxn modelId="{E3F3FFF7-7CD6-43CA-AF3D-1BB353BD2D64}" type="presOf" srcId="{AA43B8BF-0616-4899-8122-23422FA51277}" destId="{C9728D50-AEBC-43D7-AEFF-5DDD9E02F799}" srcOrd="0" destOrd="0" presId="urn:microsoft.com/office/officeart/2016/7/layout/RepeatingBendingProcessNew"/>
    <dgm:cxn modelId="{ACC63BF8-BC4B-44BE-9FD0-218724154A38}" type="presOf" srcId="{F5028176-A4AF-4C51-A457-D91D344A2983}" destId="{96864665-0BC4-4D4F-9C15-0CCD8757333C}" srcOrd="0" destOrd="0" presId="urn:microsoft.com/office/officeart/2016/7/layout/RepeatingBendingProcessNew"/>
    <dgm:cxn modelId="{96C7D478-F40D-42B7-BC67-F2EA6D344A70}" type="presParOf" srcId="{69A30DAA-49A2-44E2-833F-24E1204ACA74}" destId="{D2C842D5-D522-40BA-9483-E5DCA4DF9FA3}" srcOrd="0" destOrd="0" presId="urn:microsoft.com/office/officeart/2016/7/layout/RepeatingBendingProcessNew"/>
    <dgm:cxn modelId="{36A8C593-568D-4432-826D-B47BC8D197D9}" type="presParOf" srcId="{69A30DAA-49A2-44E2-833F-24E1204ACA74}" destId="{3E6C6237-8466-447D-A7E0-4F470960DBA3}" srcOrd="1" destOrd="0" presId="urn:microsoft.com/office/officeart/2016/7/layout/RepeatingBendingProcessNew"/>
    <dgm:cxn modelId="{A962E08A-B507-4B97-9CFC-3112679D1395}" type="presParOf" srcId="{3E6C6237-8466-447D-A7E0-4F470960DBA3}" destId="{0DFF8B3E-7F99-43C7-B7FA-053EDAFE4E07}" srcOrd="0" destOrd="0" presId="urn:microsoft.com/office/officeart/2016/7/layout/RepeatingBendingProcessNew"/>
    <dgm:cxn modelId="{AD5E10CC-EC7D-4484-9096-FCD542ECD87E}" type="presParOf" srcId="{69A30DAA-49A2-44E2-833F-24E1204ACA74}" destId="{9A6B5FFE-E11D-4E96-8C8D-D3EF480A6CEE}" srcOrd="2" destOrd="0" presId="urn:microsoft.com/office/officeart/2016/7/layout/RepeatingBendingProcessNew"/>
    <dgm:cxn modelId="{E473A078-4372-4452-9404-63E292477F83}" type="presParOf" srcId="{69A30DAA-49A2-44E2-833F-24E1204ACA74}" destId="{96864665-0BC4-4D4F-9C15-0CCD8757333C}" srcOrd="3" destOrd="0" presId="urn:microsoft.com/office/officeart/2016/7/layout/RepeatingBendingProcessNew"/>
    <dgm:cxn modelId="{73135D46-E808-407D-B407-FC6AB6CC3C23}" type="presParOf" srcId="{96864665-0BC4-4D4F-9C15-0CCD8757333C}" destId="{73644417-A131-434E-8310-A797C255A90A}" srcOrd="0" destOrd="0" presId="urn:microsoft.com/office/officeart/2016/7/layout/RepeatingBendingProcessNew"/>
    <dgm:cxn modelId="{53CC52A4-5501-4A67-AFBB-9D4DE60E5E2E}" type="presParOf" srcId="{69A30DAA-49A2-44E2-833F-24E1204ACA74}" destId="{C9728D50-AEBC-43D7-AEFF-5DDD9E02F799}" srcOrd="4" destOrd="0" presId="urn:microsoft.com/office/officeart/2016/7/layout/RepeatingBendingProcessNew"/>
    <dgm:cxn modelId="{EE85C281-3681-4A29-A36B-B207E09647FD}" type="presParOf" srcId="{69A30DAA-49A2-44E2-833F-24E1204ACA74}" destId="{DF070342-5406-47DE-BF11-C6C2FC848287}" srcOrd="5" destOrd="0" presId="urn:microsoft.com/office/officeart/2016/7/layout/RepeatingBendingProcessNew"/>
    <dgm:cxn modelId="{CBA53FE6-00DE-485D-A132-DBCB6EE744BF}" type="presParOf" srcId="{DF070342-5406-47DE-BF11-C6C2FC848287}" destId="{4FEA02BA-C782-4D8B-AB9E-E4A5F54B9D34}" srcOrd="0" destOrd="0" presId="urn:microsoft.com/office/officeart/2016/7/layout/RepeatingBendingProcessNew"/>
    <dgm:cxn modelId="{6819B612-AC52-4823-A9F4-EB5B9C047362}" type="presParOf" srcId="{69A30DAA-49A2-44E2-833F-24E1204ACA74}" destId="{004DB5BD-EC2F-4DBA-88E4-E9B65377AC0C}" srcOrd="6" destOrd="0" presId="urn:microsoft.com/office/officeart/2016/7/layout/RepeatingBendingProcessNew"/>
    <dgm:cxn modelId="{56911599-E1E5-4635-BFE0-7E49AF5F8CE4}" type="presParOf" srcId="{69A30DAA-49A2-44E2-833F-24E1204ACA74}" destId="{B92F29D1-B8FD-4294-96D9-27ABDD80E701}" srcOrd="7" destOrd="0" presId="urn:microsoft.com/office/officeart/2016/7/layout/RepeatingBendingProcessNew"/>
    <dgm:cxn modelId="{9507EFC3-A35F-4200-9572-B100FDA5E2B2}" type="presParOf" srcId="{B92F29D1-B8FD-4294-96D9-27ABDD80E701}" destId="{9F82CF17-6732-4734-8DA3-652570319D81}" srcOrd="0" destOrd="0" presId="urn:microsoft.com/office/officeart/2016/7/layout/RepeatingBendingProcessNew"/>
    <dgm:cxn modelId="{7EEE7B66-4783-4F5C-AA5E-AF50E09C92CB}" type="presParOf" srcId="{69A30DAA-49A2-44E2-833F-24E1204ACA74}" destId="{0004A1ED-FE30-4C20-A1A3-B98ED4FA12FC}" srcOrd="8" destOrd="0" presId="urn:microsoft.com/office/officeart/2016/7/layout/RepeatingBendingProcessNew"/>
    <dgm:cxn modelId="{302442B7-66D1-49DF-BD44-15A780336C1A}" type="presParOf" srcId="{69A30DAA-49A2-44E2-833F-24E1204ACA74}" destId="{950F23A3-B54A-4F99-BDFA-E4E0D0D0F3D3}" srcOrd="9" destOrd="0" presId="urn:microsoft.com/office/officeart/2016/7/layout/RepeatingBendingProcessNew"/>
    <dgm:cxn modelId="{CDBE90F3-64D4-4253-8951-0AC78548B74E}" type="presParOf" srcId="{950F23A3-B54A-4F99-BDFA-E4E0D0D0F3D3}" destId="{A43E659A-DF79-4BF1-8C57-9980CDE4A265}" srcOrd="0" destOrd="0" presId="urn:microsoft.com/office/officeart/2016/7/layout/RepeatingBendingProcessNew"/>
    <dgm:cxn modelId="{A9993B42-C263-43BF-AD5D-3EFAEC6A5175}" type="presParOf" srcId="{69A30DAA-49A2-44E2-833F-24E1204ACA74}" destId="{81C19B86-1D04-404C-849F-AFC5C49550BA}"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05B6172-FA72-4053-ACE6-B85762EC02F9}" type="doc">
      <dgm:prSet loTypeId="urn:microsoft.com/office/officeart/2005/8/layout/vList2" loCatId="Inbox" qsTypeId="urn:microsoft.com/office/officeart/2005/8/quickstyle/simple3" qsCatId="simple" csTypeId="urn:microsoft.com/office/officeart/2005/8/colors/accent2_1" csCatId="accent2"/>
      <dgm:spPr/>
      <dgm:t>
        <a:bodyPr/>
        <a:lstStyle/>
        <a:p>
          <a:endParaRPr lang="en-US"/>
        </a:p>
      </dgm:t>
    </dgm:pt>
    <dgm:pt modelId="{030964A7-D833-462E-8BE4-D59E5B0F74EE}">
      <dgm:prSet/>
      <dgm:spPr/>
      <dgm:t>
        <a:bodyPr/>
        <a:lstStyle/>
        <a:p>
          <a:r>
            <a:rPr lang="nb-NO"/>
            <a:t>Sludd er en mellomting mellom snø og regn. </a:t>
          </a:r>
          <a:endParaRPr lang="en-US"/>
        </a:p>
      </dgm:t>
    </dgm:pt>
    <dgm:pt modelId="{B2395EAE-ACC9-4F3C-AA2A-741A02072A8B}" type="parTrans" cxnId="{0B3D4A1E-DF5F-4540-B6A3-C86DCEB8D0F8}">
      <dgm:prSet/>
      <dgm:spPr/>
      <dgm:t>
        <a:bodyPr/>
        <a:lstStyle/>
        <a:p>
          <a:endParaRPr lang="en-US"/>
        </a:p>
      </dgm:t>
    </dgm:pt>
    <dgm:pt modelId="{8543974D-0B8B-4524-B948-68FEEF251166}" type="sibTrans" cxnId="{0B3D4A1E-DF5F-4540-B6A3-C86DCEB8D0F8}">
      <dgm:prSet/>
      <dgm:spPr/>
      <dgm:t>
        <a:bodyPr/>
        <a:lstStyle/>
        <a:p>
          <a:endParaRPr lang="en-US"/>
        </a:p>
      </dgm:t>
    </dgm:pt>
    <dgm:pt modelId="{4F52FBD5-CA56-4147-B43E-AC444C385A69}">
      <dgm:prSet/>
      <dgm:spPr/>
      <dgm:t>
        <a:bodyPr/>
        <a:lstStyle/>
        <a:p>
          <a:r>
            <a:rPr lang="nb-NO"/>
            <a:t>Sludd oppstår ved at iskrystallene smelter litt på vei ned mot bakken. </a:t>
          </a:r>
          <a:endParaRPr lang="en-US"/>
        </a:p>
      </dgm:t>
    </dgm:pt>
    <dgm:pt modelId="{0EB143D1-CB93-4CA3-BFAD-73898BAC5D0E}" type="parTrans" cxnId="{255D1C06-1B2A-40EC-9419-754B577B5D8B}">
      <dgm:prSet/>
      <dgm:spPr/>
      <dgm:t>
        <a:bodyPr/>
        <a:lstStyle/>
        <a:p>
          <a:endParaRPr lang="en-US"/>
        </a:p>
      </dgm:t>
    </dgm:pt>
    <dgm:pt modelId="{51FD112E-337C-4278-AF54-2F82AD6D5C37}" type="sibTrans" cxnId="{255D1C06-1B2A-40EC-9419-754B577B5D8B}">
      <dgm:prSet/>
      <dgm:spPr/>
      <dgm:t>
        <a:bodyPr/>
        <a:lstStyle/>
        <a:p>
          <a:endParaRPr lang="en-US"/>
        </a:p>
      </dgm:t>
    </dgm:pt>
    <dgm:pt modelId="{9366411A-ACD2-429E-9D2F-45DAE32BD174}">
      <dgm:prSet/>
      <dgm:spPr/>
      <dgm:t>
        <a:bodyPr/>
        <a:lstStyle/>
        <a:p>
          <a:r>
            <a:rPr lang="nb-NO"/>
            <a:t>Det dannes gjerne når det er 3-5 grader ved bakken. </a:t>
          </a:r>
          <a:endParaRPr lang="en-US"/>
        </a:p>
      </dgm:t>
    </dgm:pt>
    <dgm:pt modelId="{BC31B214-E9B6-4D05-8B33-E2E0E09E87B0}" type="parTrans" cxnId="{47584FCA-393A-4A77-9B22-5F2FB676DE58}">
      <dgm:prSet/>
      <dgm:spPr/>
      <dgm:t>
        <a:bodyPr/>
        <a:lstStyle/>
        <a:p>
          <a:endParaRPr lang="en-US"/>
        </a:p>
      </dgm:t>
    </dgm:pt>
    <dgm:pt modelId="{9BA14DB0-B899-4426-8588-13E76B59A0C6}" type="sibTrans" cxnId="{47584FCA-393A-4A77-9B22-5F2FB676DE58}">
      <dgm:prSet/>
      <dgm:spPr/>
      <dgm:t>
        <a:bodyPr/>
        <a:lstStyle/>
        <a:p>
          <a:endParaRPr lang="en-US"/>
        </a:p>
      </dgm:t>
    </dgm:pt>
    <dgm:pt modelId="{6505A5B5-8D3F-4C49-984D-558AF1913FA3}">
      <dgm:prSet/>
      <dgm:spPr/>
      <dgm:t>
        <a:bodyPr/>
        <a:lstStyle/>
        <a:p>
          <a:r>
            <a:rPr lang="nb-NO"/>
            <a:t>Er temperaturen høyere enn dette, vil snøen begynne å smelte, og det vil falle sludd  blandet med regn.</a:t>
          </a:r>
          <a:endParaRPr lang="en-US"/>
        </a:p>
      </dgm:t>
    </dgm:pt>
    <dgm:pt modelId="{4B70E93A-FF2D-4883-8D9A-86C0AD081C87}" type="parTrans" cxnId="{1B806CA2-4795-4AFD-99FC-8A3AA11B2509}">
      <dgm:prSet/>
      <dgm:spPr/>
      <dgm:t>
        <a:bodyPr/>
        <a:lstStyle/>
        <a:p>
          <a:endParaRPr lang="en-US"/>
        </a:p>
      </dgm:t>
    </dgm:pt>
    <dgm:pt modelId="{CD24C2F5-507C-41E7-B407-08BB3EBE3C1F}" type="sibTrans" cxnId="{1B806CA2-4795-4AFD-99FC-8A3AA11B2509}">
      <dgm:prSet/>
      <dgm:spPr/>
      <dgm:t>
        <a:bodyPr/>
        <a:lstStyle/>
        <a:p>
          <a:endParaRPr lang="en-US"/>
        </a:p>
      </dgm:t>
    </dgm:pt>
    <dgm:pt modelId="{D460EC92-F612-4B6F-A66B-B1141628E89F}" type="pres">
      <dgm:prSet presAssocID="{D05B6172-FA72-4053-ACE6-B85762EC02F9}" presName="linear" presStyleCnt="0">
        <dgm:presLayoutVars>
          <dgm:animLvl val="lvl"/>
          <dgm:resizeHandles val="exact"/>
        </dgm:presLayoutVars>
      </dgm:prSet>
      <dgm:spPr/>
    </dgm:pt>
    <dgm:pt modelId="{C7C34689-9DD0-48AB-BC8E-2EC8A3486066}" type="pres">
      <dgm:prSet presAssocID="{030964A7-D833-462E-8BE4-D59E5B0F74EE}" presName="parentText" presStyleLbl="node1" presStyleIdx="0" presStyleCnt="4">
        <dgm:presLayoutVars>
          <dgm:chMax val="0"/>
          <dgm:bulletEnabled val="1"/>
        </dgm:presLayoutVars>
      </dgm:prSet>
      <dgm:spPr/>
    </dgm:pt>
    <dgm:pt modelId="{A6176CEF-AE1B-4AEB-ADED-A37E54C91314}" type="pres">
      <dgm:prSet presAssocID="{8543974D-0B8B-4524-B948-68FEEF251166}" presName="spacer" presStyleCnt="0"/>
      <dgm:spPr/>
    </dgm:pt>
    <dgm:pt modelId="{2AF9DF30-2392-40D3-A857-11C8ABF28EAD}" type="pres">
      <dgm:prSet presAssocID="{4F52FBD5-CA56-4147-B43E-AC444C385A69}" presName="parentText" presStyleLbl="node1" presStyleIdx="1" presStyleCnt="4">
        <dgm:presLayoutVars>
          <dgm:chMax val="0"/>
          <dgm:bulletEnabled val="1"/>
        </dgm:presLayoutVars>
      </dgm:prSet>
      <dgm:spPr/>
    </dgm:pt>
    <dgm:pt modelId="{CB2A8EBC-F85A-4C01-9917-2538E0D880B9}" type="pres">
      <dgm:prSet presAssocID="{51FD112E-337C-4278-AF54-2F82AD6D5C37}" presName="spacer" presStyleCnt="0"/>
      <dgm:spPr/>
    </dgm:pt>
    <dgm:pt modelId="{BAD77902-B5D4-4933-8E43-72149BF03183}" type="pres">
      <dgm:prSet presAssocID="{9366411A-ACD2-429E-9D2F-45DAE32BD174}" presName="parentText" presStyleLbl="node1" presStyleIdx="2" presStyleCnt="4">
        <dgm:presLayoutVars>
          <dgm:chMax val="0"/>
          <dgm:bulletEnabled val="1"/>
        </dgm:presLayoutVars>
      </dgm:prSet>
      <dgm:spPr/>
    </dgm:pt>
    <dgm:pt modelId="{3DAA5D60-CF01-471C-826E-A9019F3BDF10}" type="pres">
      <dgm:prSet presAssocID="{9BA14DB0-B899-4426-8588-13E76B59A0C6}" presName="spacer" presStyleCnt="0"/>
      <dgm:spPr/>
    </dgm:pt>
    <dgm:pt modelId="{2B01ED01-039E-4F44-912B-33392BD1509C}" type="pres">
      <dgm:prSet presAssocID="{6505A5B5-8D3F-4C49-984D-558AF1913FA3}" presName="parentText" presStyleLbl="node1" presStyleIdx="3" presStyleCnt="4">
        <dgm:presLayoutVars>
          <dgm:chMax val="0"/>
          <dgm:bulletEnabled val="1"/>
        </dgm:presLayoutVars>
      </dgm:prSet>
      <dgm:spPr/>
    </dgm:pt>
  </dgm:ptLst>
  <dgm:cxnLst>
    <dgm:cxn modelId="{255D1C06-1B2A-40EC-9419-754B577B5D8B}" srcId="{D05B6172-FA72-4053-ACE6-B85762EC02F9}" destId="{4F52FBD5-CA56-4147-B43E-AC444C385A69}" srcOrd="1" destOrd="0" parTransId="{0EB143D1-CB93-4CA3-BFAD-73898BAC5D0E}" sibTransId="{51FD112E-337C-4278-AF54-2F82AD6D5C37}"/>
    <dgm:cxn modelId="{0B3D4A1E-DF5F-4540-B6A3-C86DCEB8D0F8}" srcId="{D05B6172-FA72-4053-ACE6-B85762EC02F9}" destId="{030964A7-D833-462E-8BE4-D59E5B0F74EE}" srcOrd="0" destOrd="0" parTransId="{B2395EAE-ACC9-4F3C-AA2A-741A02072A8B}" sibTransId="{8543974D-0B8B-4524-B948-68FEEF251166}"/>
    <dgm:cxn modelId="{22485B28-3A79-40E3-A9D7-81A7E1C871A4}" type="presOf" srcId="{9366411A-ACD2-429E-9D2F-45DAE32BD174}" destId="{BAD77902-B5D4-4933-8E43-72149BF03183}" srcOrd="0" destOrd="0" presId="urn:microsoft.com/office/officeart/2005/8/layout/vList2"/>
    <dgm:cxn modelId="{3F7CAD70-43DD-4B8E-8E80-3FD23197842D}" type="presOf" srcId="{4F52FBD5-CA56-4147-B43E-AC444C385A69}" destId="{2AF9DF30-2392-40D3-A857-11C8ABF28EAD}" srcOrd="0" destOrd="0" presId="urn:microsoft.com/office/officeart/2005/8/layout/vList2"/>
    <dgm:cxn modelId="{1038B489-E6E8-40ED-940F-5BE8D9A4DF21}" type="presOf" srcId="{030964A7-D833-462E-8BE4-D59E5B0F74EE}" destId="{C7C34689-9DD0-48AB-BC8E-2EC8A3486066}" srcOrd="0" destOrd="0" presId="urn:microsoft.com/office/officeart/2005/8/layout/vList2"/>
    <dgm:cxn modelId="{4A5C538B-606E-4901-BF03-79A5058EF55B}" type="presOf" srcId="{D05B6172-FA72-4053-ACE6-B85762EC02F9}" destId="{D460EC92-F612-4B6F-A66B-B1141628E89F}" srcOrd="0" destOrd="0" presId="urn:microsoft.com/office/officeart/2005/8/layout/vList2"/>
    <dgm:cxn modelId="{1B806CA2-4795-4AFD-99FC-8A3AA11B2509}" srcId="{D05B6172-FA72-4053-ACE6-B85762EC02F9}" destId="{6505A5B5-8D3F-4C49-984D-558AF1913FA3}" srcOrd="3" destOrd="0" parTransId="{4B70E93A-FF2D-4883-8D9A-86C0AD081C87}" sibTransId="{CD24C2F5-507C-41E7-B407-08BB3EBE3C1F}"/>
    <dgm:cxn modelId="{B5F7A3B2-7E78-4407-9523-947EA9E9ADEA}" type="presOf" srcId="{6505A5B5-8D3F-4C49-984D-558AF1913FA3}" destId="{2B01ED01-039E-4F44-912B-33392BD1509C}" srcOrd="0" destOrd="0" presId="urn:microsoft.com/office/officeart/2005/8/layout/vList2"/>
    <dgm:cxn modelId="{47584FCA-393A-4A77-9B22-5F2FB676DE58}" srcId="{D05B6172-FA72-4053-ACE6-B85762EC02F9}" destId="{9366411A-ACD2-429E-9D2F-45DAE32BD174}" srcOrd="2" destOrd="0" parTransId="{BC31B214-E9B6-4D05-8B33-E2E0E09E87B0}" sibTransId="{9BA14DB0-B899-4426-8588-13E76B59A0C6}"/>
    <dgm:cxn modelId="{F6D153AF-F616-4CAB-A51C-F354FC34BF57}" type="presParOf" srcId="{D460EC92-F612-4B6F-A66B-B1141628E89F}" destId="{C7C34689-9DD0-48AB-BC8E-2EC8A3486066}" srcOrd="0" destOrd="0" presId="urn:microsoft.com/office/officeart/2005/8/layout/vList2"/>
    <dgm:cxn modelId="{FA64E15D-9164-41FC-8F67-E8D3BADBD7DB}" type="presParOf" srcId="{D460EC92-F612-4B6F-A66B-B1141628E89F}" destId="{A6176CEF-AE1B-4AEB-ADED-A37E54C91314}" srcOrd="1" destOrd="0" presId="urn:microsoft.com/office/officeart/2005/8/layout/vList2"/>
    <dgm:cxn modelId="{EDC72D1B-8512-4465-99BF-360C11CA34FB}" type="presParOf" srcId="{D460EC92-F612-4B6F-A66B-B1141628E89F}" destId="{2AF9DF30-2392-40D3-A857-11C8ABF28EAD}" srcOrd="2" destOrd="0" presId="urn:microsoft.com/office/officeart/2005/8/layout/vList2"/>
    <dgm:cxn modelId="{DF37D00D-707E-40AB-AB83-63601BAF03A5}" type="presParOf" srcId="{D460EC92-F612-4B6F-A66B-B1141628E89F}" destId="{CB2A8EBC-F85A-4C01-9917-2538E0D880B9}" srcOrd="3" destOrd="0" presId="urn:microsoft.com/office/officeart/2005/8/layout/vList2"/>
    <dgm:cxn modelId="{20460E39-471F-40D3-96BD-333FD6DA1344}" type="presParOf" srcId="{D460EC92-F612-4B6F-A66B-B1141628E89F}" destId="{BAD77902-B5D4-4933-8E43-72149BF03183}" srcOrd="4" destOrd="0" presId="urn:microsoft.com/office/officeart/2005/8/layout/vList2"/>
    <dgm:cxn modelId="{9202D86A-C34A-4A93-8892-6273565D95AD}" type="presParOf" srcId="{D460EC92-F612-4B6F-A66B-B1141628E89F}" destId="{3DAA5D60-CF01-471C-826E-A9019F3BDF10}" srcOrd="5" destOrd="0" presId="urn:microsoft.com/office/officeart/2005/8/layout/vList2"/>
    <dgm:cxn modelId="{B35B3FCF-AAC2-4382-A57C-7CDE0308F0A5}" type="presParOf" srcId="{D460EC92-F612-4B6F-A66B-B1141628E89F}" destId="{2B01ED01-039E-4F44-912B-33392BD1509C}"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3D1FD4-BB59-4D62-BB13-3473D4217BD3}">
      <dsp:nvSpPr>
        <dsp:cNvPr id="0" name=""/>
        <dsp:cNvSpPr/>
      </dsp:nvSpPr>
      <dsp:spPr>
        <a:xfrm>
          <a:off x="0" y="0"/>
          <a:ext cx="8280368" cy="647862"/>
        </a:xfrm>
        <a:prstGeom prst="roundRect">
          <a:avLst>
            <a:gd name="adj" fmla="val 10000"/>
          </a:avLst>
        </a:prstGeom>
        <a:gradFill rotWithShape="0">
          <a:gsLst>
            <a:gs pos="0">
              <a:schemeClr val="accent1">
                <a:alpha val="90000"/>
                <a:hueOff val="0"/>
                <a:satOff val="0"/>
                <a:lumOff val="0"/>
                <a:alphaOff val="0"/>
                <a:tint val="70000"/>
                <a:satMod val="100000"/>
                <a:lumMod val="110000"/>
              </a:schemeClr>
            </a:gs>
            <a:gs pos="50000">
              <a:schemeClr val="accent1">
                <a:alpha val="90000"/>
                <a:hueOff val="0"/>
                <a:satOff val="0"/>
                <a:lumOff val="0"/>
                <a:alphaOff val="0"/>
                <a:tint val="75000"/>
                <a:satMod val="101000"/>
                <a:lumMod val="105000"/>
              </a:schemeClr>
            </a:gs>
            <a:gs pos="100000">
              <a:schemeClr val="accent1">
                <a:alpha val="90000"/>
                <a:hueOff val="0"/>
                <a:satOff val="0"/>
                <a:lumOff val="0"/>
                <a:alphaOff val="0"/>
                <a:tint val="82000"/>
                <a:satMod val="104000"/>
                <a:lumMod val="105000"/>
              </a:schemeClr>
            </a:gs>
          </a:gsLst>
          <a:lin ang="27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nb-NO" sz="1700" kern="1200" dirty="0"/>
            <a:t>Solvarmen får vann til å fordampe fra havet, innsjøene, jordbunnen og plantene</a:t>
          </a:r>
          <a:endParaRPr lang="en-US" sz="1700" kern="1200" dirty="0"/>
        </a:p>
      </dsp:txBody>
      <dsp:txXfrm>
        <a:off x="18975" y="18975"/>
        <a:ext cx="7505475" cy="609912"/>
      </dsp:txXfrm>
    </dsp:sp>
    <dsp:sp modelId="{57E2B712-F916-42D8-A836-73A2641E29A3}">
      <dsp:nvSpPr>
        <dsp:cNvPr id="0" name=""/>
        <dsp:cNvSpPr/>
      </dsp:nvSpPr>
      <dsp:spPr>
        <a:xfrm>
          <a:off x="618339" y="737842"/>
          <a:ext cx="8280368" cy="647862"/>
        </a:xfrm>
        <a:prstGeom prst="roundRect">
          <a:avLst>
            <a:gd name="adj" fmla="val 10000"/>
          </a:avLst>
        </a:prstGeom>
        <a:gradFill rotWithShape="0">
          <a:gsLst>
            <a:gs pos="0">
              <a:schemeClr val="accent1">
                <a:alpha val="90000"/>
                <a:hueOff val="0"/>
                <a:satOff val="0"/>
                <a:lumOff val="0"/>
                <a:alphaOff val="-10000"/>
                <a:tint val="70000"/>
                <a:satMod val="100000"/>
                <a:lumMod val="110000"/>
              </a:schemeClr>
            </a:gs>
            <a:gs pos="50000">
              <a:schemeClr val="accent1">
                <a:alpha val="90000"/>
                <a:hueOff val="0"/>
                <a:satOff val="0"/>
                <a:lumOff val="0"/>
                <a:alphaOff val="-10000"/>
                <a:tint val="75000"/>
                <a:satMod val="101000"/>
                <a:lumMod val="105000"/>
              </a:schemeClr>
            </a:gs>
            <a:gs pos="100000">
              <a:schemeClr val="accent1">
                <a:alpha val="90000"/>
                <a:hueOff val="0"/>
                <a:satOff val="0"/>
                <a:lumOff val="0"/>
                <a:alphaOff val="-10000"/>
                <a:tint val="82000"/>
                <a:satMod val="104000"/>
                <a:lumMod val="105000"/>
              </a:schemeClr>
            </a:gs>
          </a:gsLst>
          <a:lin ang="27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nb-NO" sz="1700" kern="1200" dirty="0"/>
            <a:t>Skyer dannes når den fuktige lufta kommer opp i kaldere luftlag</a:t>
          </a:r>
          <a:endParaRPr lang="en-US" sz="1700" kern="1200" dirty="0"/>
        </a:p>
      </dsp:txBody>
      <dsp:txXfrm>
        <a:off x="637314" y="756817"/>
        <a:ext cx="7202968" cy="609912"/>
      </dsp:txXfrm>
    </dsp:sp>
    <dsp:sp modelId="{47A9B7DD-1101-4AD4-B15B-CEB45FB54121}">
      <dsp:nvSpPr>
        <dsp:cNvPr id="0" name=""/>
        <dsp:cNvSpPr/>
      </dsp:nvSpPr>
      <dsp:spPr>
        <a:xfrm>
          <a:off x="1236678" y="1475685"/>
          <a:ext cx="8280368" cy="647862"/>
        </a:xfrm>
        <a:prstGeom prst="roundRect">
          <a:avLst>
            <a:gd name="adj" fmla="val 10000"/>
          </a:avLst>
        </a:prstGeom>
        <a:gradFill rotWithShape="0">
          <a:gsLst>
            <a:gs pos="0">
              <a:schemeClr val="accent1">
                <a:alpha val="90000"/>
                <a:hueOff val="0"/>
                <a:satOff val="0"/>
                <a:lumOff val="0"/>
                <a:alphaOff val="-20000"/>
                <a:tint val="70000"/>
                <a:satMod val="100000"/>
                <a:lumMod val="110000"/>
              </a:schemeClr>
            </a:gs>
            <a:gs pos="50000">
              <a:schemeClr val="accent1">
                <a:alpha val="90000"/>
                <a:hueOff val="0"/>
                <a:satOff val="0"/>
                <a:lumOff val="0"/>
                <a:alphaOff val="-20000"/>
                <a:tint val="75000"/>
                <a:satMod val="101000"/>
                <a:lumMod val="105000"/>
              </a:schemeClr>
            </a:gs>
            <a:gs pos="100000">
              <a:schemeClr val="accent1">
                <a:alpha val="90000"/>
                <a:hueOff val="0"/>
                <a:satOff val="0"/>
                <a:lumOff val="0"/>
                <a:alphaOff val="-20000"/>
                <a:tint val="82000"/>
                <a:satMod val="104000"/>
                <a:lumMod val="105000"/>
              </a:schemeClr>
            </a:gs>
          </a:gsLst>
          <a:lin ang="27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nb-NO" sz="1700" kern="1200"/>
            <a:t>Da kondenserer dampen og blir til større dråper, som vi ser som skyer</a:t>
          </a:r>
          <a:endParaRPr lang="en-US" sz="1700" kern="1200"/>
        </a:p>
      </dsp:txBody>
      <dsp:txXfrm>
        <a:off x="1255653" y="1494660"/>
        <a:ext cx="7202968" cy="609912"/>
      </dsp:txXfrm>
    </dsp:sp>
    <dsp:sp modelId="{6B45DDB8-7A99-42B4-B765-86EE38EA527B}">
      <dsp:nvSpPr>
        <dsp:cNvPr id="0" name=""/>
        <dsp:cNvSpPr/>
      </dsp:nvSpPr>
      <dsp:spPr>
        <a:xfrm>
          <a:off x="1855017" y="2213528"/>
          <a:ext cx="8280368" cy="647862"/>
        </a:xfrm>
        <a:prstGeom prst="roundRect">
          <a:avLst>
            <a:gd name="adj" fmla="val 10000"/>
          </a:avLst>
        </a:prstGeom>
        <a:gradFill rotWithShape="0">
          <a:gsLst>
            <a:gs pos="0">
              <a:schemeClr val="accent1">
                <a:alpha val="90000"/>
                <a:hueOff val="0"/>
                <a:satOff val="0"/>
                <a:lumOff val="0"/>
                <a:alphaOff val="-30000"/>
                <a:tint val="70000"/>
                <a:satMod val="100000"/>
                <a:lumMod val="110000"/>
              </a:schemeClr>
            </a:gs>
            <a:gs pos="50000">
              <a:schemeClr val="accent1">
                <a:alpha val="90000"/>
                <a:hueOff val="0"/>
                <a:satOff val="0"/>
                <a:lumOff val="0"/>
                <a:alphaOff val="-30000"/>
                <a:tint val="75000"/>
                <a:satMod val="101000"/>
                <a:lumMod val="105000"/>
              </a:schemeClr>
            </a:gs>
            <a:gs pos="100000">
              <a:schemeClr val="accent1">
                <a:alpha val="90000"/>
                <a:hueOff val="0"/>
                <a:satOff val="0"/>
                <a:lumOff val="0"/>
                <a:alphaOff val="-30000"/>
                <a:tint val="82000"/>
                <a:satMod val="104000"/>
                <a:lumMod val="105000"/>
              </a:schemeClr>
            </a:gs>
          </a:gsLst>
          <a:lin ang="27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nb-NO" sz="1700" kern="1200"/>
            <a:t>Når skyene frigir vannet igjen, så faller det meste ned som regn eller snø direkte i havet</a:t>
          </a:r>
          <a:endParaRPr lang="en-US" sz="1700" kern="1200"/>
        </a:p>
      </dsp:txBody>
      <dsp:txXfrm>
        <a:off x="1873992" y="2232503"/>
        <a:ext cx="7202968" cy="609912"/>
      </dsp:txXfrm>
    </dsp:sp>
    <dsp:sp modelId="{2ECA8E2D-FA8B-49F1-8535-B6C8ACD1A3E6}">
      <dsp:nvSpPr>
        <dsp:cNvPr id="0" name=""/>
        <dsp:cNvSpPr/>
      </dsp:nvSpPr>
      <dsp:spPr>
        <a:xfrm>
          <a:off x="2473356" y="2951371"/>
          <a:ext cx="8280368" cy="647862"/>
        </a:xfrm>
        <a:prstGeom prst="roundRect">
          <a:avLst>
            <a:gd name="adj" fmla="val 10000"/>
          </a:avLst>
        </a:prstGeom>
        <a:gradFill rotWithShape="0">
          <a:gsLst>
            <a:gs pos="0">
              <a:schemeClr val="accent1">
                <a:alpha val="90000"/>
                <a:hueOff val="0"/>
                <a:satOff val="0"/>
                <a:lumOff val="0"/>
                <a:alphaOff val="-40000"/>
                <a:tint val="70000"/>
                <a:satMod val="100000"/>
                <a:lumMod val="110000"/>
              </a:schemeClr>
            </a:gs>
            <a:gs pos="50000">
              <a:schemeClr val="accent1">
                <a:alpha val="90000"/>
                <a:hueOff val="0"/>
                <a:satOff val="0"/>
                <a:lumOff val="0"/>
                <a:alphaOff val="-40000"/>
                <a:tint val="75000"/>
                <a:satMod val="101000"/>
                <a:lumMod val="105000"/>
              </a:schemeClr>
            </a:gs>
            <a:gs pos="100000">
              <a:schemeClr val="accent1">
                <a:alpha val="90000"/>
                <a:hueOff val="0"/>
                <a:satOff val="0"/>
                <a:lumOff val="0"/>
                <a:alphaOff val="-40000"/>
                <a:tint val="82000"/>
                <a:satMod val="104000"/>
                <a:lumMod val="105000"/>
              </a:schemeClr>
            </a:gs>
          </a:gsLst>
          <a:lin ang="27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nb-NO" sz="1700" kern="1200">
              <a:sym typeface="Wingdings" panose="05000000000000000000" pitchFamily="2" charset="2"/>
            </a:rPr>
            <a:t></a:t>
          </a:r>
          <a:r>
            <a:rPr lang="nb-NO" sz="1700" kern="1200"/>
            <a:t> </a:t>
          </a:r>
          <a:r>
            <a:rPr lang="nb-NO" sz="1700" b="1" kern="1200"/>
            <a:t>Vannets kretsløp!</a:t>
          </a:r>
          <a:endParaRPr lang="en-US" sz="1700" kern="1200"/>
        </a:p>
      </dsp:txBody>
      <dsp:txXfrm>
        <a:off x="2492331" y="2970346"/>
        <a:ext cx="7202968" cy="609912"/>
      </dsp:txXfrm>
    </dsp:sp>
    <dsp:sp modelId="{7AEDCF2C-B588-4C67-B53D-A6E38855C0A9}">
      <dsp:nvSpPr>
        <dsp:cNvPr id="0" name=""/>
        <dsp:cNvSpPr/>
      </dsp:nvSpPr>
      <dsp:spPr>
        <a:xfrm>
          <a:off x="7859257" y="473299"/>
          <a:ext cx="421110" cy="421110"/>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1</a:t>
          </a:r>
        </a:p>
      </dsp:txBody>
      <dsp:txXfrm>
        <a:off x="7954007" y="473299"/>
        <a:ext cx="231610" cy="316885"/>
      </dsp:txXfrm>
    </dsp:sp>
    <dsp:sp modelId="{83044724-BDB5-48A3-B88A-FF7984122985}">
      <dsp:nvSpPr>
        <dsp:cNvPr id="0" name=""/>
        <dsp:cNvSpPr/>
      </dsp:nvSpPr>
      <dsp:spPr>
        <a:xfrm>
          <a:off x="8477597" y="1211142"/>
          <a:ext cx="421110" cy="421110"/>
        </a:xfrm>
        <a:prstGeom prst="downArrow">
          <a:avLst>
            <a:gd name="adj1" fmla="val 55000"/>
            <a:gd name="adj2" fmla="val 45000"/>
          </a:avLst>
        </a:prstGeom>
        <a:solidFill>
          <a:schemeClr val="accent1">
            <a:alpha val="90000"/>
            <a:tint val="40000"/>
            <a:hueOff val="0"/>
            <a:satOff val="0"/>
            <a:lumOff val="0"/>
            <a:alphaOff val="-13333"/>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2</a:t>
          </a:r>
        </a:p>
      </dsp:txBody>
      <dsp:txXfrm>
        <a:off x="8572347" y="1211142"/>
        <a:ext cx="231610" cy="316885"/>
      </dsp:txXfrm>
    </dsp:sp>
    <dsp:sp modelId="{78F77767-6B19-4A4F-8178-BA9F43DFEDF1}">
      <dsp:nvSpPr>
        <dsp:cNvPr id="0" name=""/>
        <dsp:cNvSpPr/>
      </dsp:nvSpPr>
      <dsp:spPr>
        <a:xfrm>
          <a:off x="9095936" y="1938187"/>
          <a:ext cx="421110" cy="421110"/>
        </a:xfrm>
        <a:prstGeom prst="downArrow">
          <a:avLst>
            <a:gd name="adj1" fmla="val 55000"/>
            <a:gd name="adj2" fmla="val 45000"/>
          </a:avLst>
        </a:prstGeom>
        <a:solidFill>
          <a:schemeClr val="accent1">
            <a:alpha val="90000"/>
            <a:tint val="40000"/>
            <a:hueOff val="0"/>
            <a:satOff val="0"/>
            <a:lumOff val="0"/>
            <a:alphaOff val="-26667"/>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3</a:t>
          </a:r>
        </a:p>
      </dsp:txBody>
      <dsp:txXfrm>
        <a:off x="9190686" y="1938187"/>
        <a:ext cx="231610" cy="316885"/>
      </dsp:txXfrm>
    </dsp:sp>
    <dsp:sp modelId="{4F4D25E8-A1A2-4579-82C2-7D2CCE36536A}">
      <dsp:nvSpPr>
        <dsp:cNvPr id="0" name=""/>
        <dsp:cNvSpPr/>
      </dsp:nvSpPr>
      <dsp:spPr>
        <a:xfrm>
          <a:off x="9714275" y="2683228"/>
          <a:ext cx="421110" cy="421110"/>
        </a:xfrm>
        <a:prstGeom prst="downArrow">
          <a:avLst>
            <a:gd name="adj1" fmla="val 55000"/>
            <a:gd name="adj2" fmla="val 45000"/>
          </a:avLst>
        </a:prstGeom>
        <a:solidFill>
          <a:schemeClr val="accent1">
            <a:alpha val="90000"/>
            <a:tint val="40000"/>
            <a:hueOff val="0"/>
            <a:satOff val="0"/>
            <a:lumOff val="0"/>
            <a:alphaOff val="-4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4</a:t>
          </a:r>
        </a:p>
      </dsp:txBody>
      <dsp:txXfrm>
        <a:off x="9809025" y="2683228"/>
        <a:ext cx="231610" cy="3168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EAD483-E304-4178-8240-C068245561E8}">
      <dsp:nvSpPr>
        <dsp:cNvPr id="0" name=""/>
        <dsp:cNvSpPr/>
      </dsp:nvSpPr>
      <dsp:spPr>
        <a:xfrm>
          <a:off x="0" y="81255"/>
          <a:ext cx="6278562" cy="1734159"/>
        </a:xfrm>
        <a:prstGeom prst="roundRect">
          <a:avLst/>
        </a:prstGeom>
        <a:noFill/>
        <a:ln w="127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nb-NO" sz="3100" kern="1200"/>
            <a:t>Is flyter på vannet – viktig for livet i elver og innsjøer</a:t>
          </a:r>
          <a:endParaRPr lang="en-US" sz="3100" kern="1200"/>
        </a:p>
      </dsp:txBody>
      <dsp:txXfrm>
        <a:off x="84655" y="165910"/>
        <a:ext cx="6109252" cy="1564849"/>
      </dsp:txXfrm>
    </dsp:sp>
    <dsp:sp modelId="{3BD5E719-297E-4805-B505-DE72D25876D4}">
      <dsp:nvSpPr>
        <dsp:cNvPr id="0" name=""/>
        <dsp:cNvSpPr/>
      </dsp:nvSpPr>
      <dsp:spPr>
        <a:xfrm>
          <a:off x="0" y="1904695"/>
          <a:ext cx="6278562" cy="1734159"/>
        </a:xfrm>
        <a:prstGeom prst="roundRect">
          <a:avLst/>
        </a:prstGeom>
        <a:solidFill>
          <a:schemeClr val="lt1">
            <a:hueOff val="0"/>
            <a:satOff val="0"/>
            <a:lumOff val="0"/>
            <a:alphaOff val="0"/>
          </a:schemeClr>
        </a:solidFill>
        <a:ln w="127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nb-NO" sz="3100" kern="1200" dirty="0"/>
            <a:t>Jordkloden ville antagelig endt opp som en stor isklump, hadde det ikke vært for at isen flyter!</a:t>
          </a:r>
          <a:endParaRPr lang="en-US" sz="3100" kern="1200" dirty="0"/>
        </a:p>
      </dsp:txBody>
      <dsp:txXfrm>
        <a:off x="84655" y="1989350"/>
        <a:ext cx="6109252" cy="1564849"/>
      </dsp:txXfrm>
    </dsp:sp>
    <dsp:sp modelId="{7B8484FB-CE22-4BC0-9B22-32D860BB27F8}">
      <dsp:nvSpPr>
        <dsp:cNvPr id="0" name=""/>
        <dsp:cNvSpPr/>
      </dsp:nvSpPr>
      <dsp:spPr>
        <a:xfrm>
          <a:off x="0" y="3728134"/>
          <a:ext cx="6278562" cy="1734159"/>
        </a:xfrm>
        <a:prstGeom prst="roundRect">
          <a:avLst/>
        </a:prstGeom>
        <a:solidFill>
          <a:schemeClr val="lt1">
            <a:hueOff val="0"/>
            <a:satOff val="0"/>
            <a:lumOff val="0"/>
            <a:alphaOff val="0"/>
          </a:schemeClr>
        </a:solidFill>
        <a:ln w="127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nb-NO" sz="3100" kern="1200"/>
            <a:t>Men hvorfor fryser ikke innsjøen nedenfra og opp? </a:t>
          </a:r>
          <a:endParaRPr lang="en-US" sz="3100" kern="1200"/>
        </a:p>
      </dsp:txBody>
      <dsp:txXfrm>
        <a:off x="84655" y="3812789"/>
        <a:ext cx="6109252" cy="15648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86E84E-E2D9-45EF-86AD-5702BBCBCA3E}">
      <dsp:nvSpPr>
        <dsp:cNvPr id="0" name=""/>
        <dsp:cNvSpPr/>
      </dsp:nvSpPr>
      <dsp:spPr>
        <a:xfrm>
          <a:off x="0" y="73746"/>
          <a:ext cx="6254724" cy="1286634"/>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nb-NO" sz="2300" kern="1200"/>
            <a:t>Vannet holder også godt på varmen og blir avkjølt langsommere enn mange andre stoffer. </a:t>
          </a:r>
          <a:endParaRPr lang="en-US" sz="2300" kern="1200"/>
        </a:p>
      </dsp:txBody>
      <dsp:txXfrm>
        <a:off x="62808" y="136554"/>
        <a:ext cx="6129108" cy="1161018"/>
      </dsp:txXfrm>
    </dsp:sp>
    <dsp:sp modelId="{D0B35554-2B27-453B-A5A2-219E7D184D4D}">
      <dsp:nvSpPr>
        <dsp:cNvPr id="0" name=""/>
        <dsp:cNvSpPr/>
      </dsp:nvSpPr>
      <dsp:spPr>
        <a:xfrm>
          <a:off x="0" y="1426620"/>
          <a:ext cx="6254724" cy="1286634"/>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nb-NO" sz="2300" kern="1200"/>
            <a:t>Dyr og planter i vann er derfor vanligvis ikke utsatt for så store temperatursvingninger som organismene på land.</a:t>
          </a:r>
          <a:endParaRPr lang="en-US" sz="2300" kern="1200"/>
        </a:p>
      </dsp:txBody>
      <dsp:txXfrm>
        <a:off x="62808" y="1489428"/>
        <a:ext cx="6129108" cy="1161018"/>
      </dsp:txXfrm>
    </dsp:sp>
    <dsp:sp modelId="{87CBAA2B-0EAD-422A-9845-02DC5138726C}">
      <dsp:nvSpPr>
        <dsp:cNvPr id="0" name=""/>
        <dsp:cNvSpPr/>
      </dsp:nvSpPr>
      <dsp:spPr>
        <a:xfrm>
          <a:off x="0" y="2779495"/>
          <a:ext cx="6254724" cy="1286634"/>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nb-NO" sz="2300" kern="1200"/>
            <a:t>Dette er også grunnen til at temperaturen varierer mindre (både gjennom døgnet og gjennom året) ved kysten enn i innlandet. </a:t>
          </a:r>
          <a:endParaRPr lang="en-US" sz="2300" kern="1200"/>
        </a:p>
      </dsp:txBody>
      <dsp:txXfrm>
        <a:off x="62808" y="2842303"/>
        <a:ext cx="6129108" cy="1161018"/>
      </dsp:txXfrm>
    </dsp:sp>
    <dsp:sp modelId="{217ED2F5-7C9D-4162-96DC-9EFD4F0D1B63}">
      <dsp:nvSpPr>
        <dsp:cNvPr id="0" name=""/>
        <dsp:cNvSpPr/>
      </dsp:nvSpPr>
      <dsp:spPr>
        <a:xfrm>
          <a:off x="0" y="4132369"/>
          <a:ext cx="6254724" cy="1286634"/>
        </a:xfrm>
        <a:prstGeom prst="round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nb-NO" sz="2300" kern="1200"/>
            <a:t>Det store havet holder lenger på varmen (og trenger lenger tid for å varmes opp) enn landjorda.</a:t>
          </a:r>
          <a:endParaRPr lang="en-US" sz="2300" kern="1200"/>
        </a:p>
      </dsp:txBody>
      <dsp:txXfrm>
        <a:off x="62808" y="4195177"/>
        <a:ext cx="6129108" cy="11610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6C6237-8466-447D-A7E0-4F470960DBA3}">
      <dsp:nvSpPr>
        <dsp:cNvPr id="0" name=""/>
        <dsp:cNvSpPr/>
      </dsp:nvSpPr>
      <dsp:spPr>
        <a:xfrm>
          <a:off x="3539000" y="710108"/>
          <a:ext cx="547885" cy="91440"/>
        </a:xfrm>
        <a:custGeom>
          <a:avLst/>
          <a:gdLst/>
          <a:ahLst/>
          <a:cxnLst/>
          <a:rect l="0" t="0" r="0" b="0"/>
          <a:pathLst>
            <a:path>
              <a:moveTo>
                <a:pt x="0" y="45720"/>
              </a:moveTo>
              <a:lnTo>
                <a:pt x="54788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98480" y="752935"/>
        <a:ext cx="28924" cy="5784"/>
      </dsp:txXfrm>
    </dsp:sp>
    <dsp:sp modelId="{D2C842D5-D522-40BA-9483-E5DCA4DF9FA3}">
      <dsp:nvSpPr>
        <dsp:cNvPr id="0" name=""/>
        <dsp:cNvSpPr/>
      </dsp:nvSpPr>
      <dsp:spPr>
        <a:xfrm>
          <a:off x="1025647" y="1282"/>
          <a:ext cx="2515153" cy="15090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245" tIns="129367" rIns="123245" bIns="129367" numCol="1" spcCol="1270" anchor="ctr" anchorCtr="0">
          <a:noAutofit/>
        </a:bodyPr>
        <a:lstStyle/>
        <a:p>
          <a:pPr marL="0" lvl="0" indent="0" algn="ctr" defTabSz="755650">
            <a:lnSpc>
              <a:spcPct val="90000"/>
            </a:lnSpc>
            <a:spcBef>
              <a:spcPct val="0"/>
            </a:spcBef>
            <a:spcAft>
              <a:spcPct val="35000"/>
            </a:spcAft>
            <a:buNone/>
          </a:pPr>
          <a:r>
            <a:rPr lang="nb-NO" sz="1700" kern="1200"/>
            <a:t>Det er alltid fuktighet i lufta</a:t>
          </a:r>
          <a:endParaRPr lang="en-US" sz="1700" kern="1200"/>
        </a:p>
      </dsp:txBody>
      <dsp:txXfrm>
        <a:off x="1025647" y="1282"/>
        <a:ext cx="2515153" cy="1509092"/>
      </dsp:txXfrm>
    </dsp:sp>
    <dsp:sp modelId="{96864665-0BC4-4D4F-9C15-0CCD8757333C}">
      <dsp:nvSpPr>
        <dsp:cNvPr id="0" name=""/>
        <dsp:cNvSpPr/>
      </dsp:nvSpPr>
      <dsp:spPr>
        <a:xfrm>
          <a:off x="6632639" y="710108"/>
          <a:ext cx="547885" cy="91440"/>
        </a:xfrm>
        <a:custGeom>
          <a:avLst/>
          <a:gdLst/>
          <a:ahLst/>
          <a:cxnLst/>
          <a:rect l="0" t="0" r="0" b="0"/>
          <a:pathLst>
            <a:path>
              <a:moveTo>
                <a:pt x="0" y="45720"/>
              </a:moveTo>
              <a:lnTo>
                <a:pt x="54788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892119" y="752935"/>
        <a:ext cx="28924" cy="5784"/>
      </dsp:txXfrm>
    </dsp:sp>
    <dsp:sp modelId="{9A6B5FFE-E11D-4E96-8C8D-D3EF480A6CEE}">
      <dsp:nvSpPr>
        <dsp:cNvPr id="0" name=""/>
        <dsp:cNvSpPr/>
      </dsp:nvSpPr>
      <dsp:spPr>
        <a:xfrm>
          <a:off x="4119285" y="1282"/>
          <a:ext cx="2515153" cy="15090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245" tIns="129367" rIns="123245" bIns="129367" numCol="1" spcCol="1270" anchor="ctr" anchorCtr="0">
          <a:noAutofit/>
        </a:bodyPr>
        <a:lstStyle/>
        <a:p>
          <a:pPr marL="0" lvl="0" indent="0" algn="ctr" defTabSz="755650">
            <a:lnSpc>
              <a:spcPct val="90000"/>
            </a:lnSpc>
            <a:spcBef>
              <a:spcPct val="0"/>
            </a:spcBef>
            <a:spcAft>
              <a:spcPct val="35000"/>
            </a:spcAft>
            <a:buNone/>
          </a:pPr>
          <a:r>
            <a:rPr lang="nb-NO" sz="1700" kern="1200"/>
            <a:t>Vanndråper dannes stort sett ved at vanndamp fester seg til yrsmå partikler i lufta (f.eks støv-eller saltkorn)</a:t>
          </a:r>
          <a:endParaRPr lang="en-US" sz="1700" kern="1200"/>
        </a:p>
      </dsp:txBody>
      <dsp:txXfrm>
        <a:off x="4119285" y="1282"/>
        <a:ext cx="2515153" cy="1509092"/>
      </dsp:txXfrm>
    </dsp:sp>
    <dsp:sp modelId="{DF070342-5406-47DE-BF11-C6C2FC848287}">
      <dsp:nvSpPr>
        <dsp:cNvPr id="0" name=""/>
        <dsp:cNvSpPr/>
      </dsp:nvSpPr>
      <dsp:spPr>
        <a:xfrm>
          <a:off x="2283223" y="1508574"/>
          <a:ext cx="6187277" cy="547885"/>
        </a:xfrm>
        <a:custGeom>
          <a:avLst/>
          <a:gdLst/>
          <a:ahLst/>
          <a:cxnLst/>
          <a:rect l="0" t="0" r="0" b="0"/>
          <a:pathLst>
            <a:path>
              <a:moveTo>
                <a:pt x="6187277" y="0"/>
              </a:moveTo>
              <a:lnTo>
                <a:pt x="6187277" y="291042"/>
              </a:lnTo>
              <a:lnTo>
                <a:pt x="0" y="291042"/>
              </a:lnTo>
              <a:lnTo>
                <a:pt x="0" y="547885"/>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1505" y="1779624"/>
        <a:ext cx="310713" cy="5784"/>
      </dsp:txXfrm>
    </dsp:sp>
    <dsp:sp modelId="{C9728D50-AEBC-43D7-AEFF-5DDD9E02F799}">
      <dsp:nvSpPr>
        <dsp:cNvPr id="0" name=""/>
        <dsp:cNvSpPr/>
      </dsp:nvSpPr>
      <dsp:spPr>
        <a:xfrm>
          <a:off x="7212924" y="1282"/>
          <a:ext cx="2515153" cy="15090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245" tIns="129367" rIns="123245" bIns="129367" numCol="1" spcCol="1270" anchor="ctr" anchorCtr="0">
          <a:noAutofit/>
        </a:bodyPr>
        <a:lstStyle/>
        <a:p>
          <a:pPr marL="0" lvl="0" indent="0" algn="ctr" defTabSz="755650">
            <a:lnSpc>
              <a:spcPct val="90000"/>
            </a:lnSpc>
            <a:spcBef>
              <a:spcPct val="0"/>
            </a:spcBef>
            <a:spcAft>
              <a:spcPct val="35000"/>
            </a:spcAft>
            <a:buNone/>
          </a:pPr>
          <a:r>
            <a:rPr lang="nb-NO" sz="1700" kern="1200"/>
            <a:t>Disse partiklene kalles kondensasjonskjerner </a:t>
          </a:r>
          <a:endParaRPr lang="en-US" sz="1700" kern="1200"/>
        </a:p>
      </dsp:txBody>
      <dsp:txXfrm>
        <a:off x="7212924" y="1282"/>
        <a:ext cx="2515153" cy="1509092"/>
      </dsp:txXfrm>
    </dsp:sp>
    <dsp:sp modelId="{B92F29D1-B8FD-4294-96D9-27ABDD80E701}">
      <dsp:nvSpPr>
        <dsp:cNvPr id="0" name=""/>
        <dsp:cNvSpPr/>
      </dsp:nvSpPr>
      <dsp:spPr>
        <a:xfrm>
          <a:off x="3539000" y="2797685"/>
          <a:ext cx="547885" cy="91440"/>
        </a:xfrm>
        <a:custGeom>
          <a:avLst/>
          <a:gdLst/>
          <a:ahLst/>
          <a:cxnLst/>
          <a:rect l="0" t="0" r="0" b="0"/>
          <a:pathLst>
            <a:path>
              <a:moveTo>
                <a:pt x="0" y="45720"/>
              </a:moveTo>
              <a:lnTo>
                <a:pt x="54788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98480" y="2840513"/>
        <a:ext cx="28924" cy="5784"/>
      </dsp:txXfrm>
    </dsp:sp>
    <dsp:sp modelId="{004DB5BD-EC2F-4DBA-88E4-E9B65377AC0C}">
      <dsp:nvSpPr>
        <dsp:cNvPr id="0" name=""/>
        <dsp:cNvSpPr/>
      </dsp:nvSpPr>
      <dsp:spPr>
        <a:xfrm>
          <a:off x="1025647" y="2088859"/>
          <a:ext cx="2515153" cy="15090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245" tIns="129367" rIns="123245" bIns="129367" numCol="1" spcCol="1270" anchor="ctr" anchorCtr="0">
          <a:noAutofit/>
        </a:bodyPr>
        <a:lstStyle/>
        <a:p>
          <a:pPr marL="0" lvl="0" indent="0" algn="ctr" defTabSz="755650">
            <a:lnSpc>
              <a:spcPct val="90000"/>
            </a:lnSpc>
            <a:spcBef>
              <a:spcPct val="0"/>
            </a:spcBef>
            <a:spcAft>
              <a:spcPct val="35000"/>
            </a:spcAft>
            <a:buNone/>
          </a:pPr>
          <a:r>
            <a:rPr lang="nb-NO" sz="1700" kern="1200"/>
            <a:t>Når dråpene stiger til værs, blir det dannet skyer</a:t>
          </a:r>
          <a:endParaRPr lang="en-US" sz="1700" kern="1200"/>
        </a:p>
      </dsp:txBody>
      <dsp:txXfrm>
        <a:off x="1025647" y="2088859"/>
        <a:ext cx="2515153" cy="1509092"/>
      </dsp:txXfrm>
    </dsp:sp>
    <dsp:sp modelId="{950F23A3-B54A-4F99-BDFA-E4E0D0D0F3D3}">
      <dsp:nvSpPr>
        <dsp:cNvPr id="0" name=""/>
        <dsp:cNvSpPr/>
      </dsp:nvSpPr>
      <dsp:spPr>
        <a:xfrm>
          <a:off x="6632639" y="2797685"/>
          <a:ext cx="547885" cy="91440"/>
        </a:xfrm>
        <a:custGeom>
          <a:avLst/>
          <a:gdLst/>
          <a:ahLst/>
          <a:cxnLst/>
          <a:rect l="0" t="0" r="0" b="0"/>
          <a:pathLst>
            <a:path>
              <a:moveTo>
                <a:pt x="0" y="45720"/>
              </a:moveTo>
              <a:lnTo>
                <a:pt x="54788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892119" y="2840513"/>
        <a:ext cx="28924" cy="5784"/>
      </dsp:txXfrm>
    </dsp:sp>
    <dsp:sp modelId="{0004A1ED-FE30-4C20-A1A3-B98ED4FA12FC}">
      <dsp:nvSpPr>
        <dsp:cNvPr id="0" name=""/>
        <dsp:cNvSpPr/>
      </dsp:nvSpPr>
      <dsp:spPr>
        <a:xfrm>
          <a:off x="4119285" y="2088859"/>
          <a:ext cx="2515153" cy="15090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245" tIns="129367" rIns="123245" bIns="129367" numCol="1" spcCol="1270" anchor="ctr" anchorCtr="0">
          <a:noAutofit/>
        </a:bodyPr>
        <a:lstStyle/>
        <a:p>
          <a:pPr marL="0" lvl="0" indent="0" algn="ctr" defTabSz="755650">
            <a:lnSpc>
              <a:spcPct val="90000"/>
            </a:lnSpc>
            <a:spcBef>
              <a:spcPct val="0"/>
            </a:spcBef>
            <a:spcAft>
              <a:spcPct val="35000"/>
            </a:spcAft>
            <a:buNone/>
          </a:pPr>
          <a:r>
            <a:rPr lang="nb-NO" sz="1700" kern="1200" dirty="0"/>
            <a:t>Skyer er tunge. Vannet i en typisk sky kan ha en masse på flere millioner tonn!</a:t>
          </a:r>
          <a:endParaRPr lang="en-US" sz="1700" kern="1200" dirty="0"/>
        </a:p>
      </dsp:txBody>
      <dsp:txXfrm>
        <a:off x="4119285" y="2088859"/>
        <a:ext cx="2515153" cy="1509092"/>
      </dsp:txXfrm>
    </dsp:sp>
    <dsp:sp modelId="{81C19B86-1D04-404C-849F-AFC5C49550BA}">
      <dsp:nvSpPr>
        <dsp:cNvPr id="0" name=""/>
        <dsp:cNvSpPr/>
      </dsp:nvSpPr>
      <dsp:spPr>
        <a:xfrm>
          <a:off x="7212924" y="2088859"/>
          <a:ext cx="2515153" cy="150909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245" tIns="129367" rIns="123245" bIns="129367" numCol="1" spcCol="1270" anchor="ctr" anchorCtr="0">
          <a:noAutofit/>
        </a:bodyPr>
        <a:lstStyle/>
        <a:p>
          <a:pPr marL="0" lvl="0" indent="0" algn="ctr" defTabSz="755650">
            <a:lnSpc>
              <a:spcPct val="90000"/>
            </a:lnSpc>
            <a:spcBef>
              <a:spcPct val="0"/>
            </a:spcBef>
            <a:spcAft>
              <a:spcPct val="35000"/>
            </a:spcAft>
            <a:buNone/>
          </a:pPr>
          <a:r>
            <a:rPr lang="nb-NO" sz="1700" kern="1200" dirty="0"/>
            <a:t>Men ettersom skyen er så svær, kan luftstrømmer under og i skyen klare å holde de små dråpene svevende.</a:t>
          </a:r>
          <a:endParaRPr lang="en-US" sz="1700" kern="1200" dirty="0"/>
        </a:p>
      </dsp:txBody>
      <dsp:txXfrm>
        <a:off x="7212924" y="2088859"/>
        <a:ext cx="2515153" cy="15090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C34689-9DD0-48AB-BC8E-2EC8A3486066}">
      <dsp:nvSpPr>
        <dsp:cNvPr id="0" name=""/>
        <dsp:cNvSpPr/>
      </dsp:nvSpPr>
      <dsp:spPr>
        <a:xfrm>
          <a:off x="0" y="77293"/>
          <a:ext cx="6254724" cy="1284860"/>
        </a:xfrm>
        <a:prstGeom prst="roundRect">
          <a:avLst/>
        </a:prstGeom>
        <a:gradFill rotWithShape="0">
          <a:gsLst>
            <a:gs pos="0">
              <a:schemeClr val="lt1">
                <a:hueOff val="0"/>
                <a:satOff val="0"/>
                <a:lumOff val="0"/>
                <a:alphaOff val="0"/>
                <a:tint val="70000"/>
                <a:satMod val="100000"/>
                <a:lumMod val="110000"/>
              </a:schemeClr>
            </a:gs>
            <a:gs pos="50000">
              <a:schemeClr val="lt1">
                <a:hueOff val="0"/>
                <a:satOff val="0"/>
                <a:lumOff val="0"/>
                <a:alphaOff val="0"/>
                <a:tint val="75000"/>
                <a:satMod val="101000"/>
                <a:lumMod val="105000"/>
              </a:schemeClr>
            </a:gs>
            <a:gs pos="100000">
              <a:schemeClr val="lt1">
                <a:hueOff val="0"/>
                <a:satOff val="0"/>
                <a:lumOff val="0"/>
                <a:alphaOff val="0"/>
                <a:tint val="82000"/>
                <a:satMod val="104000"/>
                <a:lumMod val="105000"/>
              </a:schemeClr>
            </a:gs>
          </a:gsLst>
          <a:lin ang="27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nb-NO" sz="2300" kern="1200"/>
            <a:t>Sludd er en mellomting mellom snø og regn. </a:t>
          </a:r>
          <a:endParaRPr lang="en-US" sz="2300" kern="1200"/>
        </a:p>
      </dsp:txBody>
      <dsp:txXfrm>
        <a:off x="62722" y="140015"/>
        <a:ext cx="6129280" cy="1159416"/>
      </dsp:txXfrm>
    </dsp:sp>
    <dsp:sp modelId="{2AF9DF30-2392-40D3-A857-11C8ABF28EAD}">
      <dsp:nvSpPr>
        <dsp:cNvPr id="0" name=""/>
        <dsp:cNvSpPr/>
      </dsp:nvSpPr>
      <dsp:spPr>
        <a:xfrm>
          <a:off x="0" y="1428394"/>
          <a:ext cx="6254724" cy="1284860"/>
        </a:xfrm>
        <a:prstGeom prst="roundRect">
          <a:avLst/>
        </a:prstGeom>
        <a:gradFill rotWithShape="0">
          <a:gsLst>
            <a:gs pos="0">
              <a:schemeClr val="lt1">
                <a:hueOff val="0"/>
                <a:satOff val="0"/>
                <a:lumOff val="0"/>
                <a:alphaOff val="0"/>
                <a:tint val="70000"/>
                <a:satMod val="100000"/>
                <a:lumMod val="110000"/>
              </a:schemeClr>
            </a:gs>
            <a:gs pos="50000">
              <a:schemeClr val="lt1">
                <a:hueOff val="0"/>
                <a:satOff val="0"/>
                <a:lumOff val="0"/>
                <a:alphaOff val="0"/>
                <a:tint val="75000"/>
                <a:satMod val="101000"/>
                <a:lumMod val="105000"/>
              </a:schemeClr>
            </a:gs>
            <a:gs pos="100000">
              <a:schemeClr val="lt1">
                <a:hueOff val="0"/>
                <a:satOff val="0"/>
                <a:lumOff val="0"/>
                <a:alphaOff val="0"/>
                <a:tint val="82000"/>
                <a:satMod val="104000"/>
                <a:lumMod val="105000"/>
              </a:schemeClr>
            </a:gs>
          </a:gsLst>
          <a:lin ang="27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nb-NO" sz="2300" kern="1200"/>
            <a:t>Sludd oppstår ved at iskrystallene smelter litt på vei ned mot bakken. </a:t>
          </a:r>
          <a:endParaRPr lang="en-US" sz="2300" kern="1200"/>
        </a:p>
      </dsp:txBody>
      <dsp:txXfrm>
        <a:off x="62722" y="1491116"/>
        <a:ext cx="6129280" cy="1159416"/>
      </dsp:txXfrm>
    </dsp:sp>
    <dsp:sp modelId="{BAD77902-B5D4-4933-8E43-72149BF03183}">
      <dsp:nvSpPr>
        <dsp:cNvPr id="0" name=""/>
        <dsp:cNvSpPr/>
      </dsp:nvSpPr>
      <dsp:spPr>
        <a:xfrm>
          <a:off x="0" y="2779495"/>
          <a:ext cx="6254724" cy="1284860"/>
        </a:xfrm>
        <a:prstGeom prst="roundRect">
          <a:avLst/>
        </a:prstGeom>
        <a:gradFill rotWithShape="0">
          <a:gsLst>
            <a:gs pos="0">
              <a:schemeClr val="lt1">
                <a:hueOff val="0"/>
                <a:satOff val="0"/>
                <a:lumOff val="0"/>
                <a:alphaOff val="0"/>
                <a:tint val="70000"/>
                <a:satMod val="100000"/>
                <a:lumMod val="110000"/>
              </a:schemeClr>
            </a:gs>
            <a:gs pos="50000">
              <a:schemeClr val="lt1">
                <a:hueOff val="0"/>
                <a:satOff val="0"/>
                <a:lumOff val="0"/>
                <a:alphaOff val="0"/>
                <a:tint val="75000"/>
                <a:satMod val="101000"/>
                <a:lumMod val="105000"/>
              </a:schemeClr>
            </a:gs>
            <a:gs pos="100000">
              <a:schemeClr val="lt1">
                <a:hueOff val="0"/>
                <a:satOff val="0"/>
                <a:lumOff val="0"/>
                <a:alphaOff val="0"/>
                <a:tint val="82000"/>
                <a:satMod val="104000"/>
                <a:lumMod val="105000"/>
              </a:schemeClr>
            </a:gs>
          </a:gsLst>
          <a:lin ang="27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nb-NO" sz="2300" kern="1200"/>
            <a:t>Det dannes gjerne når det er 3-5 grader ved bakken. </a:t>
          </a:r>
          <a:endParaRPr lang="en-US" sz="2300" kern="1200"/>
        </a:p>
      </dsp:txBody>
      <dsp:txXfrm>
        <a:off x="62722" y="2842217"/>
        <a:ext cx="6129280" cy="1159416"/>
      </dsp:txXfrm>
    </dsp:sp>
    <dsp:sp modelId="{2B01ED01-039E-4F44-912B-33392BD1509C}">
      <dsp:nvSpPr>
        <dsp:cNvPr id="0" name=""/>
        <dsp:cNvSpPr/>
      </dsp:nvSpPr>
      <dsp:spPr>
        <a:xfrm>
          <a:off x="0" y="4130595"/>
          <a:ext cx="6254724" cy="1284860"/>
        </a:xfrm>
        <a:prstGeom prst="roundRect">
          <a:avLst/>
        </a:prstGeom>
        <a:gradFill rotWithShape="0">
          <a:gsLst>
            <a:gs pos="0">
              <a:schemeClr val="lt1">
                <a:hueOff val="0"/>
                <a:satOff val="0"/>
                <a:lumOff val="0"/>
                <a:alphaOff val="0"/>
                <a:tint val="70000"/>
                <a:satMod val="100000"/>
                <a:lumMod val="110000"/>
              </a:schemeClr>
            </a:gs>
            <a:gs pos="50000">
              <a:schemeClr val="lt1">
                <a:hueOff val="0"/>
                <a:satOff val="0"/>
                <a:lumOff val="0"/>
                <a:alphaOff val="0"/>
                <a:tint val="75000"/>
                <a:satMod val="101000"/>
                <a:lumMod val="105000"/>
              </a:schemeClr>
            </a:gs>
            <a:gs pos="100000">
              <a:schemeClr val="lt1">
                <a:hueOff val="0"/>
                <a:satOff val="0"/>
                <a:lumOff val="0"/>
                <a:alphaOff val="0"/>
                <a:tint val="82000"/>
                <a:satMod val="104000"/>
                <a:lumMod val="105000"/>
              </a:schemeClr>
            </a:gs>
          </a:gsLst>
          <a:lin ang="27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nb-NO" sz="2300" kern="1200"/>
            <a:t>Er temperaturen høyere enn dette, vil snøen begynne å smelte, og det vil falle sludd  blandet med regn.</a:t>
          </a:r>
          <a:endParaRPr lang="en-US" sz="2300" kern="1200"/>
        </a:p>
      </dsp:txBody>
      <dsp:txXfrm>
        <a:off x="62722" y="4193317"/>
        <a:ext cx="6129280" cy="115941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F5C9E5-CEAC-4706-A0CB-4E0062EDA1D7}" type="datetimeFigureOut">
              <a:rPr lang="nb-NO" smtClean="0"/>
              <a:t>21.02.2018</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0319BE-5DFA-4ADF-A600-5F1B26DD13AE}" type="slidenum">
              <a:rPr lang="nb-NO" smtClean="0"/>
              <a:t>‹#›</a:t>
            </a:fld>
            <a:endParaRPr lang="nb-NO"/>
          </a:p>
        </p:txBody>
      </p:sp>
    </p:spTree>
    <p:extLst>
      <p:ext uri="{BB962C8B-B14F-4D97-AF65-F5344CB8AC3E}">
        <p14:creationId xmlns:p14="http://schemas.microsoft.com/office/powerpoint/2010/main" val="2245576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kern="1200" dirty="0">
                <a:solidFill>
                  <a:schemeClr val="tx1"/>
                </a:solidFill>
                <a:effectLst/>
                <a:latin typeface="+mn-lt"/>
                <a:ea typeface="+mn-ea"/>
                <a:cs typeface="+mn-cs"/>
              </a:rPr>
              <a:t>Visste du at mengden av vann på jorda alltid er den samme? Vi kunne sagt at vi drikker det samme vannet som dinosaurene drakk. Dette er ikke helt riktig. Nye vannmolekyler dannes og forsvinner hver dag i et utall av kjemiske reaksjoner. Millioner av vannmolekyler tilintetgjøres daglig gjennom fotosyntesen og nytt vann dannes kontinuerlig gjennom celleånding. Vannet sirkulerer, skifter form og er i bevegelse hele tida. Vann brukes om og om igjen i et kretsløp som aldri stopper.</a:t>
            </a:r>
          </a:p>
          <a:p>
            <a:endParaRPr lang="nb-NO" sz="1200" b="0" i="0" kern="1200" dirty="0">
              <a:solidFill>
                <a:schemeClr val="tx1"/>
              </a:solidFill>
              <a:effectLst/>
              <a:latin typeface="+mn-lt"/>
              <a:ea typeface="+mn-ea"/>
              <a:cs typeface="+mn-cs"/>
            </a:endParaRPr>
          </a:p>
          <a:p>
            <a:r>
              <a:rPr lang="nb-NO" sz="1200" b="0" i="0" kern="1200" dirty="0">
                <a:solidFill>
                  <a:schemeClr val="tx1"/>
                </a:solidFill>
                <a:effectLst/>
                <a:latin typeface="+mn-lt"/>
                <a:ea typeface="+mn-ea"/>
                <a:cs typeface="+mn-cs"/>
              </a:rPr>
              <a:t>I dette kapittelet får du vite litt om vannets fantastiske egenskaper. Hvorfor kan vann klatre til topps inne i høye trær? Hva er det med vannet som gjør at det kan frakte akkurat de stoffene som mennesker, planter og dyr trenger? Vannets kretsløp</a:t>
            </a:r>
            <a:endParaRPr lang="nb-NO" dirty="0"/>
          </a:p>
        </p:txBody>
      </p:sp>
      <p:sp>
        <p:nvSpPr>
          <p:cNvPr id="4" name="Plassholder for lysbil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74BF3F-7618-427C-9FCF-AFF7D6C564A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5559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fontAlgn="base"/>
            <a:r>
              <a:rPr lang="nb-NO" sz="1200" b="0" i="0" kern="1200" dirty="0">
                <a:solidFill>
                  <a:schemeClr val="tx1"/>
                </a:solidFill>
                <a:effectLst/>
                <a:latin typeface="+mn-lt"/>
                <a:ea typeface="+mn-ea"/>
                <a:cs typeface="+mn-cs"/>
              </a:rPr>
              <a:t>Det er alltid fuktighet i lufta. Vanndråper dannes stort sett ved at vanndamp fester seg til </a:t>
            </a:r>
            <a:r>
              <a:rPr lang="nb-NO" sz="1200" b="0" i="0" kern="1200" dirty="0" err="1">
                <a:solidFill>
                  <a:schemeClr val="tx1"/>
                </a:solidFill>
                <a:effectLst/>
                <a:latin typeface="+mn-lt"/>
                <a:ea typeface="+mn-ea"/>
                <a:cs typeface="+mn-cs"/>
              </a:rPr>
              <a:t>yrsmå</a:t>
            </a:r>
            <a:r>
              <a:rPr lang="nb-NO" sz="1200" b="0" i="0" kern="1200" dirty="0">
                <a:solidFill>
                  <a:schemeClr val="tx1"/>
                </a:solidFill>
                <a:effectLst/>
                <a:latin typeface="+mn-lt"/>
                <a:ea typeface="+mn-ea"/>
                <a:cs typeface="+mn-cs"/>
              </a:rPr>
              <a:t> partikler i lufta (</a:t>
            </a:r>
            <a:r>
              <a:rPr lang="nb-NO" sz="1200" b="0" i="0" kern="1200" dirty="0" err="1">
                <a:solidFill>
                  <a:schemeClr val="tx1"/>
                </a:solidFill>
                <a:effectLst/>
                <a:latin typeface="+mn-lt"/>
                <a:ea typeface="+mn-ea"/>
                <a:cs typeface="+mn-cs"/>
              </a:rPr>
              <a:t>f.eks</a:t>
            </a:r>
            <a:r>
              <a:rPr lang="nb-NO" sz="1200" b="0" i="0" kern="1200" dirty="0">
                <a:solidFill>
                  <a:schemeClr val="tx1"/>
                </a:solidFill>
                <a:effectLst/>
                <a:latin typeface="+mn-lt"/>
                <a:ea typeface="+mn-ea"/>
                <a:cs typeface="+mn-cs"/>
              </a:rPr>
              <a:t> støv- eller saltkorn). Disse partiklene kalles kondensasjonskjerner. Når dråpene stiger til værs, blir det dannet skyer.</a:t>
            </a:r>
          </a:p>
          <a:p>
            <a:pPr fontAlgn="base"/>
            <a:r>
              <a:rPr lang="nb-NO" sz="1200" b="0" i="0" kern="1200" dirty="0">
                <a:solidFill>
                  <a:schemeClr val="tx1"/>
                </a:solidFill>
                <a:effectLst/>
                <a:latin typeface="+mn-lt"/>
                <a:ea typeface="+mn-ea"/>
                <a:cs typeface="+mn-cs"/>
              </a:rPr>
              <a:t>Skyer er tunge. Vannet i en typisk sky kan ha en masse på flere millioner tonn. Men ettersom skyen er så svær, kan luftstrømmer under og i skyen klare å holde de små dråpene svevende</a:t>
            </a:r>
          </a:p>
          <a:p>
            <a:endParaRPr lang="nb-NO" dirty="0"/>
          </a:p>
        </p:txBody>
      </p:sp>
      <p:sp>
        <p:nvSpPr>
          <p:cNvPr id="4" name="Plassholder for lysbil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74BF3F-7618-427C-9FCF-AFF7D6C564A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3602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fontAlgn="base"/>
            <a:r>
              <a:rPr lang="nb-NO" sz="1200" b="0" i="0" kern="1200" dirty="0">
                <a:solidFill>
                  <a:schemeClr val="tx1"/>
                </a:solidFill>
                <a:effectLst/>
                <a:latin typeface="+mn-lt"/>
                <a:ea typeface="+mn-ea"/>
                <a:cs typeface="+mn-cs"/>
              </a:rPr>
              <a:t>Nedbør kan inndeles i fem typer: regn, snø, hagl, sludd og underkjølt regn. Størstedelen av nedbøren kommer som regn.</a:t>
            </a:r>
          </a:p>
          <a:p>
            <a:pPr fontAlgn="base"/>
            <a:r>
              <a:rPr lang="nb-NO" sz="1200" b="0" i="0" kern="1200" dirty="0">
                <a:solidFill>
                  <a:schemeClr val="tx1"/>
                </a:solidFill>
                <a:effectLst/>
                <a:latin typeface="+mn-lt"/>
                <a:ea typeface="+mn-ea"/>
                <a:cs typeface="+mn-cs"/>
              </a:rPr>
              <a:t>Nedbør dannes i forbindelse med skyer. Vanndråpene som svever rundt i skyene, er ufattelig små og det trengs millioner av dem for å danne en regndråpe. Som regel er det både iskrystaller og vanndråper i skyene. Iskrystallene vokser seg større og tyngre etter hvert som de treffer vanndråper. Til slutt blir de så store at de ikke lenger kan holde seg svevende, og det dannes nedbør. Det er lufttemperaturen de siste hundre meterne over bakken som avgjør om det blir regn eller snø. Hvis lufta er over frysepunktet hele veien, treffer nedbøren bakken som vanlige regndråper.</a:t>
            </a:r>
          </a:p>
          <a:p>
            <a:pPr fontAlgn="base"/>
            <a:r>
              <a:rPr lang="nb-NO" sz="1200" b="0" i="0" kern="1200" dirty="0">
                <a:solidFill>
                  <a:schemeClr val="tx1"/>
                </a:solidFill>
                <a:effectLst/>
                <a:latin typeface="+mn-lt"/>
                <a:ea typeface="+mn-ea"/>
                <a:cs typeface="+mn-cs"/>
              </a:rPr>
              <a:t>Hvis det er kuldegrader hele veien ned, treffer den bakken som snø. Hvis det er kaldt nok inne i skyen, kan molekylene fra vanndampen fryse sammen til krystaller i stedet for å bli til dråper. De lenker seg sammen i et mønster. Ingen snøkrystaller er prikk like. Alle er symmetriske rundt sentrum og har seks spisser eller kanter. Ofte slår flere snøkrystaller seg sammen til større snøflak. Når de er blitt tunge nok, faller de ned og ut av skyen.</a:t>
            </a:r>
          </a:p>
          <a:p>
            <a:endParaRPr lang="nb-NO" dirty="0"/>
          </a:p>
        </p:txBody>
      </p:sp>
      <p:sp>
        <p:nvSpPr>
          <p:cNvPr id="4" name="Plassholder for lysbil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74BF3F-7618-427C-9FCF-AFF7D6C564A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7678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kern="1200" dirty="0">
                <a:solidFill>
                  <a:schemeClr val="tx1"/>
                </a:solidFill>
                <a:effectLst/>
                <a:latin typeface="+mn-lt"/>
                <a:ea typeface="+mn-ea"/>
                <a:cs typeface="+mn-cs"/>
              </a:rPr>
              <a:t>Hagl begynner som regndråper i store stormskyer. Hvis det er kaldt nok, fryser disse regndråpene til små iskuler og faller nedover inne i skyen. Iskrystallene beveger seg opp og ned i skyene i flere omganger </a:t>
            </a:r>
            <a:r>
              <a:rPr lang="nb-NO" sz="1200" b="0" i="0" kern="1200" dirty="0" err="1">
                <a:solidFill>
                  <a:schemeClr val="tx1"/>
                </a:solidFill>
                <a:effectLst/>
                <a:latin typeface="+mn-lt"/>
                <a:ea typeface="+mn-ea"/>
                <a:cs typeface="+mn-cs"/>
              </a:rPr>
              <a:t>pga</a:t>
            </a:r>
            <a:r>
              <a:rPr lang="nb-NO" sz="1200" b="0" i="0" kern="1200" dirty="0">
                <a:solidFill>
                  <a:schemeClr val="tx1"/>
                </a:solidFill>
                <a:effectLst/>
                <a:latin typeface="+mn-lt"/>
                <a:ea typeface="+mn-ea"/>
                <a:cs typeface="+mn-cs"/>
              </a:rPr>
              <a:t> kraftig vind som blåser dem oppover igjen. For hver gang legger de på seg mer is. Til slutt blir iskulene så tunge at de faller ned mot bakken. Hagl kan bli så store som håndballer. Hagl er mest vanlig om sommeren, og det betyr at haglkornene faller gjennom et område med varm luft på vei ned</a:t>
            </a:r>
            <a:endParaRPr lang="nb-NO" dirty="0"/>
          </a:p>
        </p:txBody>
      </p:sp>
      <p:sp>
        <p:nvSpPr>
          <p:cNvPr id="4" name="Plassholder for lysbil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74BF3F-7618-427C-9FCF-AFF7D6C564A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5515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kern="1200" dirty="0">
                <a:solidFill>
                  <a:schemeClr val="tx1"/>
                </a:solidFill>
                <a:effectLst/>
                <a:latin typeface="+mn-lt"/>
                <a:ea typeface="+mn-ea"/>
                <a:cs typeface="+mn-cs"/>
              </a:rPr>
              <a:t>Sludd er en mellomting mellom snø og regn. Sludd oppstår ved at iskrystallene smelter litt på vei ned mot bakken. Det dannes gjerne når det er 3-5 grader ved bakken. Er temperaturen høyere enn dette, vil snøen begynne å smelte, og det vil falle sludd blandet med regn.</a:t>
            </a:r>
            <a:endParaRPr lang="nb-NO" dirty="0"/>
          </a:p>
        </p:txBody>
      </p:sp>
      <p:sp>
        <p:nvSpPr>
          <p:cNvPr id="4" name="Plassholder for lysbil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74BF3F-7618-427C-9FCF-AFF7D6C564A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4157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kern="1200" dirty="0">
                <a:solidFill>
                  <a:schemeClr val="tx1"/>
                </a:solidFill>
                <a:effectLst/>
                <a:latin typeface="+mn-lt"/>
                <a:ea typeface="+mn-ea"/>
                <a:cs typeface="+mn-cs"/>
              </a:rPr>
              <a:t>Underkjølt regn begynner som snø og smelter underveis mot bakken. På sin vei møter regnet et kaldere luftlag. Regnet avkjøles til under null grader, men fryser ikke til is fordi det mangler kondensasjonskjerner (se ovenfor). Men når dråpene så treffer ei overflate, vil de straks fryse til is. Underkjølt regn er en farlig form for nedbør. Det kan dannes speilglatte veier på kort tid. Kraftledninger kan dekkes av is og ødelegges av vekta. Greiner på trær kan brekke.</a:t>
            </a:r>
            <a:endParaRPr lang="nb-NO" dirty="0"/>
          </a:p>
        </p:txBody>
      </p:sp>
      <p:sp>
        <p:nvSpPr>
          <p:cNvPr id="4" name="Plassholder for lysbil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74BF3F-7618-427C-9FCF-AFF7D6C564A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5201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kern="1200" dirty="0">
                <a:solidFill>
                  <a:schemeClr val="tx1"/>
                </a:solidFill>
                <a:effectLst/>
                <a:latin typeface="+mn-lt"/>
                <a:ea typeface="+mn-ea"/>
                <a:cs typeface="+mn-cs"/>
              </a:rPr>
              <a:t>Solvarmen får vann til å fordampe fra havet, innsjøene, jordbunnen og plantene. Noe av denne vanndampen blir ført oppover med luftstrømmer. Skyene dannes når den fuktige lufta kommer opp i kaldere luftlag. Da kondenserer dampen og blir til større dråper, som vi ser som skyer. Når skyene frigir vannet igjen, så faller det meste ned som regn eller snø direkte i havet. Resten faller ned over landområder der det samles enten som grunnvann eller i innsjøer, elver og bekker. Til slutt ender også dette vannet i havet igjen. Dette kalles vannets kretsløp.</a:t>
            </a:r>
            <a:endParaRPr lang="nb-NO" dirty="0"/>
          </a:p>
        </p:txBody>
      </p:sp>
      <p:sp>
        <p:nvSpPr>
          <p:cNvPr id="4" name="Plassholder for lysbil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74BF3F-7618-427C-9FCF-AFF7D6C564A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542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fontAlgn="base"/>
            <a:r>
              <a:rPr lang="nb-NO" sz="1200" b="0" i="0" kern="1200" dirty="0">
                <a:solidFill>
                  <a:schemeClr val="tx1"/>
                </a:solidFill>
                <a:effectLst/>
                <a:latin typeface="+mn-lt"/>
                <a:ea typeface="+mn-ea"/>
                <a:cs typeface="+mn-cs"/>
              </a:rPr>
              <a:t>Sola varmer opp overflata på jorda. Den inneholder mye vann. Vann i hav, i innsjøer, i myrer, bekker og elver. Men også vann i planter og trær som vokser på jorda. En stor del av vannet som finnes på jorda kan vi ikke se. Det finnes som vanndamp i lufta som omgir oss. For å forstå hvordan vannet kan skifte fra en fase til en annen er det to begrep som er viktig å kunne: fordampning (usynlig vanndamp) og kondensering (vanndamp blir til vann igjen).</a:t>
            </a:r>
          </a:p>
          <a:p>
            <a:pPr fontAlgn="base"/>
            <a:r>
              <a:rPr lang="nb-NO" sz="1200" b="0" i="0" kern="1200" dirty="0">
                <a:solidFill>
                  <a:schemeClr val="tx1"/>
                </a:solidFill>
                <a:effectLst/>
                <a:latin typeface="+mn-lt"/>
                <a:ea typeface="+mn-ea"/>
                <a:cs typeface="+mn-cs"/>
              </a:rPr>
              <a:t>Fordampning: Når det er vann i et glass, vil det alltid være fuktighet i lufta like over vannet i glasset. Det er fordi noen av vannmolekylene ”smetter ut av vannet” og befinner seg ute i lufta over vannet i glasset. Det at noen av vannmolekylene ”smetter ut” av vannet og blir hengende i lufta, kalles fordampning. Når det ikke er lokk på glasset, vil den fuktige lufta over vannet bli ført vekk av luftbevegelser i rommet. Til slutt vil det ikke være noe vann tilbake i glasset, alt vil være fordampet</a:t>
            </a:r>
          </a:p>
          <a:p>
            <a:endParaRPr lang="nb-NO" dirty="0"/>
          </a:p>
        </p:txBody>
      </p:sp>
      <p:sp>
        <p:nvSpPr>
          <p:cNvPr id="4" name="Plassholder for lysbil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74BF3F-7618-427C-9FCF-AFF7D6C564A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7588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kern="1200" dirty="0">
                <a:solidFill>
                  <a:schemeClr val="tx1"/>
                </a:solidFill>
                <a:effectLst/>
                <a:latin typeface="+mn-lt"/>
                <a:ea typeface="+mn-ea"/>
                <a:cs typeface="+mn-cs"/>
              </a:rPr>
              <a:t>Kondensering betyr at vannet forvandler seg fra vann til damp og til vann igjen. Hvis vi setter lokk på et vannglass, kan ikke det fuktige vannet forsvinne. De ørsmå vanndråpene treffer lokket og samler seg til dråper. Dette kan man lett se når man koker mat i en kjele med lokk. Fordampningen vil arbeide med å gjøre lufta over vannet så fuktig som mulig. Men samtidig vil noe av vanndampen over vannoverflaten også bli til vann igjen. Dette kalles kondensering.</a:t>
            </a:r>
            <a:endParaRPr lang="nb-NO" dirty="0"/>
          </a:p>
        </p:txBody>
      </p:sp>
      <p:sp>
        <p:nvSpPr>
          <p:cNvPr id="4" name="Plassholder for lysbil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74BF3F-7618-427C-9FCF-AFF7D6C564A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0929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fontAlgn="base"/>
            <a:r>
              <a:rPr lang="nb-NO" sz="1200" b="0" i="0" kern="1200" dirty="0">
                <a:solidFill>
                  <a:schemeClr val="tx1"/>
                </a:solidFill>
                <a:effectLst/>
                <a:latin typeface="+mn-lt"/>
                <a:ea typeface="+mn-ea"/>
                <a:cs typeface="+mn-cs"/>
              </a:rPr>
              <a:t>Alt på jorda er satt sammen av noen nesten usynlige små byggeklosser som kalles atomer. Når to eller flere atomer slår seg sammen, blir de til et molekyl. Den kjemiske formelen for vann er H2O.</a:t>
            </a:r>
          </a:p>
          <a:p>
            <a:pPr fontAlgn="base"/>
            <a:r>
              <a:rPr lang="nb-NO" sz="1200" b="0" i="0" kern="1200" dirty="0">
                <a:solidFill>
                  <a:schemeClr val="tx1"/>
                </a:solidFill>
                <a:effectLst/>
                <a:latin typeface="+mn-lt"/>
                <a:ea typeface="+mn-ea"/>
                <a:cs typeface="+mn-cs"/>
              </a:rPr>
              <a:t>Det betyr at et vannmolekyl består av to hydrogenatomer og ett oksygenatom. Oksygenatomet er svakt negativt ladet mens de to hydrogenatomene er svakt positivt ladet. Positive og negative atomer tiltrekker hverandre.</a:t>
            </a:r>
          </a:p>
          <a:p>
            <a:pPr fontAlgn="base"/>
            <a:r>
              <a:rPr lang="nb-NO" sz="1200" b="0" i="0" kern="1200" dirty="0">
                <a:solidFill>
                  <a:schemeClr val="tx1"/>
                </a:solidFill>
                <a:effectLst/>
                <a:latin typeface="+mn-lt"/>
                <a:ea typeface="+mn-ea"/>
                <a:cs typeface="+mn-cs"/>
              </a:rPr>
              <a:t>Vannmolekylene beveger seg hele tida, og vannet skifter form etter hvor fort molekylene beveger seg.</a:t>
            </a:r>
          </a:p>
          <a:p>
            <a:endParaRPr lang="nb-NO" dirty="0"/>
          </a:p>
        </p:txBody>
      </p:sp>
      <p:sp>
        <p:nvSpPr>
          <p:cNvPr id="4" name="Plassholder for lysbil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74BF3F-7618-427C-9FCF-AFF7D6C564A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295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fontAlgn="base"/>
            <a:r>
              <a:rPr lang="nb-NO" sz="1200" b="0" i="0" kern="1200" dirty="0">
                <a:solidFill>
                  <a:schemeClr val="tx1"/>
                </a:solidFill>
                <a:effectLst/>
                <a:latin typeface="+mn-lt"/>
                <a:ea typeface="+mn-ea"/>
                <a:cs typeface="+mn-cs"/>
              </a:rPr>
              <a:t>Oksygenatomet er svakt negativt ladet mens de to hydrogenatomene er svakt positivt ladet. Positive og negative atomer tiltrekker hverandre.</a:t>
            </a:r>
          </a:p>
          <a:p>
            <a:pPr fontAlgn="base"/>
            <a:r>
              <a:rPr lang="nb-NO" sz="1200" b="0" i="0" kern="1200" dirty="0">
                <a:solidFill>
                  <a:schemeClr val="tx1"/>
                </a:solidFill>
                <a:effectLst/>
                <a:latin typeface="+mn-lt"/>
                <a:ea typeface="+mn-ea"/>
                <a:cs typeface="+mn-cs"/>
              </a:rPr>
              <a:t>Vannmolekylene beveger seg hele tida, og vannet skifter form etter hvor fort molekylene beveger seg.</a:t>
            </a:r>
          </a:p>
          <a:p>
            <a:endParaRPr lang="nb-NO" dirty="0"/>
          </a:p>
        </p:txBody>
      </p:sp>
      <p:sp>
        <p:nvSpPr>
          <p:cNvPr id="4" name="Plassholder for lysbil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74BF3F-7618-427C-9FCF-AFF7D6C564A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1415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fontAlgn="base"/>
            <a:r>
              <a:rPr lang="nb-NO" sz="1200" b="0" i="0" kern="1200" dirty="0">
                <a:solidFill>
                  <a:schemeClr val="tx1"/>
                </a:solidFill>
                <a:effectLst/>
                <a:latin typeface="+mn-lt"/>
                <a:ea typeface="+mn-ea"/>
                <a:cs typeface="+mn-cs"/>
              </a:rPr>
              <a:t>Is flyter på vannet. Dette er åpenbart viktig for livet i elver og innsjøer. Hadde isen sunket til bunns, ville hele sjøen ha frosset, og alt liv ville ha dødd ut i løpet av vinteren. I stedet legger isen seg som et isolerende lag på toppen. Mye tyder på at hele jordkloden ville endt opp som en eneste stor isklump, hadde det ikke vært for at isen flyter. Hvis den sank, ville mer og mer is samlet seg på bunnen. Vannet over ville absorbert all varmen fra sola og hindret isen i å smelte. Mer og mer is ville bygget seg opp til alle verdenshavene var frosset igjen.</a:t>
            </a:r>
          </a:p>
          <a:p>
            <a:pPr fontAlgn="base"/>
            <a:r>
              <a:rPr lang="nb-NO" sz="1200" b="0" i="0" kern="1200" dirty="0">
                <a:solidFill>
                  <a:schemeClr val="tx1"/>
                </a:solidFill>
                <a:effectLst/>
                <a:latin typeface="+mn-lt"/>
                <a:ea typeface="+mn-ea"/>
                <a:cs typeface="+mn-cs"/>
              </a:rPr>
              <a:t>Men hvorfor fryser ikke innsjøen nedenfra og opp? Når vann har temperaturen + 4 ºC, ligger vannmolekylene tettere sammen enn ved alle andre temperaturer. Vann er derfor tyngst ved + 4 ºC, og dette er en vanlig temperatur for bunnvannet i en dyp innsjø vinterstid. Når vann på overflata av sjøen blir kjølt ned til denne temperaturen, vil det synke til bunns, mens varmere vann stiger opp. Til slutt vil alt vannet i sjøen ha denne temperaturen. Om så vannet på overflata blir enda kaldere, holder det seg flytende til det fryser til is. Heldigvis er det slik, for hvis isen sank ned på bunnen, ville innsjøer og fjorder </a:t>
            </a:r>
            <a:r>
              <a:rPr lang="nb-NO" sz="1200" b="0" i="0" kern="1200" dirty="0" err="1">
                <a:solidFill>
                  <a:schemeClr val="tx1"/>
                </a:solidFill>
                <a:effectLst/>
                <a:latin typeface="+mn-lt"/>
                <a:ea typeface="+mn-ea"/>
                <a:cs typeface="+mn-cs"/>
              </a:rPr>
              <a:t>bunnfryse</a:t>
            </a:r>
            <a:r>
              <a:rPr lang="nb-NO" sz="1200" b="0" i="0" kern="1200" dirty="0">
                <a:solidFill>
                  <a:schemeClr val="tx1"/>
                </a:solidFill>
                <a:effectLst/>
                <a:latin typeface="+mn-lt"/>
                <a:ea typeface="+mn-ea"/>
                <a:cs typeface="+mn-cs"/>
              </a:rPr>
              <a:t>, og alt liv i dem ville dø.</a:t>
            </a:r>
          </a:p>
          <a:p>
            <a:pPr fontAlgn="base"/>
            <a:r>
              <a:rPr lang="nb-NO" sz="1200" b="0" i="0" kern="1200" dirty="0">
                <a:solidFill>
                  <a:schemeClr val="tx1"/>
                </a:solidFill>
                <a:effectLst/>
                <a:latin typeface="+mn-lt"/>
                <a:ea typeface="+mn-ea"/>
                <a:cs typeface="+mn-cs"/>
              </a:rPr>
              <a:t>Vann koker ved 100 ºC ved normalt lufttrykk. Kommer du høyt til fjells, så koker vannet ved litt lavere temperatur. På Norges høyeste fjelltopp, Galdhøpiggen (2469 m o.h.), koker vann ved 92 ºC, ettersom trykket der er lavere enn nede ved havoverflata</a:t>
            </a:r>
          </a:p>
          <a:p>
            <a:endParaRPr lang="nb-NO" dirty="0"/>
          </a:p>
        </p:txBody>
      </p:sp>
      <p:sp>
        <p:nvSpPr>
          <p:cNvPr id="4" name="Plassholder for lysbil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74BF3F-7618-427C-9FCF-AFF7D6C564A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3535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fontAlgn="base"/>
            <a:r>
              <a:rPr lang="nb-NO" sz="1200" b="0" i="0" kern="1200" dirty="0">
                <a:solidFill>
                  <a:schemeClr val="tx1"/>
                </a:solidFill>
                <a:effectLst/>
                <a:latin typeface="+mn-lt"/>
                <a:ea typeface="+mn-ea"/>
                <a:cs typeface="+mn-cs"/>
              </a:rPr>
              <a:t>Vannet holder også godt på varmen og blir avkjølt langsommere enn mange andre stoffer. Dyr og planter i vann er derfor vanligvis ikke utsatt for så store temperatursvingninger som organismene på land.</a:t>
            </a:r>
          </a:p>
          <a:p>
            <a:pPr fontAlgn="base"/>
            <a:r>
              <a:rPr lang="nb-NO" sz="1200" b="0" i="0" kern="1200" dirty="0">
                <a:solidFill>
                  <a:schemeClr val="tx1"/>
                </a:solidFill>
                <a:effectLst/>
                <a:latin typeface="+mn-lt"/>
                <a:ea typeface="+mn-ea"/>
                <a:cs typeface="+mn-cs"/>
              </a:rPr>
              <a:t>Dette er også grunnen til at temperaturen varierer mindre (både gjennom døgnet og gjennom året) ved kysten enn i innlandet. Det store havet holder lenger på varmen (og trenger lenger tid for å varmes opp) enn landjorda.</a:t>
            </a:r>
          </a:p>
          <a:p>
            <a:endParaRPr lang="nb-NO" dirty="0"/>
          </a:p>
        </p:txBody>
      </p:sp>
      <p:sp>
        <p:nvSpPr>
          <p:cNvPr id="4" name="Plassholder for lysbil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74BF3F-7618-427C-9FCF-AFF7D6C564A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8545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fontAlgn="base"/>
            <a:r>
              <a:rPr lang="nb-NO" sz="1200" b="0" i="0" kern="1200" dirty="0">
                <a:solidFill>
                  <a:schemeClr val="tx1"/>
                </a:solidFill>
                <a:effectLst/>
                <a:latin typeface="+mn-lt"/>
                <a:ea typeface="+mn-ea"/>
                <a:cs typeface="+mn-cs"/>
              </a:rPr>
              <a:t>Et stoff kan opptre i tre forskjellige faser: fast stoff, væske eller gass. For vann kaller vi disse fasene for is, vann og damp. Vann er helt spesielt, ettersom det er det eneste stoffet på jorda der alle fasene finnes ved temperatur og lufttrykk som på jordoverflata.</a:t>
            </a:r>
          </a:p>
          <a:p>
            <a:pPr fontAlgn="base"/>
            <a:r>
              <a:rPr lang="nb-NO" sz="1200" b="0" i="0" kern="1200" dirty="0">
                <a:solidFill>
                  <a:schemeClr val="tx1"/>
                </a:solidFill>
                <a:effectLst/>
                <a:latin typeface="+mn-lt"/>
                <a:ea typeface="+mn-ea"/>
                <a:cs typeface="+mn-cs"/>
              </a:rPr>
              <a:t>Vann fryser til is ved 0ºC. Når dette skjer, blir vannmolekylene ordnet i et regelmessig nettverk, et gitter. Når isen smelter, bryter dette nettverket sammen, og vannmolekylene trekkes tettere sammen. Vanligvis krever molekylene mer plass når de beveger seg fritt i væskeformen enn når de er låst sammen i fast form, men vann er et unntak fra denne regelen. Det er grunnen til at vann – som det eneste stoffet – utvider seg når det fryser til fast stoff (is). Fyll ei flaske med vann og la den fryse. Hva skjer?</a:t>
            </a:r>
          </a:p>
          <a:p>
            <a:endParaRPr lang="nb-NO" dirty="0"/>
          </a:p>
        </p:txBody>
      </p:sp>
      <p:sp>
        <p:nvSpPr>
          <p:cNvPr id="4" name="Plassholder for lysbil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74BF3F-7618-427C-9FCF-AFF7D6C564A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0340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nb-NO"/>
              <a:t>Klikk for å redigere tittelstil</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b-NO"/>
              <a:t>Klikk for å redigere undertittelstil i malen</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B5489F5A-8F3A-4E3B-A524-64A525CF333A}" type="datetimeFigureOut">
              <a:rPr lang="nb-NO" smtClean="0"/>
              <a:t>21.02.2018</a:t>
            </a:fld>
            <a:endParaRPr lang="nb-NO"/>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nb-NO"/>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F0EAD4C6-7841-42A7-BE92-F99614C848F0}" type="slidenum">
              <a:rPr lang="nb-NO" smtClean="0"/>
              <a:t>‹#›</a:t>
            </a:fld>
            <a:endParaRPr lang="nb-NO"/>
          </a:p>
        </p:txBody>
      </p:sp>
    </p:spTree>
    <p:extLst>
      <p:ext uri="{BB962C8B-B14F-4D97-AF65-F5344CB8AC3E}">
        <p14:creationId xmlns:p14="http://schemas.microsoft.com/office/powerpoint/2010/main" val="1960142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B5489F5A-8F3A-4E3B-A524-64A525CF333A}" type="datetimeFigureOut">
              <a:rPr lang="nb-NO" smtClean="0"/>
              <a:t>21.02.2018</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F0EAD4C6-7841-42A7-BE92-F99614C848F0}" type="slidenum">
              <a:rPr lang="nb-NO" smtClean="0"/>
              <a:t>‹#›</a:t>
            </a:fld>
            <a:endParaRPr lang="nb-NO"/>
          </a:p>
        </p:txBody>
      </p:sp>
    </p:spTree>
    <p:extLst>
      <p:ext uri="{BB962C8B-B14F-4D97-AF65-F5344CB8AC3E}">
        <p14:creationId xmlns:p14="http://schemas.microsoft.com/office/powerpoint/2010/main" val="1405476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B5489F5A-8F3A-4E3B-A524-64A525CF333A}" type="datetimeFigureOut">
              <a:rPr lang="nb-NO" smtClean="0"/>
              <a:t>21.02.2018</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F0EAD4C6-7841-42A7-BE92-F99614C848F0}" type="slidenum">
              <a:rPr lang="nb-NO" smtClean="0"/>
              <a:t>‹#›</a:t>
            </a:fld>
            <a:endParaRPr lang="nb-NO"/>
          </a:p>
        </p:txBody>
      </p:sp>
    </p:spTree>
    <p:extLst>
      <p:ext uri="{BB962C8B-B14F-4D97-AF65-F5344CB8AC3E}">
        <p14:creationId xmlns:p14="http://schemas.microsoft.com/office/powerpoint/2010/main" val="2092147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B5489F5A-8F3A-4E3B-A524-64A525CF333A}" type="datetimeFigureOut">
              <a:rPr lang="nb-NO" smtClean="0"/>
              <a:t>21.02.2018</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F0EAD4C6-7841-42A7-BE92-F99614C848F0}" type="slidenum">
              <a:rPr lang="nb-NO" smtClean="0"/>
              <a:t>‹#›</a:t>
            </a:fld>
            <a:endParaRPr lang="nb-NO"/>
          </a:p>
        </p:txBody>
      </p:sp>
    </p:spTree>
    <p:extLst>
      <p:ext uri="{BB962C8B-B14F-4D97-AF65-F5344CB8AC3E}">
        <p14:creationId xmlns:p14="http://schemas.microsoft.com/office/powerpoint/2010/main" val="2059156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nb-NO"/>
              <a:t>Klikk for å redigere tittelstil</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Rediger tekststiler i malen</a:t>
            </a:r>
          </a:p>
        </p:txBody>
      </p:sp>
      <p:sp>
        <p:nvSpPr>
          <p:cNvPr id="4" name="Date Placeholder 3"/>
          <p:cNvSpPr>
            <a:spLocks noGrp="1"/>
          </p:cNvSpPr>
          <p:nvPr>
            <p:ph type="dt" sz="half" idx="10"/>
          </p:nvPr>
        </p:nvSpPr>
        <p:spPr/>
        <p:txBody>
          <a:bodyPr/>
          <a:lstStyle/>
          <a:p>
            <a:fld id="{B5489F5A-8F3A-4E3B-A524-64A525CF333A}" type="datetimeFigureOut">
              <a:rPr lang="nb-NO" smtClean="0"/>
              <a:t>21.02.2018</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F0EAD4C6-7841-42A7-BE92-F99614C848F0}" type="slidenum">
              <a:rPr lang="nb-NO" smtClean="0"/>
              <a:t>‹#›</a:t>
            </a:fld>
            <a:endParaRPr lang="nb-NO"/>
          </a:p>
        </p:txBody>
      </p:sp>
    </p:spTree>
    <p:extLst>
      <p:ext uri="{BB962C8B-B14F-4D97-AF65-F5344CB8AC3E}">
        <p14:creationId xmlns:p14="http://schemas.microsoft.com/office/powerpoint/2010/main" val="254323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B5489F5A-8F3A-4E3B-A524-64A525CF333A}" type="datetimeFigureOut">
              <a:rPr lang="nb-NO" smtClean="0"/>
              <a:t>21.02.2018</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F0EAD4C6-7841-42A7-BE92-F99614C848F0}" type="slidenum">
              <a:rPr lang="nb-NO" smtClean="0"/>
              <a:t>‹#›</a:t>
            </a:fld>
            <a:endParaRPr lang="nb-NO"/>
          </a:p>
        </p:txBody>
      </p:sp>
    </p:spTree>
    <p:extLst>
      <p:ext uri="{BB962C8B-B14F-4D97-AF65-F5344CB8AC3E}">
        <p14:creationId xmlns:p14="http://schemas.microsoft.com/office/powerpoint/2010/main" val="2620226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b-NO"/>
              <a:t>Klikk for å redigere tittelstil</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B5489F5A-8F3A-4E3B-A524-64A525CF333A}" type="datetimeFigureOut">
              <a:rPr lang="nb-NO" smtClean="0"/>
              <a:t>21.02.2018</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F0EAD4C6-7841-42A7-BE92-F99614C848F0}" type="slidenum">
              <a:rPr lang="nb-NO" smtClean="0"/>
              <a:t>‹#›</a:t>
            </a:fld>
            <a:endParaRPr lang="nb-NO"/>
          </a:p>
        </p:txBody>
      </p:sp>
    </p:spTree>
    <p:extLst>
      <p:ext uri="{BB962C8B-B14F-4D97-AF65-F5344CB8AC3E}">
        <p14:creationId xmlns:p14="http://schemas.microsoft.com/office/powerpoint/2010/main" val="348422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B5489F5A-8F3A-4E3B-A524-64A525CF333A}" type="datetimeFigureOut">
              <a:rPr lang="nb-NO" smtClean="0"/>
              <a:t>21.02.2018</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F0EAD4C6-7841-42A7-BE92-F99614C848F0}" type="slidenum">
              <a:rPr lang="nb-NO" smtClean="0"/>
              <a:t>‹#›</a:t>
            </a:fld>
            <a:endParaRPr lang="nb-NO"/>
          </a:p>
        </p:txBody>
      </p:sp>
    </p:spTree>
    <p:extLst>
      <p:ext uri="{BB962C8B-B14F-4D97-AF65-F5344CB8AC3E}">
        <p14:creationId xmlns:p14="http://schemas.microsoft.com/office/powerpoint/2010/main" val="1102098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489F5A-8F3A-4E3B-A524-64A525CF333A}" type="datetimeFigureOut">
              <a:rPr lang="nb-NO" smtClean="0"/>
              <a:t>21.02.2018</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F0EAD4C6-7841-42A7-BE92-F99614C848F0}" type="slidenum">
              <a:rPr lang="nb-NO" smtClean="0"/>
              <a:t>‹#›</a:t>
            </a:fld>
            <a:endParaRPr lang="nb-NO"/>
          </a:p>
        </p:txBody>
      </p:sp>
    </p:spTree>
    <p:extLst>
      <p:ext uri="{BB962C8B-B14F-4D97-AF65-F5344CB8AC3E}">
        <p14:creationId xmlns:p14="http://schemas.microsoft.com/office/powerpoint/2010/main" val="985429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nb-NO"/>
              <a:t>Klikk for å redigere tittelstil</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nb-NO"/>
              <a:t>Rediger tekststiler i malen</a:t>
            </a:r>
          </a:p>
        </p:txBody>
      </p:sp>
      <p:sp>
        <p:nvSpPr>
          <p:cNvPr id="5" name="Date Placeholder 4"/>
          <p:cNvSpPr>
            <a:spLocks noGrp="1"/>
          </p:cNvSpPr>
          <p:nvPr>
            <p:ph type="dt" sz="half" idx="10"/>
          </p:nvPr>
        </p:nvSpPr>
        <p:spPr/>
        <p:txBody>
          <a:bodyPr/>
          <a:lstStyle/>
          <a:p>
            <a:fld id="{B5489F5A-8F3A-4E3B-A524-64A525CF333A}" type="datetimeFigureOut">
              <a:rPr lang="nb-NO" smtClean="0"/>
              <a:t>21.02.2018</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F0EAD4C6-7841-42A7-BE92-F99614C848F0}" type="slidenum">
              <a:rPr lang="nb-NO" smtClean="0"/>
              <a:t>‹#›</a:t>
            </a:fld>
            <a:endParaRPr lang="nb-NO"/>
          </a:p>
        </p:txBody>
      </p:sp>
    </p:spTree>
    <p:extLst>
      <p:ext uri="{BB962C8B-B14F-4D97-AF65-F5344CB8AC3E}">
        <p14:creationId xmlns:p14="http://schemas.microsoft.com/office/powerpoint/2010/main" val="4286215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nb-NO"/>
              <a:t>Klikk for å redigere tittelstil</a:t>
            </a:r>
            <a:endParaRPr lang="en-US" dirty="0"/>
          </a:p>
        </p:txBody>
      </p:sp>
      <p:sp>
        <p:nvSpPr>
          <p:cNvPr id="3" name="Picture Placeholder 2"/>
          <p:cNvSpPr>
            <a:spLocks noGrp="1" noChangeAspect="1"/>
          </p:cNvSpPr>
          <p:nvPr>
            <p:ph type="pic" idx="1"/>
          </p:nvPr>
        </p:nvSpPr>
        <p:spPr>
          <a:xfrm>
            <a:off x="0" y="0"/>
            <a:ext cx="12192000" cy="5330952"/>
          </a:xfrm>
          <a:blipFill>
            <a:blip r:embed="rId2"/>
            <a:stretch>
              <a:fillRect/>
            </a:stretch>
          </a:blip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B5489F5A-8F3A-4E3B-A524-64A525CF333A}" type="datetimeFigureOut">
              <a:rPr lang="nb-NO" smtClean="0"/>
              <a:t>21.02.2018</a:t>
            </a:fld>
            <a:endParaRPr lang="nb-NO"/>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nb-NO"/>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F0EAD4C6-7841-42A7-BE92-F99614C848F0}" type="slidenum">
              <a:rPr lang="nb-NO" smtClean="0"/>
              <a:t>‹#›</a:t>
            </a:fld>
            <a:endParaRPr lang="nb-NO"/>
          </a:p>
        </p:txBody>
      </p:sp>
    </p:spTree>
    <p:extLst>
      <p:ext uri="{BB962C8B-B14F-4D97-AF65-F5344CB8AC3E}">
        <p14:creationId xmlns:p14="http://schemas.microsoft.com/office/powerpoint/2010/main" val="367022869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B5489F5A-8F3A-4E3B-A524-64A525CF333A}" type="datetimeFigureOut">
              <a:rPr lang="nb-NO" smtClean="0"/>
              <a:t>21.02.2018</a:t>
            </a:fld>
            <a:endParaRPr lang="nb-NO"/>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nb-NO"/>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F0EAD4C6-7841-42A7-BE92-F99614C848F0}" type="slidenum">
              <a:rPr lang="nb-NO" smtClean="0"/>
              <a:t>‹#›</a:t>
            </a:fld>
            <a:endParaRPr lang="nb-NO"/>
          </a:p>
        </p:txBody>
      </p:sp>
    </p:spTree>
    <p:extLst>
      <p:ext uri="{BB962C8B-B14F-4D97-AF65-F5344CB8AC3E}">
        <p14:creationId xmlns:p14="http://schemas.microsoft.com/office/powerpoint/2010/main" val="36634123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102DEF5-198A-4E45-B410-9FC5ED835A00}"/>
              </a:ext>
            </a:extLst>
          </p:cNvPr>
          <p:cNvSpPr>
            <a:spLocks noGrp="1"/>
          </p:cNvSpPr>
          <p:nvPr>
            <p:ph type="title"/>
          </p:nvPr>
        </p:nvSpPr>
        <p:spPr/>
        <p:txBody>
          <a:bodyPr/>
          <a:lstStyle/>
          <a:p>
            <a:r>
              <a:rPr lang="nb-NO" dirty="0"/>
              <a:t>Kapittel 1:Hvorfor er vannet så spesielt? </a:t>
            </a:r>
          </a:p>
        </p:txBody>
      </p:sp>
      <p:sp>
        <p:nvSpPr>
          <p:cNvPr id="3" name="Plassholder for innhold 2">
            <a:extLst>
              <a:ext uri="{FF2B5EF4-FFF2-40B4-BE49-F238E27FC236}">
                <a16:creationId xmlns:a16="http://schemas.microsoft.com/office/drawing/2014/main" id="{B9C40E5F-6210-46D7-9C78-31416C729050}"/>
              </a:ext>
            </a:extLst>
          </p:cNvPr>
          <p:cNvSpPr>
            <a:spLocks noGrp="1"/>
          </p:cNvSpPr>
          <p:nvPr>
            <p:ph idx="1"/>
          </p:nvPr>
        </p:nvSpPr>
        <p:spPr>
          <a:xfrm>
            <a:off x="676656" y="2011680"/>
            <a:ext cx="10753725" cy="3766185"/>
          </a:xfrm>
        </p:spPr>
        <p:txBody>
          <a:bodyPr/>
          <a:lstStyle/>
          <a:p>
            <a:pPr marL="0" indent="0">
              <a:buNone/>
            </a:pPr>
            <a:r>
              <a:rPr lang="nb-NO" b="1" dirty="0"/>
              <a:t>Visste du at mengden vann alltid er den samme? </a:t>
            </a:r>
          </a:p>
        </p:txBody>
      </p:sp>
      <p:pic>
        <p:nvPicPr>
          <p:cNvPr id="5" name="Bilde 4">
            <a:extLst>
              <a:ext uri="{FF2B5EF4-FFF2-40B4-BE49-F238E27FC236}">
                <a16:creationId xmlns:a16="http://schemas.microsoft.com/office/drawing/2014/main" id="{CA36BEC9-D9F5-46F8-8A7E-8DEB387AE5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5867" y="2371128"/>
            <a:ext cx="4557933" cy="3940772"/>
          </a:xfrm>
          <a:prstGeom prst="rect">
            <a:avLst/>
          </a:prstGeom>
        </p:spPr>
      </p:pic>
      <p:sp>
        <p:nvSpPr>
          <p:cNvPr id="6" name="TekstSylinder 5">
            <a:extLst>
              <a:ext uri="{FF2B5EF4-FFF2-40B4-BE49-F238E27FC236}">
                <a16:creationId xmlns:a16="http://schemas.microsoft.com/office/drawing/2014/main" id="{69CDD545-F8A8-4165-B80D-94D84058052E}"/>
              </a:ext>
            </a:extLst>
          </p:cNvPr>
          <p:cNvSpPr txBox="1"/>
          <p:nvPr/>
        </p:nvSpPr>
        <p:spPr>
          <a:xfrm>
            <a:off x="457200" y="2371128"/>
            <a:ext cx="5533053" cy="3970318"/>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8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nb-NO" sz="2400" b="0" i="0" u="none" strike="noStrike" kern="1200" cap="none" spc="0" normalizeH="0" baseline="0" noProof="0" dirty="0">
                <a:ln>
                  <a:noFill/>
                </a:ln>
                <a:solidFill>
                  <a:prstClr val="black"/>
                </a:solidFill>
                <a:effectLst/>
                <a:uLnTx/>
                <a:uFillTx/>
                <a:latin typeface="Calibri Light" panose="020F0302020204030204"/>
                <a:ea typeface="+mn-ea"/>
                <a:cs typeface="+mn-cs"/>
              </a:rPr>
              <a:t>Nye vannmolekyler dannes og forsvinner </a:t>
            </a:r>
          </a:p>
          <a:p>
            <a:pPr marL="342900" marR="0" lvl="0" indent="-34290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nb-NO" sz="24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nb-NO" sz="2400" b="0" i="0" u="none" strike="noStrike" kern="1200" cap="none" spc="0" normalizeH="0" baseline="0" noProof="0" dirty="0">
                <a:ln>
                  <a:noFill/>
                </a:ln>
                <a:solidFill>
                  <a:prstClr val="black"/>
                </a:solidFill>
                <a:effectLst/>
                <a:uLnTx/>
                <a:uFillTx/>
                <a:latin typeface="Calibri Light" panose="020F0302020204030204"/>
                <a:ea typeface="+mn-ea"/>
                <a:cs typeface="+mn-cs"/>
              </a:rPr>
              <a:t>Millioner av vannmolekyler tilintetgjøres daglig gjennom fotosyntesen og nytt vann dannes kontinuerlig gjennom celleånding</a:t>
            </a:r>
          </a:p>
          <a:p>
            <a:pPr marL="342900" marR="0" lvl="0" indent="-34290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nb-NO" sz="24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nb-NO" sz="2400" b="0" i="0" u="none" strike="noStrike" kern="1200" cap="none" spc="0" normalizeH="0" baseline="0" noProof="0" dirty="0">
                <a:ln>
                  <a:noFill/>
                </a:ln>
                <a:solidFill>
                  <a:prstClr val="black"/>
                </a:solidFill>
                <a:effectLst/>
                <a:uLnTx/>
                <a:uFillTx/>
                <a:latin typeface="Calibri Light" panose="020F0302020204030204"/>
                <a:ea typeface="+mn-ea"/>
                <a:cs typeface="+mn-cs"/>
              </a:rPr>
              <a:t>Vann brukes om og om igjen i et kretsløp som aldri stopper!</a:t>
            </a:r>
          </a:p>
        </p:txBody>
      </p:sp>
    </p:spTree>
    <p:extLst>
      <p:ext uri="{BB962C8B-B14F-4D97-AF65-F5344CB8AC3E}">
        <p14:creationId xmlns:p14="http://schemas.microsoft.com/office/powerpoint/2010/main" val="1428419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E5D9AEEE-89F8-41E3-8A13-33C839BDA36E}"/>
              </a:ext>
            </a:extLst>
          </p:cNvPr>
          <p:cNvPicPr>
            <a:picLocks noChangeAspect="1"/>
          </p:cNvPicPr>
          <p:nvPr/>
        </p:nvPicPr>
        <p:blipFill rotWithShape="1">
          <a:blip r:embed="rId3">
            <a:extLst>
              <a:ext uri="{28A0092B-C50C-407E-A947-70E740481C1C}">
                <a14:useLocalDpi xmlns:a14="http://schemas.microsoft.com/office/drawing/2010/main" val="0"/>
              </a:ext>
            </a:extLst>
          </a:blip>
          <a:srcRect l="26425" r="31550" b="1"/>
          <a:stretch/>
        </p:blipFill>
        <p:spPr>
          <a:xfrm>
            <a:off x="20" y="10"/>
            <a:ext cx="4077443" cy="6864408"/>
          </a:xfrm>
          <a:prstGeom prst="rect">
            <a:avLst/>
          </a:prstGeom>
        </p:spPr>
      </p:pic>
      <p:sp>
        <p:nvSpPr>
          <p:cNvPr id="2" name="Tittel 1">
            <a:extLst>
              <a:ext uri="{FF2B5EF4-FFF2-40B4-BE49-F238E27FC236}">
                <a16:creationId xmlns:a16="http://schemas.microsoft.com/office/drawing/2014/main" id="{AAEF0EBB-86B3-445B-80F7-4B57DBBB6735}"/>
              </a:ext>
            </a:extLst>
          </p:cNvPr>
          <p:cNvSpPr>
            <a:spLocks noGrp="1"/>
          </p:cNvSpPr>
          <p:nvPr>
            <p:ph type="title"/>
          </p:nvPr>
        </p:nvSpPr>
        <p:spPr>
          <a:xfrm>
            <a:off x="4683125" y="499533"/>
            <a:ext cx="6562726" cy="1658198"/>
          </a:xfrm>
        </p:spPr>
        <p:txBody>
          <a:bodyPr>
            <a:normAutofit/>
          </a:bodyPr>
          <a:lstStyle/>
          <a:p>
            <a:r>
              <a:rPr lang="nb-NO"/>
              <a:t>1.4 Nedbør</a:t>
            </a:r>
            <a:endParaRPr lang="nb-NO" dirty="0"/>
          </a:p>
        </p:txBody>
      </p:sp>
      <p:sp>
        <p:nvSpPr>
          <p:cNvPr id="3" name="Plassholder for innhold 2">
            <a:extLst>
              <a:ext uri="{FF2B5EF4-FFF2-40B4-BE49-F238E27FC236}">
                <a16:creationId xmlns:a16="http://schemas.microsoft.com/office/drawing/2014/main" id="{E406F589-C787-42AA-90CA-33AF21588674}"/>
              </a:ext>
            </a:extLst>
          </p:cNvPr>
          <p:cNvSpPr>
            <a:spLocks noGrp="1"/>
          </p:cNvSpPr>
          <p:nvPr>
            <p:ph idx="1"/>
          </p:nvPr>
        </p:nvSpPr>
        <p:spPr>
          <a:xfrm>
            <a:off x="4702557" y="2011680"/>
            <a:ext cx="6428994" cy="3766185"/>
          </a:xfrm>
        </p:spPr>
        <p:txBody>
          <a:bodyPr>
            <a:normAutofit/>
          </a:bodyPr>
          <a:lstStyle/>
          <a:p>
            <a:pPr>
              <a:buFont typeface="Courier New" panose="02070309020205020404" pitchFamily="49" charset="0"/>
              <a:buChar char="o"/>
            </a:pPr>
            <a:r>
              <a:rPr lang="nb-NO" dirty="0"/>
              <a:t> Et stoff kan opptre i tre forskjellige faser: </a:t>
            </a:r>
            <a:r>
              <a:rPr lang="nb-NO" b="1" dirty="0"/>
              <a:t>fast stoff, væske eller gass</a:t>
            </a:r>
            <a:r>
              <a:rPr lang="nb-NO" dirty="0"/>
              <a:t> </a:t>
            </a:r>
          </a:p>
          <a:p>
            <a:pPr>
              <a:buFont typeface="Courier New" panose="02070309020205020404" pitchFamily="49" charset="0"/>
              <a:buChar char="o"/>
            </a:pPr>
            <a:r>
              <a:rPr lang="nb-NO" dirty="0"/>
              <a:t> For vann kaller vi disse fasene for </a:t>
            </a:r>
            <a:r>
              <a:rPr lang="nb-NO" b="1" dirty="0"/>
              <a:t>is, vann og damp.</a:t>
            </a:r>
          </a:p>
          <a:p>
            <a:pPr>
              <a:buFont typeface="Courier New" panose="02070309020205020404" pitchFamily="49" charset="0"/>
              <a:buChar char="o"/>
            </a:pPr>
            <a:r>
              <a:rPr lang="nb-NO" dirty="0"/>
              <a:t> Vann er helt spesielt, ettersom det er det eneste stoffet på jorda der alle fasene finnes ved temperatur og lufttrykk som på jordoverflata</a:t>
            </a:r>
            <a:endParaRPr lang="nb-NO" b="1" dirty="0"/>
          </a:p>
          <a:p>
            <a:pPr>
              <a:buFont typeface="Courier New" panose="02070309020205020404" pitchFamily="49" charset="0"/>
              <a:buChar char="o"/>
            </a:pPr>
            <a:r>
              <a:rPr lang="nb-NO" dirty="0"/>
              <a:t> Vann fryser til is ved 0 grader celsius.</a:t>
            </a:r>
          </a:p>
          <a:p>
            <a:pPr marL="0" indent="0">
              <a:buNone/>
            </a:pPr>
            <a:endParaRPr lang="nb-NO" dirty="0"/>
          </a:p>
        </p:txBody>
      </p:sp>
    </p:spTree>
    <p:extLst>
      <p:ext uri="{BB962C8B-B14F-4D97-AF65-F5344CB8AC3E}">
        <p14:creationId xmlns:p14="http://schemas.microsoft.com/office/powerpoint/2010/main" val="4258680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562CC72-7CFA-4B2A-B0BB-4F2D8050A396}"/>
              </a:ext>
            </a:extLst>
          </p:cNvPr>
          <p:cNvSpPr>
            <a:spLocks noGrp="1"/>
          </p:cNvSpPr>
          <p:nvPr>
            <p:ph type="title"/>
          </p:nvPr>
        </p:nvSpPr>
        <p:spPr>
          <a:xfrm>
            <a:off x="657224" y="499533"/>
            <a:ext cx="10772775" cy="1658198"/>
          </a:xfrm>
        </p:spPr>
        <p:txBody>
          <a:bodyPr>
            <a:normAutofit/>
          </a:bodyPr>
          <a:lstStyle/>
          <a:p>
            <a:r>
              <a:rPr lang="nb-NO"/>
              <a:t>1.4.1 Skyer</a:t>
            </a:r>
            <a:endParaRPr lang="nb-NO" dirty="0"/>
          </a:p>
        </p:txBody>
      </p:sp>
      <p:graphicFrame>
        <p:nvGraphicFramePr>
          <p:cNvPr id="5" name="Plassholder for innhold 2"/>
          <p:cNvGraphicFramePr>
            <a:graphicFrameLocks noGrp="1"/>
          </p:cNvGraphicFramePr>
          <p:nvPr>
            <p:ph idx="1"/>
            <p:extLst/>
          </p:nvPr>
        </p:nvGraphicFramePr>
        <p:xfrm>
          <a:off x="676275" y="2373549"/>
          <a:ext cx="10753725" cy="35992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047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66AA1EC6-F52F-4B11-BBBA-D8C5288C6499}"/>
              </a:ext>
            </a:extLst>
          </p:cNvPr>
          <p:cNvPicPr>
            <a:picLocks noChangeAspect="1"/>
          </p:cNvPicPr>
          <p:nvPr/>
        </p:nvPicPr>
        <p:blipFill rotWithShape="1">
          <a:blip r:embed="rId3">
            <a:extLst>
              <a:ext uri="{28A0092B-C50C-407E-A947-70E740481C1C}">
                <a14:useLocalDpi xmlns:a14="http://schemas.microsoft.com/office/drawing/2010/main" val="0"/>
              </a:ext>
            </a:extLst>
          </a:blip>
          <a:srcRect l="20926" r="11691"/>
          <a:stretch/>
        </p:blipFill>
        <p:spPr>
          <a:xfrm>
            <a:off x="278056" y="2065517"/>
            <a:ext cx="3383936" cy="3440068"/>
          </a:xfrm>
          <a:prstGeom prst="rect">
            <a:avLst/>
          </a:prstGeom>
        </p:spPr>
      </p:pic>
      <p:sp>
        <p:nvSpPr>
          <p:cNvPr id="2" name="Tittel 1">
            <a:extLst>
              <a:ext uri="{FF2B5EF4-FFF2-40B4-BE49-F238E27FC236}">
                <a16:creationId xmlns:a16="http://schemas.microsoft.com/office/drawing/2014/main" id="{3A8EEA8D-8E6C-48DA-9089-1689E6BBDCF5}"/>
              </a:ext>
            </a:extLst>
          </p:cNvPr>
          <p:cNvSpPr>
            <a:spLocks noGrp="1"/>
          </p:cNvSpPr>
          <p:nvPr>
            <p:ph type="title"/>
          </p:nvPr>
        </p:nvSpPr>
        <p:spPr>
          <a:xfrm>
            <a:off x="657224" y="499533"/>
            <a:ext cx="10772775" cy="1658198"/>
          </a:xfrm>
        </p:spPr>
        <p:txBody>
          <a:bodyPr>
            <a:normAutofit/>
          </a:bodyPr>
          <a:lstStyle/>
          <a:p>
            <a:r>
              <a:rPr lang="nb-NO" dirty="0"/>
              <a:t>Regn og snø </a:t>
            </a:r>
          </a:p>
        </p:txBody>
      </p:sp>
      <p:sp>
        <p:nvSpPr>
          <p:cNvPr id="3" name="Plassholder for innhold 2">
            <a:extLst>
              <a:ext uri="{FF2B5EF4-FFF2-40B4-BE49-F238E27FC236}">
                <a16:creationId xmlns:a16="http://schemas.microsoft.com/office/drawing/2014/main" id="{30012C41-5217-4F8D-812D-E6F815898AF0}"/>
              </a:ext>
            </a:extLst>
          </p:cNvPr>
          <p:cNvSpPr>
            <a:spLocks noGrp="1"/>
          </p:cNvSpPr>
          <p:nvPr>
            <p:ph idx="1"/>
          </p:nvPr>
        </p:nvSpPr>
        <p:spPr>
          <a:xfrm>
            <a:off x="4324815" y="1988288"/>
            <a:ext cx="7381632" cy="4869712"/>
          </a:xfrm>
        </p:spPr>
        <p:txBody>
          <a:bodyPr>
            <a:normAutofit/>
          </a:bodyPr>
          <a:lstStyle/>
          <a:p>
            <a:pPr>
              <a:buFont typeface="Courier New" panose="02070309020205020404" pitchFamily="49" charset="0"/>
              <a:buChar char="o"/>
            </a:pPr>
            <a:r>
              <a:rPr lang="nb-NO" sz="1600" dirty="0"/>
              <a:t> Nedbør kan inndeles i fem typer: </a:t>
            </a:r>
            <a:r>
              <a:rPr lang="nb-NO" sz="1600" b="1" dirty="0"/>
              <a:t>regn, snø, hagl, sludd og underkjølt regn. </a:t>
            </a:r>
          </a:p>
          <a:p>
            <a:pPr fontAlgn="base">
              <a:buFont typeface="Courier New" panose="02070309020205020404" pitchFamily="49" charset="0"/>
              <a:buChar char="o"/>
            </a:pPr>
            <a:r>
              <a:rPr lang="nb-NO" sz="1600" dirty="0"/>
              <a:t> Størstedelen av nedbøren kommer som regn. </a:t>
            </a:r>
          </a:p>
          <a:p>
            <a:pPr marL="0" indent="0" fontAlgn="base">
              <a:buNone/>
            </a:pPr>
            <a:r>
              <a:rPr lang="nb-NO" sz="1600" dirty="0"/>
              <a:t>1. Nedbør dannes i forbindelse med skyer. Vanndråpene som svever rundt i skyene, er ufattelig små og det trengs millioner av dem for å danne en regndråpe. </a:t>
            </a:r>
          </a:p>
          <a:p>
            <a:pPr marL="0" indent="0" fontAlgn="base">
              <a:buNone/>
            </a:pPr>
            <a:r>
              <a:rPr lang="nb-NO" sz="1600" dirty="0"/>
              <a:t>2. Som regel er det både iskrystaller og vanndråper i skyene. Iskrystallene vokser seg større og tyngre etter hvert som de treffer vanndråper. </a:t>
            </a:r>
          </a:p>
          <a:p>
            <a:pPr marL="0" indent="0" fontAlgn="base">
              <a:buNone/>
            </a:pPr>
            <a:r>
              <a:rPr lang="nb-NO" sz="1600" dirty="0"/>
              <a:t>3. Til slutt blir de så store at de ikke lenger kan holde seg svevende, og det dannes   nedbør. Det er lufttemperaturen de siste hundre meterne over bakken som avgjør om det blir regn eller snø. Hvis lufta er over frysepunktet hele veien, treffer nedbøren bakken som vanlige regndråper.</a:t>
            </a:r>
          </a:p>
          <a:p>
            <a:pPr marL="0" indent="0" fontAlgn="base">
              <a:buNone/>
            </a:pPr>
            <a:r>
              <a:rPr lang="nb-NO" sz="1600" dirty="0"/>
              <a:t>4. Hvis det er kuldegrader hele veien ned, treffer den bakken som snø. Hvis det er kaldt nok inne i skyen, kan molekylene fra vanndampen fryse sammen til krystaller i stedet for å bli til dråper. De lenker seg sammen i et mønster. </a:t>
            </a:r>
          </a:p>
          <a:p>
            <a:pPr marL="0" indent="0" fontAlgn="base">
              <a:buNone/>
            </a:pPr>
            <a:r>
              <a:rPr lang="nb-NO" sz="1600" dirty="0"/>
              <a:t>5. Ingen snøkrystaller er prikk like. Alle er symmetriske rundt sentrum og har seks spisser eller kanter. Ofte slår flere snøkrystaller seg sammen til større snøflak. Når de er blitt tunge nok, faller de ned og ut av skyen</a:t>
            </a:r>
          </a:p>
          <a:p>
            <a:endParaRPr lang="nb-NO" sz="1500" dirty="0"/>
          </a:p>
        </p:txBody>
      </p:sp>
    </p:spTree>
    <p:extLst>
      <p:ext uri="{BB962C8B-B14F-4D97-AF65-F5344CB8AC3E}">
        <p14:creationId xmlns:p14="http://schemas.microsoft.com/office/powerpoint/2010/main" val="604877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A7359FE-821E-445F-AB0F-AD401AAE3CE5}"/>
              </a:ext>
            </a:extLst>
          </p:cNvPr>
          <p:cNvSpPr>
            <a:spLocks noGrp="1"/>
          </p:cNvSpPr>
          <p:nvPr>
            <p:ph type="title"/>
          </p:nvPr>
        </p:nvSpPr>
        <p:spPr/>
        <p:txBody>
          <a:bodyPr/>
          <a:lstStyle/>
          <a:p>
            <a:r>
              <a:rPr lang="nb-NO" dirty="0"/>
              <a:t>Hagl</a:t>
            </a:r>
          </a:p>
        </p:txBody>
      </p:sp>
      <p:pic>
        <p:nvPicPr>
          <p:cNvPr id="5" name="Plassholder for innhold 4">
            <a:extLst>
              <a:ext uri="{FF2B5EF4-FFF2-40B4-BE49-F238E27FC236}">
                <a16:creationId xmlns:a16="http://schemas.microsoft.com/office/drawing/2014/main" id="{608CC734-47D6-4FFE-BFA5-25BAA904DFF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908122" y="2545666"/>
            <a:ext cx="4088982" cy="3127519"/>
          </a:xfrm>
        </p:spPr>
      </p:pic>
      <p:sp>
        <p:nvSpPr>
          <p:cNvPr id="6" name="Rektangel 5">
            <a:extLst>
              <a:ext uri="{FF2B5EF4-FFF2-40B4-BE49-F238E27FC236}">
                <a16:creationId xmlns:a16="http://schemas.microsoft.com/office/drawing/2014/main" id="{00A39B87-A2B8-43F5-9325-691BA7F7D943}"/>
              </a:ext>
            </a:extLst>
          </p:cNvPr>
          <p:cNvSpPr/>
          <p:nvPr/>
        </p:nvSpPr>
        <p:spPr>
          <a:xfrm>
            <a:off x="379228" y="1813803"/>
            <a:ext cx="6096000" cy="4247317"/>
          </a:xfrm>
          <a:prstGeom prst="rect">
            <a:avLst/>
          </a:prstGeom>
        </p:spPr>
        <p:txBody>
          <a:bodyPr>
            <a:spAutoFit/>
          </a:bodyPr>
          <a:lstStyle/>
          <a:p>
            <a:pPr marL="285750" marR="0" lvl="0" indent="-2857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nb-NO" sz="1800" b="0" i="0" u="none" strike="noStrike" kern="1200" cap="none" spc="0" normalizeH="0" baseline="0" noProof="0" dirty="0">
                <a:ln>
                  <a:noFill/>
                </a:ln>
                <a:solidFill>
                  <a:prstClr val="black"/>
                </a:solidFill>
                <a:effectLst/>
                <a:uLnTx/>
                <a:uFillTx/>
                <a:latin typeface="Calibri Light" panose="020F0302020204030204"/>
                <a:ea typeface="+mn-ea"/>
                <a:cs typeface="+mn-cs"/>
              </a:rPr>
              <a:t>Hagl begynner som regndråper i store stormskyer. </a:t>
            </a:r>
          </a:p>
          <a:p>
            <a:pPr marL="285750" marR="0" lvl="0" indent="-2857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nb-NO" sz="18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nb-NO" sz="1800" b="0" i="0" u="none" strike="noStrike" kern="1200" cap="none" spc="0" normalizeH="0" baseline="0" noProof="0" dirty="0">
                <a:ln>
                  <a:noFill/>
                </a:ln>
                <a:solidFill>
                  <a:prstClr val="black"/>
                </a:solidFill>
                <a:effectLst/>
                <a:uLnTx/>
                <a:uFillTx/>
                <a:latin typeface="Calibri Light" panose="020F0302020204030204"/>
                <a:ea typeface="+mn-ea"/>
                <a:cs typeface="+mn-cs"/>
              </a:rPr>
              <a:t>Hvis det er kaldt nok, fryser disse regndråpene til små iskuler og faller nedover inne i skyen.</a:t>
            </a:r>
          </a:p>
          <a:p>
            <a:pPr marL="285750" marR="0" lvl="0" indent="-2857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nb-NO" sz="18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nb-NO" sz="1800" b="0" i="0" u="none" strike="noStrike" kern="1200" cap="none" spc="0" normalizeH="0" baseline="0" noProof="0" dirty="0">
                <a:ln>
                  <a:noFill/>
                </a:ln>
                <a:solidFill>
                  <a:prstClr val="black"/>
                </a:solidFill>
                <a:effectLst/>
                <a:uLnTx/>
                <a:uFillTx/>
                <a:latin typeface="Calibri Light" panose="020F0302020204030204"/>
                <a:ea typeface="+mn-ea"/>
                <a:cs typeface="+mn-cs"/>
              </a:rPr>
              <a:t>Iskrystallene beveger seg opp og ned i skyene i flere omganger </a:t>
            </a:r>
            <a:r>
              <a:rPr kumimoji="0" lang="nb-NO" sz="1800" b="0" i="0" u="none" strike="noStrike" kern="1200" cap="none" spc="0" normalizeH="0" baseline="0" noProof="0" dirty="0" err="1">
                <a:ln>
                  <a:noFill/>
                </a:ln>
                <a:solidFill>
                  <a:prstClr val="black"/>
                </a:solidFill>
                <a:effectLst/>
                <a:uLnTx/>
                <a:uFillTx/>
                <a:latin typeface="Calibri Light" panose="020F0302020204030204"/>
                <a:ea typeface="+mn-ea"/>
                <a:cs typeface="+mn-cs"/>
              </a:rPr>
              <a:t>pga</a:t>
            </a:r>
            <a:r>
              <a:rPr kumimoji="0" lang="nb-NO" sz="1800" b="0" i="0" u="none" strike="noStrike" kern="1200" cap="none" spc="0" normalizeH="0" baseline="0" noProof="0" dirty="0">
                <a:ln>
                  <a:noFill/>
                </a:ln>
                <a:solidFill>
                  <a:prstClr val="black"/>
                </a:solidFill>
                <a:effectLst/>
                <a:uLnTx/>
                <a:uFillTx/>
                <a:latin typeface="Calibri Light" panose="020F0302020204030204"/>
                <a:ea typeface="+mn-ea"/>
                <a:cs typeface="+mn-cs"/>
              </a:rPr>
              <a:t> kraftig vind som blåser dem oppover igjen. For hver gang legger de på seg mer is. </a:t>
            </a:r>
          </a:p>
          <a:p>
            <a:pPr marL="285750" marR="0" lvl="0" indent="-2857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nb-NO" sz="18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nb-NO" sz="1800" b="0" i="0" u="none" strike="noStrike" kern="1200" cap="none" spc="0" normalizeH="0" baseline="0" noProof="0" dirty="0">
                <a:ln>
                  <a:noFill/>
                </a:ln>
                <a:solidFill>
                  <a:prstClr val="black"/>
                </a:solidFill>
                <a:effectLst/>
                <a:uLnTx/>
                <a:uFillTx/>
                <a:latin typeface="Calibri Light" panose="020F0302020204030204"/>
                <a:ea typeface="+mn-ea"/>
                <a:cs typeface="+mn-cs"/>
              </a:rPr>
              <a:t>Til slutt blir iskulene så tunge at de faller ned mot bakken. Hagl kan bli så store som håndballer. </a:t>
            </a:r>
          </a:p>
          <a:p>
            <a:pPr marL="285750" marR="0" lvl="0" indent="-2857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nb-NO" sz="18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nb-NO" sz="1800" b="0" i="0" u="none" strike="noStrike" kern="1200" cap="none" spc="0" normalizeH="0" baseline="0" noProof="0" dirty="0">
                <a:ln>
                  <a:noFill/>
                </a:ln>
                <a:solidFill>
                  <a:prstClr val="black"/>
                </a:solidFill>
                <a:effectLst/>
                <a:uLnTx/>
                <a:uFillTx/>
                <a:latin typeface="Calibri Light" panose="020F0302020204030204"/>
                <a:ea typeface="+mn-ea"/>
                <a:cs typeface="+mn-cs"/>
              </a:rPr>
              <a:t>Hagl er mest vanlig om sommeren, og det betyr at haglkornene faller gjennom et område med varm luft på vei ned</a:t>
            </a:r>
          </a:p>
        </p:txBody>
      </p:sp>
    </p:spTree>
    <p:extLst>
      <p:ext uri="{BB962C8B-B14F-4D97-AF65-F5344CB8AC3E}">
        <p14:creationId xmlns:p14="http://schemas.microsoft.com/office/powerpoint/2010/main" val="1935644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E7CFAA6-1DBB-43B0-BD82-2FB83CF4E4A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 name="Tittel 1">
            <a:extLst>
              <a:ext uri="{FF2B5EF4-FFF2-40B4-BE49-F238E27FC236}">
                <a16:creationId xmlns:a16="http://schemas.microsoft.com/office/drawing/2014/main" id="{77962B56-739E-4CCB-9610-63ACC306E99E}"/>
              </a:ext>
            </a:extLst>
          </p:cNvPr>
          <p:cNvSpPr>
            <a:spLocks noGrp="1"/>
          </p:cNvSpPr>
          <p:nvPr>
            <p:ph type="title"/>
          </p:nvPr>
        </p:nvSpPr>
        <p:spPr>
          <a:xfrm>
            <a:off x="706298" y="639763"/>
            <a:ext cx="3997693" cy="5492750"/>
          </a:xfrm>
        </p:spPr>
        <p:txBody>
          <a:bodyPr>
            <a:normAutofit/>
          </a:bodyPr>
          <a:lstStyle/>
          <a:p>
            <a:r>
              <a:rPr lang="nb-NO" sz="6000">
                <a:solidFill>
                  <a:srgbClr val="FFFFFF"/>
                </a:solidFill>
              </a:rPr>
              <a:t>Sludd</a:t>
            </a:r>
          </a:p>
        </p:txBody>
      </p:sp>
      <p:graphicFrame>
        <p:nvGraphicFramePr>
          <p:cNvPr id="5" name="Plassholder for innhold 2"/>
          <p:cNvGraphicFramePr>
            <a:graphicFrameLocks noGrp="1"/>
          </p:cNvGraphicFramePr>
          <p:nvPr>
            <p:ph idx="1"/>
            <p:extLst/>
          </p:nvPr>
        </p:nvGraphicFramePr>
        <p:xfrm>
          <a:off x="5288347" y="639763"/>
          <a:ext cx="6254724" cy="5492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7471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5C3FE1E-0A7F-41BE-A568-1BF85E2E8DD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0840" y="0"/>
            <a:ext cx="5471160"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pic>
        <p:nvPicPr>
          <p:cNvPr id="5" name="Plassholder for innhold 4">
            <a:extLst>
              <a:ext uri="{FF2B5EF4-FFF2-40B4-BE49-F238E27FC236}">
                <a16:creationId xmlns:a16="http://schemas.microsoft.com/office/drawing/2014/main" id="{17C41A54-8432-45C1-8A34-AE047527A04C}"/>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24748"/>
          <a:stretch/>
        </p:blipFill>
        <p:spPr>
          <a:xfrm>
            <a:off x="787937" y="645106"/>
            <a:ext cx="5162136" cy="5247747"/>
          </a:xfrm>
          <a:prstGeom prst="rect">
            <a:avLst/>
          </a:prstGeom>
        </p:spPr>
      </p:pic>
      <p:sp>
        <p:nvSpPr>
          <p:cNvPr id="2" name="Tittel 1">
            <a:extLst>
              <a:ext uri="{FF2B5EF4-FFF2-40B4-BE49-F238E27FC236}">
                <a16:creationId xmlns:a16="http://schemas.microsoft.com/office/drawing/2014/main" id="{110977D8-C8F3-4E48-9C58-E8D16537B50D}"/>
              </a:ext>
            </a:extLst>
          </p:cNvPr>
          <p:cNvSpPr>
            <a:spLocks noGrp="1"/>
          </p:cNvSpPr>
          <p:nvPr>
            <p:ph type="title"/>
          </p:nvPr>
        </p:nvSpPr>
        <p:spPr>
          <a:xfrm>
            <a:off x="7197213" y="499533"/>
            <a:ext cx="4345858" cy="1658198"/>
          </a:xfrm>
        </p:spPr>
        <p:txBody>
          <a:bodyPr vert="horz" lIns="91440" tIns="45720" rIns="91440" bIns="45720" rtlCol="0" anchor="ctr">
            <a:normAutofit/>
          </a:bodyPr>
          <a:lstStyle/>
          <a:p>
            <a:r>
              <a:rPr lang="en-US" sz="4800"/>
              <a:t>Underkjølt regn</a:t>
            </a:r>
          </a:p>
        </p:txBody>
      </p:sp>
      <p:sp>
        <p:nvSpPr>
          <p:cNvPr id="6" name="TekstSylinder 5">
            <a:extLst>
              <a:ext uri="{FF2B5EF4-FFF2-40B4-BE49-F238E27FC236}">
                <a16:creationId xmlns:a16="http://schemas.microsoft.com/office/drawing/2014/main" id="{79610692-F102-4A2C-906A-754FFF6B79E4}"/>
              </a:ext>
            </a:extLst>
          </p:cNvPr>
          <p:cNvSpPr txBox="1"/>
          <p:nvPr/>
        </p:nvSpPr>
        <p:spPr>
          <a:xfrm>
            <a:off x="7197213" y="2011680"/>
            <a:ext cx="4753782" cy="4623036"/>
          </a:xfrm>
          <a:prstGeom prst="rect">
            <a:avLst/>
          </a:prstGeom>
        </p:spPr>
        <p:txBody>
          <a:bodyPr vert="horz" lIns="91440" tIns="45720" rIns="91440" bIns="45720" rtlCol="0">
            <a:normAutofit/>
          </a:bodyPr>
          <a:lstStyle/>
          <a:p>
            <a:pPr marL="285750" marR="0" lvl="0" indent="-285750" algn="l" defTabSz="914400" rtl="0" eaLnBrk="1" fontAlgn="auto" latinLnBrk="0" hangingPunct="1">
              <a:lnSpc>
                <a:spcPct val="85000"/>
              </a:lnSpc>
              <a:spcBef>
                <a:spcPts val="0"/>
              </a:spcBef>
              <a:spcAft>
                <a:spcPts val="600"/>
              </a:spcAft>
              <a:buClrTx/>
              <a:buSzTx/>
              <a:buFont typeface="Courier New" panose="02070309020205020404" pitchFamily="49" charset="0"/>
              <a:buChar char="o"/>
              <a:tabLst/>
              <a:defRPr/>
            </a:pPr>
            <a:r>
              <a:rPr kumimoji="0" lang="en-US" sz="1500" b="0" i="0" u="none" strike="noStrike" kern="1200" cap="none" spc="0" normalizeH="0" baseline="0" noProof="0" dirty="0" err="1">
                <a:ln>
                  <a:noFill/>
                </a:ln>
                <a:solidFill>
                  <a:prstClr val="black"/>
                </a:solidFill>
                <a:effectLst/>
                <a:uLnTx/>
                <a:uFillTx/>
                <a:latin typeface="Calibri Light" panose="020F0302020204030204"/>
                <a:ea typeface="+mn-ea"/>
                <a:cs typeface="+mn-cs"/>
              </a:rPr>
              <a:t>Underkjølt</a:t>
            </a: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1500" b="0" i="0" u="none" strike="noStrike" kern="1200" cap="none" spc="0" normalizeH="0" baseline="0" noProof="0" dirty="0" err="1">
                <a:ln>
                  <a:noFill/>
                </a:ln>
                <a:solidFill>
                  <a:prstClr val="black"/>
                </a:solidFill>
                <a:effectLst/>
                <a:uLnTx/>
                <a:uFillTx/>
                <a:latin typeface="Calibri Light" panose="020F0302020204030204"/>
                <a:ea typeface="+mn-ea"/>
                <a:cs typeface="+mn-cs"/>
              </a:rPr>
              <a:t>regn</a:t>
            </a: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1500" b="0" i="0" u="none" strike="noStrike" kern="1200" cap="none" spc="0" normalizeH="0" baseline="0" noProof="0" dirty="0" err="1">
                <a:ln>
                  <a:noFill/>
                </a:ln>
                <a:solidFill>
                  <a:prstClr val="black"/>
                </a:solidFill>
                <a:effectLst/>
                <a:uLnTx/>
                <a:uFillTx/>
                <a:latin typeface="Calibri Light" panose="020F0302020204030204"/>
                <a:ea typeface="+mn-ea"/>
                <a:cs typeface="+mn-cs"/>
              </a:rPr>
              <a:t>begynner</a:t>
            </a: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1500" b="0" i="0" u="none" strike="noStrike" kern="1200" cap="none" spc="0" normalizeH="0" baseline="0" noProof="0" dirty="0" err="1">
                <a:ln>
                  <a:noFill/>
                </a:ln>
                <a:solidFill>
                  <a:prstClr val="black"/>
                </a:solidFill>
                <a:effectLst/>
                <a:uLnTx/>
                <a:uFillTx/>
                <a:latin typeface="Calibri Light" panose="020F0302020204030204"/>
                <a:ea typeface="+mn-ea"/>
                <a:cs typeface="+mn-cs"/>
              </a:rPr>
              <a:t>som</a:t>
            </a: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1500" b="0" i="0" u="none" strike="noStrike" kern="1200" cap="none" spc="0" normalizeH="0" baseline="0" noProof="0" dirty="0" err="1">
                <a:ln>
                  <a:noFill/>
                </a:ln>
                <a:solidFill>
                  <a:prstClr val="black"/>
                </a:solidFill>
                <a:effectLst/>
                <a:uLnTx/>
                <a:uFillTx/>
                <a:latin typeface="Calibri Light" panose="020F0302020204030204"/>
                <a:ea typeface="+mn-ea"/>
                <a:cs typeface="+mn-cs"/>
              </a:rPr>
              <a:t>snø</a:t>
            </a: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1500" b="0" i="0" u="none" strike="noStrike" kern="1200" cap="none" spc="0" normalizeH="0" baseline="0" noProof="0" dirty="0" err="1">
                <a:ln>
                  <a:noFill/>
                </a:ln>
                <a:solidFill>
                  <a:prstClr val="black"/>
                </a:solidFill>
                <a:effectLst/>
                <a:uLnTx/>
                <a:uFillTx/>
                <a:latin typeface="Calibri Light" panose="020F0302020204030204"/>
                <a:ea typeface="+mn-ea"/>
                <a:cs typeface="+mn-cs"/>
              </a:rPr>
              <a:t>og</a:t>
            </a: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 smelter </a:t>
            </a:r>
            <a:r>
              <a:rPr kumimoji="0" lang="en-US" sz="1500" b="0" i="0" u="none" strike="noStrike" kern="1200" cap="none" spc="0" normalizeH="0" baseline="0" noProof="0" dirty="0" err="1">
                <a:ln>
                  <a:noFill/>
                </a:ln>
                <a:solidFill>
                  <a:prstClr val="black"/>
                </a:solidFill>
                <a:effectLst/>
                <a:uLnTx/>
                <a:uFillTx/>
                <a:latin typeface="Calibri Light" panose="020F0302020204030204"/>
                <a:ea typeface="+mn-ea"/>
                <a:cs typeface="+mn-cs"/>
              </a:rPr>
              <a:t>underveis</a:t>
            </a: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 mot </a:t>
            </a:r>
            <a:r>
              <a:rPr kumimoji="0" lang="en-US" sz="1500" b="0" i="0" u="none" strike="noStrike" kern="1200" cap="none" spc="0" normalizeH="0" baseline="0" noProof="0" dirty="0" err="1">
                <a:ln>
                  <a:noFill/>
                </a:ln>
                <a:solidFill>
                  <a:prstClr val="black"/>
                </a:solidFill>
                <a:effectLst/>
                <a:uLnTx/>
                <a:uFillTx/>
                <a:latin typeface="Calibri Light" panose="020F0302020204030204"/>
                <a:ea typeface="+mn-ea"/>
                <a:cs typeface="+mn-cs"/>
              </a:rPr>
              <a:t>bakken</a:t>
            </a: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 </a:t>
            </a:r>
          </a:p>
          <a:p>
            <a:pPr marL="285750" marR="0" lvl="0" indent="-285750" algn="l" defTabSz="914400" rtl="0" eaLnBrk="1" fontAlgn="auto" latinLnBrk="0" hangingPunct="1">
              <a:lnSpc>
                <a:spcPct val="85000"/>
              </a:lnSpc>
              <a:spcBef>
                <a:spcPts val="0"/>
              </a:spcBef>
              <a:spcAft>
                <a:spcPts val="600"/>
              </a:spcAft>
              <a:buClrTx/>
              <a:buSzTx/>
              <a:buFont typeface="Arial" pitchFamily="34" charset="0"/>
              <a:buChar char=" "/>
              <a:tabLst/>
              <a:defRPr/>
            </a:pPr>
            <a:endPar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285750" marR="0" lvl="0" indent="-285750" algn="l" defTabSz="914400" rtl="0" eaLnBrk="1" fontAlgn="auto" latinLnBrk="0" hangingPunct="1">
              <a:lnSpc>
                <a:spcPct val="85000"/>
              </a:lnSpc>
              <a:spcBef>
                <a:spcPts val="0"/>
              </a:spcBef>
              <a:spcAft>
                <a:spcPts val="600"/>
              </a:spcAft>
              <a:buClrTx/>
              <a:buSzTx/>
              <a:buFont typeface="Courier New" panose="02070309020205020404" pitchFamily="49" charset="0"/>
              <a:buChar char="o"/>
              <a:tabLst/>
              <a:defRPr/>
            </a:pPr>
            <a:r>
              <a:rPr kumimoji="0" lang="en-US" sz="1500" b="0" i="0" u="none" strike="noStrike" kern="1200" cap="none" spc="0" normalizeH="0" baseline="0" noProof="0" dirty="0" err="1">
                <a:ln>
                  <a:noFill/>
                </a:ln>
                <a:solidFill>
                  <a:prstClr val="black"/>
                </a:solidFill>
                <a:effectLst/>
                <a:uLnTx/>
                <a:uFillTx/>
                <a:latin typeface="Calibri Light" panose="020F0302020204030204"/>
                <a:ea typeface="+mn-ea"/>
                <a:cs typeface="+mn-cs"/>
              </a:rPr>
              <a:t>På</a:t>
            </a: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 sin </a:t>
            </a:r>
            <a:r>
              <a:rPr kumimoji="0" lang="en-US" sz="1500" b="0" i="0" u="none" strike="noStrike" kern="1200" cap="none" spc="0" normalizeH="0" baseline="0" noProof="0" dirty="0" err="1">
                <a:ln>
                  <a:noFill/>
                </a:ln>
                <a:solidFill>
                  <a:prstClr val="black"/>
                </a:solidFill>
                <a:effectLst/>
                <a:uLnTx/>
                <a:uFillTx/>
                <a:latin typeface="Calibri Light" panose="020F0302020204030204"/>
                <a:ea typeface="+mn-ea"/>
                <a:cs typeface="+mn-cs"/>
              </a:rPr>
              <a:t>vei</a:t>
            </a: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1500" b="0" i="0" u="none" strike="noStrike" kern="1200" cap="none" spc="0" normalizeH="0" baseline="0" noProof="0" dirty="0" err="1">
                <a:ln>
                  <a:noFill/>
                </a:ln>
                <a:solidFill>
                  <a:prstClr val="black"/>
                </a:solidFill>
                <a:effectLst/>
                <a:uLnTx/>
                <a:uFillTx/>
                <a:latin typeface="Calibri Light" panose="020F0302020204030204"/>
                <a:ea typeface="+mn-ea"/>
                <a:cs typeface="+mn-cs"/>
              </a:rPr>
              <a:t>møter</a:t>
            </a: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1500" b="0" i="0" u="none" strike="noStrike" kern="1200" cap="none" spc="0" normalizeH="0" baseline="0" noProof="0" dirty="0" err="1">
                <a:ln>
                  <a:noFill/>
                </a:ln>
                <a:solidFill>
                  <a:prstClr val="black"/>
                </a:solidFill>
                <a:effectLst/>
                <a:uLnTx/>
                <a:uFillTx/>
                <a:latin typeface="Calibri Light" panose="020F0302020204030204"/>
                <a:ea typeface="+mn-ea"/>
                <a:cs typeface="+mn-cs"/>
              </a:rPr>
              <a:t>regnet</a:t>
            </a: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 et </a:t>
            </a:r>
            <a:r>
              <a:rPr kumimoji="0" lang="en-US" sz="1500" b="0" i="0" u="none" strike="noStrike" kern="1200" cap="none" spc="0" normalizeH="0" baseline="0" noProof="0" dirty="0" err="1">
                <a:ln>
                  <a:noFill/>
                </a:ln>
                <a:solidFill>
                  <a:prstClr val="black"/>
                </a:solidFill>
                <a:effectLst/>
                <a:uLnTx/>
                <a:uFillTx/>
                <a:latin typeface="Calibri Light" panose="020F0302020204030204"/>
                <a:ea typeface="+mn-ea"/>
                <a:cs typeface="+mn-cs"/>
              </a:rPr>
              <a:t>kaldere</a:t>
            </a: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1500" b="0" i="0" u="none" strike="noStrike" kern="1200" cap="none" spc="0" normalizeH="0" baseline="0" noProof="0" dirty="0" err="1">
                <a:ln>
                  <a:noFill/>
                </a:ln>
                <a:solidFill>
                  <a:prstClr val="black"/>
                </a:solidFill>
                <a:effectLst/>
                <a:uLnTx/>
                <a:uFillTx/>
                <a:latin typeface="Calibri Light" panose="020F0302020204030204"/>
                <a:ea typeface="+mn-ea"/>
                <a:cs typeface="+mn-cs"/>
              </a:rPr>
              <a:t>luftlag</a:t>
            </a: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1500" b="0" i="0" u="none" strike="noStrike" kern="1200" cap="none" spc="0" normalizeH="0" baseline="0" noProof="0" dirty="0" err="1">
                <a:ln>
                  <a:noFill/>
                </a:ln>
                <a:solidFill>
                  <a:prstClr val="black"/>
                </a:solidFill>
                <a:effectLst/>
                <a:uLnTx/>
                <a:uFillTx/>
                <a:latin typeface="Calibri Light" panose="020F0302020204030204"/>
                <a:ea typeface="+mn-ea"/>
                <a:cs typeface="+mn-cs"/>
              </a:rPr>
              <a:t>Regnet</a:t>
            </a: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1500" b="0" i="0" u="none" strike="noStrike" kern="1200" cap="none" spc="0" normalizeH="0" baseline="0" noProof="0" dirty="0" err="1">
                <a:ln>
                  <a:noFill/>
                </a:ln>
                <a:solidFill>
                  <a:prstClr val="black"/>
                </a:solidFill>
                <a:effectLst/>
                <a:uLnTx/>
                <a:uFillTx/>
                <a:latin typeface="Calibri Light" panose="020F0302020204030204"/>
                <a:ea typeface="+mn-ea"/>
                <a:cs typeface="+mn-cs"/>
              </a:rPr>
              <a:t>avkjøles</a:t>
            </a: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1500" b="0" i="0" u="none" strike="noStrike" kern="1200" cap="none" spc="0" normalizeH="0" baseline="0" noProof="0" dirty="0" err="1">
                <a:ln>
                  <a:noFill/>
                </a:ln>
                <a:solidFill>
                  <a:prstClr val="black"/>
                </a:solidFill>
                <a:effectLst/>
                <a:uLnTx/>
                <a:uFillTx/>
                <a:latin typeface="Calibri Light" panose="020F0302020204030204"/>
                <a:ea typeface="+mn-ea"/>
                <a:cs typeface="+mn-cs"/>
              </a:rPr>
              <a:t>til</a:t>
            </a: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 under null grader, men </a:t>
            </a:r>
            <a:r>
              <a:rPr kumimoji="0" lang="en-US" sz="1500" b="0" i="0" u="none" strike="noStrike" kern="1200" cap="none" spc="0" normalizeH="0" baseline="0" noProof="0" dirty="0" err="1">
                <a:ln>
                  <a:noFill/>
                </a:ln>
                <a:solidFill>
                  <a:prstClr val="black"/>
                </a:solidFill>
                <a:effectLst/>
                <a:uLnTx/>
                <a:uFillTx/>
                <a:latin typeface="Calibri Light" panose="020F0302020204030204"/>
                <a:ea typeface="+mn-ea"/>
                <a:cs typeface="+mn-cs"/>
              </a:rPr>
              <a:t>fryser</a:t>
            </a: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1500" b="0" i="0" u="none" strike="noStrike" kern="1200" cap="none" spc="0" normalizeH="0" baseline="0" noProof="0" dirty="0" err="1">
                <a:ln>
                  <a:noFill/>
                </a:ln>
                <a:solidFill>
                  <a:prstClr val="black"/>
                </a:solidFill>
                <a:effectLst/>
                <a:uLnTx/>
                <a:uFillTx/>
                <a:latin typeface="Calibri Light" panose="020F0302020204030204"/>
                <a:ea typeface="+mn-ea"/>
                <a:cs typeface="+mn-cs"/>
              </a:rPr>
              <a:t>ikke</a:t>
            </a: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1500" b="0" i="0" u="none" strike="noStrike" kern="1200" cap="none" spc="0" normalizeH="0" baseline="0" noProof="0" dirty="0" err="1">
                <a:ln>
                  <a:noFill/>
                </a:ln>
                <a:solidFill>
                  <a:prstClr val="black"/>
                </a:solidFill>
                <a:effectLst/>
                <a:uLnTx/>
                <a:uFillTx/>
                <a:latin typeface="Calibri Light" panose="020F0302020204030204"/>
                <a:ea typeface="+mn-ea"/>
                <a:cs typeface="+mn-cs"/>
              </a:rPr>
              <a:t>til</a:t>
            </a: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 is </a:t>
            </a:r>
            <a:r>
              <a:rPr kumimoji="0" lang="en-US" sz="1500" b="0" i="0" u="none" strike="noStrike" kern="1200" cap="none" spc="0" normalizeH="0" baseline="0" noProof="0" dirty="0" err="1">
                <a:ln>
                  <a:noFill/>
                </a:ln>
                <a:solidFill>
                  <a:prstClr val="black"/>
                </a:solidFill>
                <a:effectLst/>
                <a:uLnTx/>
                <a:uFillTx/>
                <a:latin typeface="Calibri Light" panose="020F0302020204030204"/>
                <a:ea typeface="+mn-ea"/>
                <a:cs typeface="+mn-cs"/>
              </a:rPr>
              <a:t>fordi</a:t>
            </a: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1500" b="0" i="0" u="none" strike="noStrike" kern="1200" cap="none" spc="0" normalizeH="0" baseline="0" noProof="0" dirty="0" err="1">
                <a:ln>
                  <a:noFill/>
                </a:ln>
                <a:solidFill>
                  <a:prstClr val="black"/>
                </a:solidFill>
                <a:effectLst/>
                <a:uLnTx/>
                <a:uFillTx/>
                <a:latin typeface="Calibri Light" panose="020F0302020204030204"/>
                <a:ea typeface="+mn-ea"/>
                <a:cs typeface="+mn-cs"/>
              </a:rPr>
              <a:t>det</a:t>
            </a: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1500" b="0" i="0" u="none" strike="noStrike" kern="1200" cap="none" spc="0" normalizeH="0" baseline="0" noProof="0" dirty="0" err="1">
                <a:ln>
                  <a:noFill/>
                </a:ln>
                <a:solidFill>
                  <a:prstClr val="black"/>
                </a:solidFill>
                <a:effectLst/>
                <a:uLnTx/>
                <a:uFillTx/>
                <a:latin typeface="Calibri Light" panose="020F0302020204030204"/>
                <a:ea typeface="+mn-ea"/>
                <a:cs typeface="+mn-cs"/>
              </a:rPr>
              <a:t>mangler</a:t>
            </a: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1500" b="0" i="0" u="none" strike="noStrike" kern="1200" cap="none" spc="0" normalizeH="0" baseline="0" noProof="0" dirty="0" err="1">
                <a:ln>
                  <a:noFill/>
                </a:ln>
                <a:solidFill>
                  <a:prstClr val="black"/>
                </a:solidFill>
                <a:effectLst/>
                <a:uLnTx/>
                <a:uFillTx/>
                <a:latin typeface="Calibri Light" panose="020F0302020204030204"/>
                <a:ea typeface="+mn-ea"/>
                <a:cs typeface="+mn-cs"/>
              </a:rPr>
              <a:t>kondensasjonskjerne</a:t>
            </a: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a:t>
            </a:r>
          </a:p>
          <a:p>
            <a:pPr marL="285750" marR="0" lvl="0" indent="-285750" algn="l" defTabSz="914400" rtl="0" eaLnBrk="1" fontAlgn="auto" latinLnBrk="0" hangingPunct="1">
              <a:lnSpc>
                <a:spcPct val="85000"/>
              </a:lnSpc>
              <a:spcBef>
                <a:spcPts val="0"/>
              </a:spcBef>
              <a:spcAft>
                <a:spcPts val="600"/>
              </a:spcAft>
              <a:buClrTx/>
              <a:buSzTx/>
              <a:buFont typeface="Arial" pitchFamily="34" charset="0"/>
              <a:buChar char=" "/>
              <a:tabLst/>
              <a:defRPr/>
            </a:pPr>
            <a:endPar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285750" marR="0" lvl="0" indent="-285750" algn="l" defTabSz="914400" rtl="0" eaLnBrk="1" fontAlgn="auto" latinLnBrk="0" hangingPunct="1">
              <a:lnSpc>
                <a:spcPct val="85000"/>
              </a:lnSpc>
              <a:spcBef>
                <a:spcPts val="0"/>
              </a:spcBef>
              <a:spcAft>
                <a:spcPts val="600"/>
              </a:spcAft>
              <a:buClrTx/>
              <a:buSzTx/>
              <a:buFont typeface="Courier New" panose="02070309020205020404" pitchFamily="49" charset="0"/>
              <a:buChar char="o"/>
              <a:tabLst/>
              <a:defRPr/>
            </a:pP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Men </a:t>
            </a:r>
            <a:r>
              <a:rPr kumimoji="0" lang="en-US" sz="1500" b="0" i="0" u="none" strike="noStrike" kern="1200" cap="none" spc="0" normalizeH="0" baseline="0" noProof="0" dirty="0" err="1">
                <a:ln>
                  <a:noFill/>
                </a:ln>
                <a:solidFill>
                  <a:prstClr val="black"/>
                </a:solidFill>
                <a:effectLst/>
                <a:uLnTx/>
                <a:uFillTx/>
                <a:latin typeface="Calibri Light" panose="020F0302020204030204"/>
                <a:ea typeface="+mn-ea"/>
                <a:cs typeface="+mn-cs"/>
              </a:rPr>
              <a:t>når</a:t>
            </a: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1500" b="0" i="0" u="none" strike="noStrike" kern="1200" cap="none" spc="0" normalizeH="0" baseline="0" noProof="0" dirty="0" err="1">
                <a:ln>
                  <a:noFill/>
                </a:ln>
                <a:solidFill>
                  <a:prstClr val="black"/>
                </a:solidFill>
                <a:effectLst/>
                <a:uLnTx/>
                <a:uFillTx/>
                <a:latin typeface="Calibri Light" panose="020F0302020204030204"/>
                <a:ea typeface="+mn-ea"/>
                <a:cs typeface="+mn-cs"/>
              </a:rPr>
              <a:t>dråpene</a:t>
            </a: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1500" b="0" i="0" u="none" strike="noStrike" kern="1200" cap="none" spc="0" normalizeH="0" baseline="0" noProof="0" dirty="0" err="1">
                <a:ln>
                  <a:noFill/>
                </a:ln>
                <a:solidFill>
                  <a:prstClr val="black"/>
                </a:solidFill>
                <a:effectLst/>
                <a:uLnTx/>
                <a:uFillTx/>
                <a:latin typeface="Calibri Light" panose="020F0302020204030204"/>
                <a:ea typeface="+mn-ea"/>
                <a:cs typeface="+mn-cs"/>
              </a:rPr>
              <a:t>så</a:t>
            </a: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1500" b="0" i="0" u="none" strike="noStrike" kern="1200" cap="none" spc="0" normalizeH="0" baseline="0" noProof="0" dirty="0" err="1">
                <a:ln>
                  <a:noFill/>
                </a:ln>
                <a:solidFill>
                  <a:prstClr val="black"/>
                </a:solidFill>
                <a:effectLst/>
                <a:uLnTx/>
                <a:uFillTx/>
                <a:latin typeface="Calibri Light" panose="020F0302020204030204"/>
                <a:ea typeface="+mn-ea"/>
                <a:cs typeface="+mn-cs"/>
              </a:rPr>
              <a:t>treffer</a:t>
            </a: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1500" b="0" i="0" u="none" strike="noStrike" kern="1200" cap="none" spc="0" normalizeH="0" baseline="0" noProof="0" dirty="0" err="1">
                <a:ln>
                  <a:noFill/>
                </a:ln>
                <a:solidFill>
                  <a:prstClr val="black"/>
                </a:solidFill>
                <a:effectLst/>
                <a:uLnTx/>
                <a:uFillTx/>
                <a:latin typeface="Calibri Light" panose="020F0302020204030204"/>
                <a:ea typeface="+mn-ea"/>
                <a:cs typeface="+mn-cs"/>
              </a:rPr>
              <a:t>ei</a:t>
            </a: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1500" b="0" i="0" u="none" strike="noStrike" kern="1200" cap="none" spc="0" normalizeH="0" baseline="0" noProof="0" dirty="0" err="1">
                <a:ln>
                  <a:noFill/>
                </a:ln>
                <a:solidFill>
                  <a:prstClr val="black"/>
                </a:solidFill>
                <a:effectLst/>
                <a:uLnTx/>
                <a:uFillTx/>
                <a:latin typeface="Calibri Light" panose="020F0302020204030204"/>
                <a:ea typeface="+mn-ea"/>
                <a:cs typeface="+mn-cs"/>
              </a:rPr>
              <a:t>overflate</a:t>
            </a: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1500" b="0" i="0" u="none" strike="noStrike" kern="1200" cap="none" spc="0" normalizeH="0" baseline="0" noProof="0" dirty="0" err="1">
                <a:ln>
                  <a:noFill/>
                </a:ln>
                <a:solidFill>
                  <a:prstClr val="black"/>
                </a:solidFill>
                <a:effectLst/>
                <a:uLnTx/>
                <a:uFillTx/>
                <a:latin typeface="Calibri Light" panose="020F0302020204030204"/>
                <a:ea typeface="+mn-ea"/>
                <a:cs typeface="+mn-cs"/>
              </a:rPr>
              <a:t>vil</a:t>
            </a: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 de </a:t>
            </a:r>
            <a:r>
              <a:rPr kumimoji="0" lang="en-US" sz="1500" b="0" i="0" u="none" strike="noStrike" kern="1200" cap="none" spc="0" normalizeH="0" baseline="0" noProof="0" dirty="0" err="1">
                <a:ln>
                  <a:noFill/>
                </a:ln>
                <a:solidFill>
                  <a:prstClr val="black"/>
                </a:solidFill>
                <a:effectLst/>
                <a:uLnTx/>
                <a:uFillTx/>
                <a:latin typeface="Calibri Light" panose="020F0302020204030204"/>
                <a:ea typeface="+mn-ea"/>
                <a:cs typeface="+mn-cs"/>
              </a:rPr>
              <a:t>straks</a:t>
            </a: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1500" b="0" i="0" u="none" strike="noStrike" kern="1200" cap="none" spc="0" normalizeH="0" baseline="0" noProof="0" dirty="0" err="1">
                <a:ln>
                  <a:noFill/>
                </a:ln>
                <a:solidFill>
                  <a:prstClr val="black"/>
                </a:solidFill>
                <a:effectLst/>
                <a:uLnTx/>
                <a:uFillTx/>
                <a:latin typeface="Calibri Light" panose="020F0302020204030204"/>
                <a:ea typeface="+mn-ea"/>
                <a:cs typeface="+mn-cs"/>
              </a:rPr>
              <a:t>fryse</a:t>
            </a: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1500" b="0" i="0" u="none" strike="noStrike" kern="1200" cap="none" spc="0" normalizeH="0" baseline="0" noProof="0" dirty="0" err="1">
                <a:ln>
                  <a:noFill/>
                </a:ln>
                <a:solidFill>
                  <a:prstClr val="black"/>
                </a:solidFill>
                <a:effectLst/>
                <a:uLnTx/>
                <a:uFillTx/>
                <a:latin typeface="Calibri Light" panose="020F0302020204030204"/>
                <a:ea typeface="+mn-ea"/>
                <a:cs typeface="+mn-cs"/>
              </a:rPr>
              <a:t>til</a:t>
            </a: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 is.</a:t>
            </a:r>
          </a:p>
          <a:p>
            <a:pPr marL="285750" marR="0" lvl="0" indent="-285750" algn="l" defTabSz="914400" rtl="0" eaLnBrk="1" fontAlgn="auto" latinLnBrk="0" hangingPunct="1">
              <a:lnSpc>
                <a:spcPct val="85000"/>
              </a:lnSpc>
              <a:spcBef>
                <a:spcPts val="0"/>
              </a:spcBef>
              <a:spcAft>
                <a:spcPts val="600"/>
              </a:spcAft>
              <a:buClrTx/>
              <a:buSzTx/>
              <a:buFont typeface="Arial" pitchFamily="34" charset="0"/>
              <a:buChar char=" "/>
              <a:tabLst/>
              <a:defRPr/>
            </a:pPr>
            <a:endPar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285750" marR="0" lvl="0" indent="-285750" algn="l" defTabSz="914400" rtl="0" eaLnBrk="1" fontAlgn="auto" latinLnBrk="0" hangingPunct="1">
              <a:lnSpc>
                <a:spcPct val="85000"/>
              </a:lnSpc>
              <a:spcBef>
                <a:spcPts val="0"/>
              </a:spcBef>
              <a:spcAft>
                <a:spcPts val="600"/>
              </a:spcAft>
              <a:buClrTx/>
              <a:buSzTx/>
              <a:buFont typeface="Courier New" panose="02070309020205020404" pitchFamily="49" charset="0"/>
              <a:buChar char="o"/>
              <a:tabLst/>
              <a:defRPr/>
            </a:pPr>
            <a:r>
              <a:rPr kumimoji="0" lang="en-US" sz="1500" b="0" i="0" u="none" strike="noStrike" kern="1200" cap="none" spc="0" normalizeH="0" baseline="0" noProof="0" dirty="0" err="1">
                <a:ln>
                  <a:noFill/>
                </a:ln>
                <a:solidFill>
                  <a:prstClr val="black"/>
                </a:solidFill>
                <a:effectLst/>
                <a:uLnTx/>
                <a:uFillTx/>
                <a:latin typeface="Calibri Light" panose="020F0302020204030204"/>
                <a:ea typeface="+mn-ea"/>
                <a:cs typeface="+mn-cs"/>
              </a:rPr>
              <a:t>Underkjølt</a:t>
            </a: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1500" b="0" i="0" u="none" strike="noStrike" kern="1200" cap="none" spc="0" normalizeH="0" baseline="0" noProof="0" dirty="0" err="1">
                <a:ln>
                  <a:noFill/>
                </a:ln>
                <a:solidFill>
                  <a:prstClr val="black"/>
                </a:solidFill>
                <a:effectLst/>
                <a:uLnTx/>
                <a:uFillTx/>
                <a:latin typeface="Calibri Light" panose="020F0302020204030204"/>
                <a:ea typeface="+mn-ea"/>
                <a:cs typeface="+mn-cs"/>
              </a:rPr>
              <a:t>regn</a:t>
            </a: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1500" b="0" i="0" u="none" strike="noStrike" kern="1200" cap="none" spc="0" normalizeH="0" baseline="0" noProof="0" dirty="0" err="1">
                <a:ln>
                  <a:noFill/>
                </a:ln>
                <a:solidFill>
                  <a:prstClr val="black"/>
                </a:solidFill>
                <a:effectLst/>
                <a:uLnTx/>
                <a:uFillTx/>
                <a:latin typeface="Calibri Light" panose="020F0302020204030204"/>
                <a:ea typeface="+mn-ea"/>
                <a:cs typeface="+mn-cs"/>
              </a:rPr>
              <a:t>er</a:t>
            </a: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1500" b="0" i="0" u="none" strike="noStrike" kern="1200" cap="none" spc="0" normalizeH="0" baseline="0" noProof="0" dirty="0" err="1">
                <a:ln>
                  <a:noFill/>
                </a:ln>
                <a:solidFill>
                  <a:prstClr val="black"/>
                </a:solidFill>
                <a:effectLst/>
                <a:uLnTx/>
                <a:uFillTx/>
                <a:latin typeface="Calibri Light" panose="020F0302020204030204"/>
                <a:ea typeface="+mn-ea"/>
                <a:cs typeface="+mn-cs"/>
              </a:rPr>
              <a:t>en</a:t>
            </a: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1500" b="0" i="0" u="none" strike="noStrike" kern="1200" cap="none" spc="0" normalizeH="0" baseline="0" noProof="0" dirty="0" err="1">
                <a:ln>
                  <a:noFill/>
                </a:ln>
                <a:solidFill>
                  <a:prstClr val="black"/>
                </a:solidFill>
                <a:effectLst/>
                <a:uLnTx/>
                <a:uFillTx/>
                <a:latin typeface="Calibri Light" panose="020F0302020204030204"/>
                <a:ea typeface="+mn-ea"/>
                <a:cs typeface="+mn-cs"/>
              </a:rPr>
              <a:t>farlig</a:t>
            </a: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 form for </a:t>
            </a:r>
            <a:r>
              <a:rPr kumimoji="0" lang="en-US" sz="1500" b="0" i="0" u="none" strike="noStrike" kern="1200" cap="none" spc="0" normalizeH="0" baseline="0" noProof="0" dirty="0" err="1">
                <a:ln>
                  <a:noFill/>
                </a:ln>
                <a:solidFill>
                  <a:prstClr val="black"/>
                </a:solidFill>
                <a:effectLst/>
                <a:uLnTx/>
                <a:uFillTx/>
                <a:latin typeface="Calibri Light" panose="020F0302020204030204"/>
                <a:ea typeface="+mn-ea"/>
                <a:cs typeface="+mn-cs"/>
              </a:rPr>
              <a:t>nedbør</a:t>
            </a: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1500" b="0" i="0" u="none" strike="noStrike" kern="1200" cap="none" spc="0" normalizeH="0" baseline="0" noProof="0" dirty="0" err="1">
                <a:ln>
                  <a:noFill/>
                </a:ln>
                <a:solidFill>
                  <a:prstClr val="black"/>
                </a:solidFill>
                <a:effectLst/>
                <a:uLnTx/>
                <a:uFillTx/>
                <a:latin typeface="Calibri Light" panose="020F0302020204030204"/>
                <a:ea typeface="+mn-ea"/>
                <a:cs typeface="+mn-cs"/>
              </a:rPr>
              <a:t>Det</a:t>
            </a: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1500" b="0" i="0" u="none" strike="noStrike" kern="1200" cap="none" spc="0" normalizeH="0" baseline="0" noProof="0" dirty="0" err="1">
                <a:ln>
                  <a:noFill/>
                </a:ln>
                <a:solidFill>
                  <a:prstClr val="black"/>
                </a:solidFill>
                <a:effectLst/>
                <a:uLnTx/>
                <a:uFillTx/>
                <a:latin typeface="Calibri Light" panose="020F0302020204030204"/>
                <a:ea typeface="+mn-ea"/>
                <a:cs typeface="+mn-cs"/>
              </a:rPr>
              <a:t>kan</a:t>
            </a: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1500" b="0" i="0" u="none" strike="noStrike" kern="1200" cap="none" spc="0" normalizeH="0" baseline="0" noProof="0" dirty="0" err="1">
                <a:ln>
                  <a:noFill/>
                </a:ln>
                <a:solidFill>
                  <a:prstClr val="black"/>
                </a:solidFill>
                <a:effectLst/>
                <a:uLnTx/>
                <a:uFillTx/>
                <a:latin typeface="Calibri Light" panose="020F0302020204030204"/>
                <a:ea typeface="+mn-ea"/>
                <a:cs typeface="+mn-cs"/>
              </a:rPr>
              <a:t>dannes</a:t>
            </a: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1500" b="0" i="0" u="none" strike="noStrike" kern="1200" cap="none" spc="0" normalizeH="0" baseline="0" noProof="0" dirty="0" err="1">
                <a:ln>
                  <a:noFill/>
                </a:ln>
                <a:solidFill>
                  <a:prstClr val="black"/>
                </a:solidFill>
                <a:effectLst/>
                <a:uLnTx/>
                <a:uFillTx/>
                <a:latin typeface="Calibri Light" panose="020F0302020204030204"/>
                <a:ea typeface="+mn-ea"/>
                <a:cs typeface="+mn-cs"/>
              </a:rPr>
              <a:t>speilglatte</a:t>
            </a: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1500" b="0" i="0" u="none" strike="noStrike" kern="1200" cap="none" spc="0" normalizeH="0" baseline="0" noProof="0" dirty="0" err="1">
                <a:ln>
                  <a:noFill/>
                </a:ln>
                <a:solidFill>
                  <a:prstClr val="black"/>
                </a:solidFill>
                <a:effectLst/>
                <a:uLnTx/>
                <a:uFillTx/>
                <a:latin typeface="Calibri Light" panose="020F0302020204030204"/>
                <a:ea typeface="+mn-ea"/>
                <a:cs typeface="+mn-cs"/>
              </a:rPr>
              <a:t>veier</a:t>
            </a: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1500" b="0" i="0" u="none" strike="noStrike" kern="1200" cap="none" spc="0" normalizeH="0" baseline="0" noProof="0" dirty="0" err="1">
                <a:ln>
                  <a:noFill/>
                </a:ln>
                <a:solidFill>
                  <a:prstClr val="black"/>
                </a:solidFill>
                <a:effectLst/>
                <a:uLnTx/>
                <a:uFillTx/>
                <a:latin typeface="Calibri Light" panose="020F0302020204030204"/>
                <a:ea typeface="+mn-ea"/>
                <a:cs typeface="+mn-cs"/>
              </a:rPr>
              <a:t>på</a:t>
            </a: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1500" b="0" i="0" u="none" strike="noStrike" kern="1200" cap="none" spc="0" normalizeH="0" baseline="0" noProof="0" dirty="0" err="1">
                <a:ln>
                  <a:noFill/>
                </a:ln>
                <a:solidFill>
                  <a:prstClr val="black"/>
                </a:solidFill>
                <a:effectLst/>
                <a:uLnTx/>
                <a:uFillTx/>
                <a:latin typeface="Calibri Light" panose="020F0302020204030204"/>
                <a:ea typeface="+mn-ea"/>
                <a:cs typeface="+mn-cs"/>
              </a:rPr>
              <a:t>kort</a:t>
            </a: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1500" b="0" i="0" u="none" strike="noStrike" kern="1200" cap="none" spc="0" normalizeH="0" baseline="0" noProof="0" dirty="0" err="1">
                <a:ln>
                  <a:noFill/>
                </a:ln>
                <a:solidFill>
                  <a:prstClr val="black"/>
                </a:solidFill>
                <a:effectLst/>
                <a:uLnTx/>
                <a:uFillTx/>
                <a:latin typeface="Calibri Light" panose="020F0302020204030204"/>
                <a:ea typeface="+mn-ea"/>
                <a:cs typeface="+mn-cs"/>
              </a:rPr>
              <a:t>tid</a:t>
            </a: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 </a:t>
            </a:r>
          </a:p>
          <a:p>
            <a:pPr marL="285750" marR="0" lvl="0" indent="-285750" algn="l" defTabSz="914400" rtl="0" eaLnBrk="1" fontAlgn="auto" latinLnBrk="0" hangingPunct="1">
              <a:lnSpc>
                <a:spcPct val="85000"/>
              </a:lnSpc>
              <a:spcBef>
                <a:spcPts val="0"/>
              </a:spcBef>
              <a:spcAft>
                <a:spcPts val="600"/>
              </a:spcAft>
              <a:buClrTx/>
              <a:buSzTx/>
              <a:buFont typeface="Arial" pitchFamily="34" charset="0"/>
              <a:buChar char=" "/>
              <a:tabLst/>
              <a:defRPr/>
            </a:pPr>
            <a:endPar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285750" marR="0" lvl="0" indent="-285750" algn="l" defTabSz="914400" rtl="0" eaLnBrk="1" fontAlgn="auto" latinLnBrk="0" hangingPunct="1">
              <a:lnSpc>
                <a:spcPct val="85000"/>
              </a:lnSpc>
              <a:spcBef>
                <a:spcPts val="0"/>
              </a:spcBef>
              <a:spcAft>
                <a:spcPts val="600"/>
              </a:spcAft>
              <a:buClrTx/>
              <a:buSzTx/>
              <a:buFont typeface="Courier New" panose="02070309020205020404" pitchFamily="49" charset="0"/>
              <a:buChar char="o"/>
              <a:tabLst/>
              <a:defRPr/>
            </a:pPr>
            <a:r>
              <a:rPr kumimoji="0" lang="en-US" sz="1500" b="0" i="0" u="none" strike="noStrike" kern="1200" cap="none" spc="0" normalizeH="0" baseline="0" noProof="0" dirty="0" err="1">
                <a:ln>
                  <a:noFill/>
                </a:ln>
                <a:solidFill>
                  <a:prstClr val="black"/>
                </a:solidFill>
                <a:effectLst/>
                <a:uLnTx/>
                <a:uFillTx/>
                <a:latin typeface="Calibri Light" panose="020F0302020204030204"/>
                <a:ea typeface="+mn-ea"/>
                <a:cs typeface="+mn-cs"/>
              </a:rPr>
              <a:t>Kraftledninger</a:t>
            </a: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1500" b="0" i="0" u="none" strike="noStrike" kern="1200" cap="none" spc="0" normalizeH="0" baseline="0" noProof="0" dirty="0" err="1">
                <a:ln>
                  <a:noFill/>
                </a:ln>
                <a:solidFill>
                  <a:prstClr val="black"/>
                </a:solidFill>
                <a:effectLst/>
                <a:uLnTx/>
                <a:uFillTx/>
                <a:latin typeface="Calibri Light" panose="020F0302020204030204"/>
                <a:ea typeface="+mn-ea"/>
                <a:cs typeface="+mn-cs"/>
              </a:rPr>
              <a:t>kan</a:t>
            </a: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1500" b="0" i="0" u="none" strike="noStrike" kern="1200" cap="none" spc="0" normalizeH="0" baseline="0" noProof="0" dirty="0" err="1">
                <a:ln>
                  <a:noFill/>
                </a:ln>
                <a:solidFill>
                  <a:prstClr val="black"/>
                </a:solidFill>
                <a:effectLst/>
                <a:uLnTx/>
                <a:uFillTx/>
                <a:latin typeface="Calibri Light" panose="020F0302020204030204"/>
                <a:ea typeface="+mn-ea"/>
                <a:cs typeface="+mn-cs"/>
              </a:rPr>
              <a:t>dekkes</a:t>
            </a: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1500" b="0" i="0" u="none" strike="noStrike" kern="1200" cap="none" spc="0" normalizeH="0" baseline="0" noProof="0" dirty="0" err="1">
                <a:ln>
                  <a:noFill/>
                </a:ln>
                <a:solidFill>
                  <a:prstClr val="black"/>
                </a:solidFill>
                <a:effectLst/>
                <a:uLnTx/>
                <a:uFillTx/>
                <a:latin typeface="Calibri Light" panose="020F0302020204030204"/>
                <a:ea typeface="+mn-ea"/>
                <a:cs typeface="+mn-cs"/>
              </a:rPr>
              <a:t>av</a:t>
            </a: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 is </a:t>
            </a:r>
            <a:r>
              <a:rPr kumimoji="0" lang="en-US" sz="1500" b="0" i="0" u="none" strike="noStrike" kern="1200" cap="none" spc="0" normalizeH="0" baseline="0" noProof="0" dirty="0" err="1">
                <a:ln>
                  <a:noFill/>
                </a:ln>
                <a:solidFill>
                  <a:prstClr val="black"/>
                </a:solidFill>
                <a:effectLst/>
                <a:uLnTx/>
                <a:uFillTx/>
                <a:latin typeface="Calibri Light" panose="020F0302020204030204"/>
                <a:ea typeface="+mn-ea"/>
                <a:cs typeface="+mn-cs"/>
              </a:rPr>
              <a:t>og</a:t>
            </a: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1500" b="0" i="0" u="none" strike="noStrike" kern="1200" cap="none" spc="0" normalizeH="0" baseline="0" noProof="0" dirty="0" err="1">
                <a:ln>
                  <a:noFill/>
                </a:ln>
                <a:solidFill>
                  <a:prstClr val="black"/>
                </a:solidFill>
                <a:effectLst/>
                <a:uLnTx/>
                <a:uFillTx/>
                <a:latin typeface="Calibri Light" panose="020F0302020204030204"/>
                <a:ea typeface="+mn-ea"/>
                <a:cs typeface="+mn-cs"/>
              </a:rPr>
              <a:t>ødelegges</a:t>
            </a: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1500" b="0" i="0" u="none" strike="noStrike" kern="1200" cap="none" spc="0" normalizeH="0" baseline="0" noProof="0" dirty="0" err="1">
                <a:ln>
                  <a:noFill/>
                </a:ln>
                <a:solidFill>
                  <a:prstClr val="black"/>
                </a:solidFill>
                <a:effectLst/>
                <a:uLnTx/>
                <a:uFillTx/>
                <a:latin typeface="Calibri Light" panose="020F0302020204030204"/>
                <a:ea typeface="+mn-ea"/>
                <a:cs typeface="+mn-cs"/>
              </a:rPr>
              <a:t>av</a:t>
            </a: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1500" b="0" i="0" u="none" strike="noStrike" kern="1200" cap="none" spc="0" normalizeH="0" baseline="0" noProof="0" dirty="0" err="1">
                <a:ln>
                  <a:noFill/>
                </a:ln>
                <a:solidFill>
                  <a:prstClr val="black"/>
                </a:solidFill>
                <a:effectLst/>
                <a:uLnTx/>
                <a:uFillTx/>
                <a:latin typeface="Calibri Light" panose="020F0302020204030204"/>
                <a:ea typeface="+mn-ea"/>
                <a:cs typeface="+mn-cs"/>
              </a:rPr>
              <a:t>vekta</a:t>
            </a: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 Greiner </a:t>
            </a:r>
            <a:r>
              <a:rPr kumimoji="0" lang="en-US" sz="1500" b="0" i="0" u="none" strike="noStrike" kern="1200" cap="none" spc="0" normalizeH="0" baseline="0" noProof="0" dirty="0" err="1">
                <a:ln>
                  <a:noFill/>
                </a:ln>
                <a:solidFill>
                  <a:prstClr val="black"/>
                </a:solidFill>
                <a:effectLst/>
                <a:uLnTx/>
                <a:uFillTx/>
                <a:latin typeface="Calibri Light" panose="020F0302020204030204"/>
                <a:ea typeface="+mn-ea"/>
                <a:cs typeface="+mn-cs"/>
              </a:rPr>
              <a:t>på</a:t>
            </a: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1500" b="0" i="0" u="none" strike="noStrike" kern="1200" cap="none" spc="0" normalizeH="0" baseline="0" noProof="0" dirty="0" err="1">
                <a:ln>
                  <a:noFill/>
                </a:ln>
                <a:solidFill>
                  <a:prstClr val="black"/>
                </a:solidFill>
                <a:effectLst/>
                <a:uLnTx/>
                <a:uFillTx/>
                <a:latin typeface="Calibri Light" panose="020F0302020204030204"/>
                <a:ea typeface="+mn-ea"/>
                <a:cs typeface="+mn-cs"/>
              </a:rPr>
              <a:t>trær</a:t>
            </a: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1500" b="0" i="0" u="none" strike="noStrike" kern="1200" cap="none" spc="0" normalizeH="0" baseline="0" noProof="0" dirty="0" err="1">
                <a:ln>
                  <a:noFill/>
                </a:ln>
                <a:solidFill>
                  <a:prstClr val="black"/>
                </a:solidFill>
                <a:effectLst/>
                <a:uLnTx/>
                <a:uFillTx/>
                <a:latin typeface="Calibri Light" panose="020F0302020204030204"/>
                <a:ea typeface="+mn-ea"/>
                <a:cs typeface="+mn-cs"/>
              </a:rPr>
              <a:t>kan</a:t>
            </a:r>
            <a:r>
              <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1500" b="0" i="0" u="none" strike="noStrike" kern="1200" cap="none" spc="0" normalizeH="0" baseline="0" noProof="0" dirty="0" err="1">
                <a:ln>
                  <a:noFill/>
                </a:ln>
                <a:solidFill>
                  <a:prstClr val="black"/>
                </a:solidFill>
                <a:effectLst/>
                <a:uLnTx/>
                <a:uFillTx/>
                <a:latin typeface="Calibri Light" panose="020F0302020204030204"/>
                <a:ea typeface="+mn-ea"/>
                <a:cs typeface="+mn-cs"/>
              </a:rPr>
              <a:t>brekke</a:t>
            </a:r>
            <a:endParaRPr kumimoji="0" lang="en-US" sz="15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442516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6186403-26A7-4DCD-AF2C-BF1CA7C238BD}"/>
              </a:ext>
            </a:extLst>
          </p:cNvPr>
          <p:cNvSpPr>
            <a:spLocks noGrp="1"/>
          </p:cNvSpPr>
          <p:nvPr>
            <p:ph type="title"/>
          </p:nvPr>
        </p:nvSpPr>
        <p:spPr>
          <a:xfrm>
            <a:off x="657224" y="499533"/>
            <a:ext cx="10772775" cy="1658198"/>
          </a:xfrm>
        </p:spPr>
        <p:txBody>
          <a:bodyPr>
            <a:normAutofit/>
          </a:bodyPr>
          <a:lstStyle/>
          <a:p>
            <a:r>
              <a:rPr lang="nb-NO" dirty="0"/>
              <a:t>Fordamping og kondensering </a:t>
            </a:r>
          </a:p>
        </p:txBody>
      </p:sp>
      <p:graphicFrame>
        <p:nvGraphicFramePr>
          <p:cNvPr id="5" name="Plassholder for innhold 2"/>
          <p:cNvGraphicFramePr>
            <a:graphicFrameLocks noGrp="1"/>
          </p:cNvGraphicFramePr>
          <p:nvPr>
            <p:ph idx="1"/>
            <p:extLst/>
          </p:nvPr>
        </p:nvGraphicFramePr>
        <p:xfrm>
          <a:off x="676275" y="2373549"/>
          <a:ext cx="10753725" cy="35992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3983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lassholder for innhold 4">
            <a:extLst>
              <a:ext uri="{FF2B5EF4-FFF2-40B4-BE49-F238E27FC236}">
                <a16:creationId xmlns:a16="http://schemas.microsoft.com/office/drawing/2014/main" id="{81D98B9A-8444-4A4E-9DE1-AC08FB7E2F2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991" r="2791" b="-2"/>
          <a:stretch/>
        </p:blipFill>
        <p:spPr>
          <a:xfrm>
            <a:off x="633999" y="640080"/>
            <a:ext cx="4001315" cy="5588101"/>
          </a:xfrm>
          <a:prstGeom prst="rect">
            <a:avLst/>
          </a:prstGeom>
        </p:spPr>
      </p:pic>
      <p:sp>
        <p:nvSpPr>
          <p:cNvPr id="2" name="Tittel 1">
            <a:extLst>
              <a:ext uri="{FF2B5EF4-FFF2-40B4-BE49-F238E27FC236}">
                <a16:creationId xmlns:a16="http://schemas.microsoft.com/office/drawing/2014/main" id="{6C61E7B6-0A00-485C-A3F9-BDD92F8EFDF3}"/>
              </a:ext>
            </a:extLst>
          </p:cNvPr>
          <p:cNvSpPr>
            <a:spLocks noGrp="1"/>
          </p:cNvSpPr>
          <p:nvPr>
            <p:ph type="title"/>
          </p:nvPr>
        </p:nvSpPr>
        <p:spPr>
          <a:xfrm>
            <a:off x="4955458" y="499533"/>
            <a:ext cx="6587613" cy="1658198"/>
          </a:xfrm>
        </p:spPr>
        <p:txBody>
          <a:bodyPr vert="horz" lIns="91440" tIns="45720" rIns="91440" bIns="45720" rtlCol="0" anchor="ctr">
            <a:normAutofit/>
          </a:bodyPr>
          <a:lstStyle/>
          <a:p>
            <a:r>
              <a:rPr lang="en-US" dirty="0" err="1"/>
              <a:t>Fordamping</a:t>
            </a:r>
            <a:endParaRPr lang="en-US" dirty="0"/>
          </a:p>
        </p:txBody>
      </p:sp>
      <p:sp>
        <p:nvSpPr>
          <p:cNvPr id="6" name="TekstSylinder 5">
            <a:extLst>
              <a:ext uri="{FF2B5EF4-FFF2-40B4-BE49-F238E27FC236}">
                <a16:creationId xmlns:a16="http://schemas.microsoft.com/office/drawing/2014/main" id="{C259A2FC-E3CC-4E37-B4A3-5A2F70571DD3}"/>
              </a:ext>
            </a:extLst>
          </p:cNvPr>
          <p:cNvSpPr txBox="1"/>
          <p:nvPr/>
        </p:nvSpPr>
        <p:spPr>
          <a:xfrm>
            <a:off x="4955458" y="2011680"/>
            <a:ext cx="6587613" cy="3864732"/>
          </a:xfrm>
          <a:prstGeom prst="rect">
            <a:avLst/>
          </a:prstGeom>
        </p:spPr>
        <p:txBody>
          <a:bodyPr vert="horz" lIns="91440" tIns="45720" rIns="91440" bIns="45720" rtlCol="0">
            <a:normAutofit fontScale="85000" lnSpcReduction="10000"/>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t>Sola varmer opp overflata på jorda. Den inneholder mye vann. Vann i hav, i innsjøer, i myrer, bekker og elver. Men også vann i planter og trær som vokser på jorda. </a:t>
            </a:r>
          </a:p>
          <a:p>
            <a:pPr marL="0" marR="0" lvl="0" indent="0" algn="l" defTabSz="457200" rtl="0" eaLnBrk="1" fontAlgn="base"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black"/>
              </a:solidFill>
              <a:effectLst/>
              <a:uLnTx/>
              <a:uFillTx/>
              <a:latin typeface="Open Sans" panose="020B0606030504020204" pitchFamily="34" charset="0"/>
              <a:ea typeface="+mn-ea"/>
              <a:cs typeface="+mn-cs"/>
            </a:endParaRP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t>En stor del av vannet som finnes på jorda kan vi ikke se. Det finnes som vanndamp i lufta som omgir oss. For å forstå hvordan vannet kan skifte fra en fase til en annen er det to begrep som er viktig å kunne: fordampning (usynlig vanndamp) og kondensering (vanndamp blir til vann igjen).</a:t>
            </a:r>
          </a:p>
          <a:p>
            <a:pPr marL="0" marR="0" lvl="0" indent="0" algn="l" defTabSz="457200" rtl="0" eaLnBrk="1" fontAlgn="base"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black"/>
              </a:solidFill>
              <a:effectLst/>
              <a:uLnTx/>
              <a:uFillTx/>
              <a:latin typeface="Open Sans" panose="020B0606030504020204" pitchFamily="34" charset="0"/>
              <a:ea typeface="+mn-ea"/>
              <a:cs typeface="+mn-cs"/>
            </a:endParaRPr>
          </a:p>
          <a:p>
            <a:pPr marL="0" marR="0" lvl="0" indent="0" algn="l" defTabSz="457200" rtl="0" eaLnBrk="1" fontAlgn="base"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t>Fordampning: Når det er vann i et glass, vil det alltid være fuktighet i lufta like over vannet i glasset. Det er fordi noen av vannmolekylene ”smetter ut av vannet” og befinner seg ute i lufta over vannet i glasset. Det at noen av vannmolekylene ”smetter ut” av vannet og blir hengende i lufta, kalles fordampning. Når det ikke er lokk på glasset, vil den fuktige lufta over vannet bli ført vekk av luftbevegelser i rommet. Til slutt vil det ikke være noe vann tilbake i glasset, alt vil være fordampet </a:t>
            </a:r>
            <a:endParaRPr kumimoji="0" lang="en-US" sz="1800" b="0" i="0" u="none" strike="noStrike" kern="1200" cap="none" spc="0" normalizeH="0" baseline="0" noProof="0" dirty="0">
              <a:ln>
                <a:noFill/>
              </a:ln>
              <a:solidFill>
                <a:prstClr val="black">
                  <a:lumMod val="85000"/>
                  <a:lumOff val="15000"/>
                </a:prstClr>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914011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6F6937-3B5A-4391-9F37-58A571B362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 name="Tittel 1">
            <a:extLst>
              <a:ext uri="{FF2B5EF4-FFF2-40B4-BE49-F238E27FC236}">
                <a16:creationId xmlns:a16="http://schemas.microsoft.com/office/drawing/2014/main" id="{97FBB733-BABE-4062-A256-BFB0A2CDAA48}"/>
              </a:ext>
            </a:extLst>
          </p:cNvPr>
          <p:cNvSpPr>
            <a:spLocks noGrp="1"/>
          </p:cNvSpPr>
          <p:nvPr>
            <p:ph type="title"/>
          </p:nvPr>
        </p:nvSpPr>
        <p:spPr>
          <a:xfrm>
            <a:off x="631371" y="1059895"/>
            <a:ext cx="3105976" cy="4738211"/>
          </a:xfrm>
        </p:spPr>
        <p:txBody>
          <a:bodyPr anchor="ctr">
            <a:normAutofit/>
          </a:bodyPr>
          <a:lstStyle/>
          <a:p>
            <a:r>
              <a:rPr lang="nb-NO" sz="4400" dirty="0">
                <a:solidFill>
                  <a:srgbClr val="FFFFFF"/>
                </a:solidFill>
              </a:rPr>
              <a:t> Kondensering </a:t>
            </a:r>
          </a:p>
        </p:txBody>
      </p:sp>
      <p:sp>
        <p:nvSpPr>
          <p:cNvPr id="3" name="Plassholder for innhold 2">
            <a:extLst>
              <a:ext uri="{FF2B5EF4-FFF2-40B4-BE49-F238E27FC236}">
                <a16:creationId xmlns:a16="http://schemas.microsoft.com/office/drawing/2014/main" id="{69183501-60AC-49ED-B001-562D37408C6D}"/>
              </a:ext>
            </a:extLst>
          </p:cNvPr>
          <p:cNvSpPr>
            <a:spLocks noGrp="1"/>
          </p:cNvSpPr>
          <p:nvPr>
            <p:ph idx="1"/>
          </p:nvPr>
        </p:nvSpPr>
        <p:spPr>
          <a:xfrm>
            <a:off x="4455043" y="276447"/>
            <a:ext cx="7293934" cy="6475227"/>
          </a:xfrm>
        </p:spPr>
        <p:txBody>
          <a:bodyPr anchor="ctr">
            <a:normAutofit/>
          </a:bodyPr>
          <a:lstStyle/>
          <a:p>
            <a:pPr marL="0" indent="0">
              <a:buNone/>
            </a:pPr>
            <a:r>
              <a:rPr lang="nb-NO" sz="2000" dirty="0"/>
              <a:t>Kondensering betyr at vannet forvandler seg fra vann til damp og til vann igjen.</a:t>
            </a:r>
          </a:p>
          <a:p>
            <a:pPr marL="0" indent="0">
              <a:buNone/>
            </a:pPr>
            <a:endParaRPr lang="nb-NO" sz="2000" dirty="0"/>
          </a:p>
          <a:p>
            <a:pPr marL="0" indent="0">
              <a:buNone/>
            </a:pPr>
            <a:r>
              <a:rPr lang="nb-NO" sz="2000" dirty="0"/>
              <a:t>1. Hvis vi setter lokk på et vannglass, kan ikke det fuktige vannet forsvinne. </a:t>
            </a:r>
          </a:p>
          <a:p>
            <a:pPr marL="0" indent="0">
              <a:buNone/>
            </a:pPr>
            <a:r>
              <a:rPr lang="nb-NO" sz="2000" dirty="0"/>
              <a:t>2. De ørsmå vanndråpene treffer lokket og samler seg til dråper.</a:t>
            </a:r>
          </a:p>
          <a:p>
            <a:pPr marL="0" indent="0">
              <a:buNone/>
            </a:pPr>
            <a:r>
              <a:rPr lang="nb-NO" sz="2000" dirty="0"/>
              <a:t>3. Dette kan man lett se når man koker mat i en kjele med lokk. </a:t>
            </a:r>
          </a:p>
          <a:p>
            <a:pPr marL="0" indent="0">
              <a:buNone/>
            </a:pPr>
            <a:r>
              <a:rPr lang="nb-NO" sz="2000" dirty="0"/>
              <a:t>4. Fordampningen vil arbeide med å gjøre lufta over vannet så fuktig som mulig. </a:t>
            </a:r>
          </a:p>
          <a:p>
            <a:pPr marL="0" indent="0">
              <a:buNone/>
            </a:pPr>
            <a:r>
              <a:rPr lang="nb-NO" sz="2000" dirty="0"/>
              <a:t>5. Men samtidig vil noe av vanndampen over vannoverflaten også bli til vann igjen. </a:t>
            </a:r>
          </a:p>
          <a:p>
            <a:pPr marL="0" indent="0">
              <a:buNone/>
            </a:pPr>
            <a:endParaRPr lang="nb-NO" sz="2000" dirty="0"/>
          </a:p>
          <a:p>
            <a:pPr marL="0" indent="0">
              <a:buNone/>
            </a:pPr>
            <a:r>
              <a:rPr lang="nb-NO" sz="2000" dirty="0">
                <a:sym typeface="Wingdings" panose="05000000000000000000" pitchFamily="2" charset="2"/>
              </a:rPr>
              <a:t> </a:t>
            </a:r>
            <a:r>
              <a:rPr lang="nb-NO" sz="2000" b="1" dirty="0"/>
              <a:t>Dette kalles kondensering!</a:t>
            </a:r>
          </a:p>
        </p:txBody>
      </p:sp>
    </p:spTree>
    <p:extLst>
      <p:ext uri="{BB962C8B-B14F-4D97-AF65-F5344CB8AC3E}">
        <p14:creationId xmlns:p14="http://schemas.microsoft.com/office/powerpoint/2010/main" val="787929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lassholder for innhold 4">
            <a:extLst>
              <a:ext uri="{FF2B5EF4-FFF2-40B4-BE49-F238E27FC236}">
                <a16:creationId xmlns:a16="http://schemas.microsoft.com/office/drawing/2014/main" id="{4609BF87-E51F-4AFB-8AAB-EDB5D2DA5A8B}"/>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5455" r="25145"/>
          <a:stretch/>
        </p:blipFill>
        <p:spPr>
          <a:xfrm>
            <a:off x="20" y="10"/>
            <a:ext cx="4077443" cy="6864408"/>
          </a:xfrm>
          <a:prstGeom prst="rect">
            <a:avLst/>
          </a:prstGeom>
        </p:spPr>
      </p:pic>
      <p:sp>
        <p:nvSpPr>
          <p:cNvPr id="2" name="Tittel 1">
            <a:extLst>
              <a:ext uri="{FF2B5EF4-FFF2-40B4-BE49-F238E27FC236}">
                <a16:creationId xmlns:a16="http://schemas.microsoft.com/office/drawing/2014/main" id="{36FD2ED9-9144-4FE2-9D8D-D7886753EA68}"/>
              </a:ext>
            </a:extLst>
          </p:cNvPr>
          <p:cNvSpPr>
            <a:spLocks noGrp="1"/>
          </p:cNvSpPr>
          <p:nvPr>
            <p:ph type="title"/>
          </p:nvPr>
        </p:nvSpPr>
        <p:spPr>
          <a:xfrm>
            <a:off x="4683125" y="499533"/>
            <a:ext cx="6562726" cy="1658198"/>
          </a:xfrm>
        </p:spPr>
        <p:txBody>
          <a:bodyPr vert="horz" lIns="91440" tIns="45720" rIns="91440" bIns="45720" rtlCol="0" anchor="ctr">
            <a:normAutofit/>
          </a:bodyPr>
          <a:lstStyle/>
          <a:p>
            <a:r>
              <a:rPr lang="en-US" dirty="0" err="1"/>
              <a:t>Vannmolekylet</a:t>
            </a:r>
            <a:endParaRPr lang="en-US" dirty="0"/>
          </a:p>
        </p:txBody>
      </p:sp>
      <p:sp>
        <p:nvSpPr>
          <p:cNvPr id="6" name="TekstSylinder 5">
            <a:extLst>
              <a:ext uri="{FF2B5EF4-FFF2-40B4-BE49-F238E27FC236}">
                <a16:creationId xmlns:a16="http://schemas.microsoft.com/office/drawing/2014/main" id="{0A9B2148-CC81-4B0A-8395-74C580DC4C54}"/>
              </a:ext>
            </a:extLst>
          </p:cNvPr>
          <p:cNvSpPr txBox="1"/>
          <p:nvPr/>
        </p:nvSpPr>
        <p:spPr>
          <a:xfrm>
            <a:off x="4702557" y="2011680"/>
            <a:ext cx="6428994" cy="3766185"/>
          </a:xfrm>
          <a:prstGeom prst="rect">
            <a:avLst/>
          </a:prstGeom>
        </p:spPr>
        <p:txBody>
          <a:bodyPr vert="horz" lIns="91440" tIns="45720" rIns="91440" bIns="45720" rtlCol="0">
            <a:normAutofit/>
          </a:bodyPr>
          <a:lstStyle/>
          <a:p>
            <a:pPr marL="285750" marR="0" lvl="0" indent="-285750" algn="l" defTabSz="914400" rtl="0" eaLnBrk="1" fontAlgn="auto" latinLnBrk="0" hangingPunct="1">
              <a:lnSpc>
                <a:spcPct val="85000"/>
              </a:lnSpc>
              <a:spcBef>
                <a:spcPts val="0"/>
              </a:spcBef>
              <a:spcAft>
                <a:spcPts val="600"/>
              </a:spcAft>
              <a:buClrTx/>
              <a:buSzTx/>
              <a:buFont typeface="Arial" pitchFamily="34" charset="0"/>
              <a:buChar char=" "/>
              <a:tabLst/>
              <a:defRPr/>
            </a:pPr>
            <a:r>
              <a:rPr kumimoji="0" lang="en-US" sz="1800" b="0" i="0" u="none" strike="noStrike" kern="1200" cap="none" spc="0" normalizeH="0" baseline="0" noProof="0">
                <a:ln>
                  <a:noFill/>
                </a:ln>
                <a:solidFill>
                  <a:prstClr val="black">
                    <a:lumMod val="85000"/>
                    <a:lumOff val="15000"/>
                  </a:prstClr>
                </a:solidFill>
                <a:effectLst/>
                <a:uLnTx/>
                <a:uFillTx/>
                <a:latin typeface="Calibri Light" panose="020F0302020204030204"/>
                <a:ea typeface="+mn-ea"/>
                <a:cs typeface="+mn-cs"/>
              </a:rPr>
              <a:t>Alt på jorda er satt sammen av noen nesten usynlige små byggeklosser som kalles </a:t>
            </a:r>
            <a:r>
              <a:rPr kumimoji="0" lang="en-US" sz="1800" b="1" i="0" u="none" strike="noStrike" kern="1200" cap="none" spc="0" normalizeH="0" baseline="0" noProof="0">
                <a:ln>
                  <a:noFill/>
                </a:ln>
                <a:solidFill>
                  <a:prstClr val="black">
                    <a:lumMod val="85000"/>
                    <a:lumOff val="15000"/>
                  </a:prstClr>
                </a:solidFill>
                <a:effectLst/>
                <a:uLnTx/>
                <a:uFillTx/>
                <a:latin typeface="Calibri Light" panose="020F0302020204030204"/>
                <a:ea typeface="+mn-ea"/>
                <a:cs typeface="+mn-cs"/>
              </a:rPr>
              <a:t>atomer.</a:t>
            </a:r>
          </a:p>
          <a:p>
            <a:pPr marL="0" marR="0" lvl="0" indent="0" algn="l" defTabSz="914400" rtl="0" eaLnBrk="1" fontAlgn="auto" latinLnBrk="0" hangingPunct="1">
              <a:lnSpc>
                <a:spcPct val="85000"/>
              </a:lnSpc>
              <a:spcBef>
                <a:spcPts val="0"/>
              </a:spcBef>
              <a:spcAft>
                <a:spcPts val="600"/>
              </a:spcAft>
              <a:buClrTx/>
              <a:buSzTx/>
              <a:buFont typeface="Arial" pitchFamily="34" charset="0"/>
              <a:buChar char=" "/>
              <a:tabLst/>
              <a:defRPr/>
            </a:pPr>
            <a:endParaRPr kumimoji="0" lang="en-US" sz="1800" b="0" i="0" u="none" strike="noStrike" kern="1200" cap="none" spc="0" normalizeH="0" baseline="0" noProof="0">
              <a:ln>
                <a:noFill/>
              </a:ln>
              <a:solidFill>
                <a:prstClr val="black">
                  <a:lumMod val="85000"/>
                  <a:lumOff val="15000"/>
                </a:prstClr>
              </a:solidFill>
              <a:effectLst/>
              <a:uLnTx/>
              <a:uFillTx/>
              <a:latin typeface="Calibri Light" panose="020F0302020204030204"/>
              <a:ea typeface="+mn-ea"/>
              <a:cs typeface="+mn-cs"/>
            </a:endParaRPr>
          </a:p>
          <a:p>
            <a:pPr marL="285750" marR="0" lvl="0" indent="-285750" algn="l" defTabSz="914400" rtl="0" eaLnBrk="1" fontAlgn="auto" latinLnBrk="0" hangingPunct="1">
              <a:lnSpc>
                <a:spcPct val="85000"/>
              </a:lnSpc>
              <a:spcBef>
                <a:spcPts val="0"/>
              </a:spcBef>
              <a:spcAft>
                <a:spcPts val="600"/>
              </a:spcAft>
              <a:buClrTx/>
              <a:buSzTx/>
              <a:buFont typeface="Arial" pitchFamily="34" charset="0"/>
              <a:buChar char=" "/>
              <a:tabLst/>
              <a:defRPr/>
            </a:pPr>
            <a:r>
              <a:rPr kumimoji="0" lang="en-US" sz="1800" b="0" i="0" u="none" strike="noStrike" kern="1200" cap="none" spc="0" normalizeH="0" baseline="0" noProof="0">
                <a:ln>
                  <a:noFill/>
                </a:ln>
                <a:solidFill>
                  <a:prstClr val="black">
                    <a:lumMod val="85000"/>
                    <a:lumOff val="15000"/>
                  </a:prstClr>
                </a:solidFill>
                <a:effectLst/>
                <a:uLnTx/>
                <a:uFillTx/>
                <a:latin typeface="Calibri Light" panose="020F0302020204030204"/>
                <a:ea typeface="+mn-ea"/>
                <a:cs typeface="+mn-cs"/>
              </a:rPr>
              <a:t>Når </a:t>
            </a:r>
            <a:r>
              <a:rPr kumimoji="0" lang="en-US" sz="1800" b="0" i="0" u="sng" strike="noStrike" kern="1200" cap="none" spc="0" normalizeH="0" baseline="0" noProof="0">
                <a:ln>
                  <a:noFill/>
                </a:ln>
                <a:solidFill>
                  <a:prstClr val="black">
                    <a:lumMod val="85000"/>
                    <a:lumOff val="15000"/>
                  </a:prstClr>
                </a:solidFill>
                <a:effectLst/>
                <a:uLnTx/>
                <a:uFillTx/>
                <a:latin typeface="Calibri Light" panose="020F0302020204030204"/>
                <a:ea typeface="+mn-ea"/>
                <a:cs typeface="+mn-cs"/>
              </a:rPr>
              <a:t>to eller flere atomer slår seg sammen</a:t>
            </a:r>
            <a:r>
              <a:rPr kumimoji="0" lang="en-US" sz="1800" b="0" i="0" u="none" strike="noStrike" kern="1200" cap="none" spc="0" normalizeH="0" baseline="0" noProof="0">
                <a:ln>
                  <a:noFill/>
                </a:ln>
                <a:solidFill>
                  <a:prstClr val="black">
                    <a:lumMod val="85000"/>
                    <a:lumOff val="15000"/>
                  </a:prstClr>
                </a:solidFill>
                <a:effectLst/>
                <a:uLnTx/>
                <a:uFillTx/>
                <a:latin typeface="Calibri Light" panose="020F0302020204030204"/>
                <a:ea typeface="+mn-ea"/>
                <a:cs typeface="+mn-cs"/>
              </a:rPr>
              <a:t>, blir de til et </a:t>
            </a:r>
            <a:r>
              <a:rPr kumimoji="0" lang="en-US" sz="1800" b="1" i="0" u="none" strike="noStrike" kern="1200" cap="none" spc="0" normalizeH="0" baseline="0" noProof="0">
                <a:ln>
                  <a:noFill/>
                </a:ln>
                <a:solidFill>
                  <a:prstClr val="black">
                    <a:lumMod val="85000"/>
                    <a:lumOff val="15000"/>
                  </a:prstClr>
                </a:solidFill>
                <a:effectLst/>
                <a:uLnTx/>
                <a:uFillTx/>
                <a:latin typeface="Calibri Light" panose="020F0302020204030204"/>
                <a:ea typeface="+mn-ea"/>
                <a:cs typeface="+mn-cs"/>
              </a:rPr>
              <a:t>molekyl</a:t>
            </a:r>
            <a:r>
              <a:rPr kumimoji="0" lang="en-US" sz="1800" b="0" i="0" u="none" strike="noStrike" kern="1200" cap="none" spc="0" normalizeH="0" baseline="0" noProof="0">
                <a:ln>
                  <a:noFill/>
                </a:ln>
                <a:solidFill>
                  <a:prstClr val="black">
                    <a:lumMod val="85000"/>
                    <a:lumOff val="15000"/>
                  </a:prstClr>
                </a:solidFill>
                <a:effectLst/>
                <a:uLnTx/>
                <a:uFillTx/>
                <a:latin typeface="Calibri Light" panose="020F0302020204030204"/>
                <a:ea typeface="+mn-ea"/>
                <a:cs typeface="+mn-cs"/>
              </a:rPr>
              <a:t>. Den kjemiske formelen for vann er H2O.</a:t>
            </a:r>
          </a:p>
          <a:p>
            <a:pPr marL="285750" marR="0" lvl="0" indent="-285750" algn="l" defTabSz="914400" rtl="0" eaLnBrk="1" fontAlgn="auto" latinLnBrk="0" hangingPunct="1">
              <a:lnSpc>
                <a:spcPct val="85000"/>
              </a:lnSpc>
              <a:spcBef>
                <a:spcPts val="0"/>
              </a:spcBef>
              <a:spcAft>
                <a:spcPts val="600"/>
              </a:spcAft>
              <a:buClrTx/>
              <a:buSzTx/>
              <a:buFont typeface="Arial" pitchFamily="34" charset="0"/>
              <a:buChar char=" "/>
              <a:tabLst/>
              <a:defRPr/>
            </a:pPr>
            <a:endParaRPr kumimoji="0" lang="en-US" sz="1800" b="0" i="0" u="none" strike="noStrike" kern="1200" cap="none" spc="0" normalizeH="0" baseline="0" noProof="0">
              <a:ln>
                <a:noFill/>
              </a:ln>
              <a:solidFill>
                <a:prstClr val="black">
                  <a:lumMod val="85000"/>
                  <a:lumOff val="15000"/>
                </a:prstClr>
              </a:solidFill>
              <a:effectLst/>
              <a:uLnTx/>
              <a:uFillTx/>
              <a:latin typeface="Calibri Light" panose="020F0302020204030204"/>
              <a:ea typeface="+mn-ea"/>
              <a:cs typeface="+mn-cs"/>
            </a:endParaRPr>
          </a:p>
          <a:p>
            <a:pPr marL="285750" marR="0" lvl="0" indent="-285750" algn="l" defTabSz="914400" rtl="0" eaLnBrk="1" fontAlgn="auto" latinLnBrk="0" hangingPunct="1">
              <a:lnSpc>
                <a:spcPct val="85000"/>
              </a:lnSpc>
              <a:spcBef>
                <a:spcPts val="0"/>
              </a:spcBef>
              <a:spcAft>
                <a:spcPts val="600"/>
              </a:spcAft>
              <a:buClrTx/>
              <a:buSzTx/>
              <a:buFont typeface="Arial" pitchFamily="34" charset="0"/>
              <a:buChar char=" "/>
              <a:tabLst/>
              <a:defRPr/>
            </a:pPr>
            <a:r>
              <a:rPr kumimoji="0" lang="en-US" sz="1800" b="0" i="0" u="none" strike="noStrike" kern="1200" cap="none" spc="0" normalizeH="0" baseline="0" noProof="0">
                <a:ln>
                  <a:noFill/>
                </a:ln>
                <a:solidFill>
                  <a:prstClr val="black">
                    <a:lumMod val="85000"/>
                    <a:lumOff val="15000"/>
                  </a:prstClr>
                </a:solidFill>
                <a:effectLst/>
                <a:uLnTx/>
                <a:uFillTx/>
                <a:latin typeface="Calibri Light" panose="020F0302020204030204"/>
                <a:ea typeface="+mn-ea"/>
                <a:cs typeface="+mn-cs"/>
              </a:rPr>
              <a:t>Det betyr at et vannmolekyl består av to hydrogenatomer og ett oksygenatom.</a:t>
            </a:r>
          </a:p>
        </p:txBody>
      </p:sp>
    </p:spTree>
    <p:extLst>
      <p:ext uri="{BB962C8B-B14F-4D97-AF65-F5344CB8AC3E}">
        <p14:creationId xmlns:p14="http://schemas.microsoft.com/office/powerpoint/2010/main" val="141358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628A7FBC-F534-46F1-AF8F-92F089EE7C5A}"/>
              </a:ext>
            </a:extLst>
          </p:cNvPr>
          <p:cNvPicPr>
            <a:picLocks noChangeAspect="1"/>
          </p:cNvPicPr>
          <p:nvPr/>
        </p:nvPicPr>
        <p:blipFill rotWithShape="1">
          <a:blip r:embed="rId3">
            <a:duotone>
              <a:schemeClr val="bg2">
                <a:shade val="45000"/>
                <a:satMod val="135000"/>
              </a:schemeClr>
              <a:prstClr val="white"/>
            </a:duotone>
            <a:alphaModFix amt="35000"/>
            <a:extLst>
              <a:ext uri="{28A0092B-C50C-407E-A947-70E740481C1C}">
                <a14:useLocalDpi xmlns:a14="http://schemas.microsoft.com/office/drawing/2010/main" val="0"/>
              </a:ext>
            </a:extLst>
          </a:blip>
          <a:srcRect t="17842" b="25908"/>
          <a:stretch/>
        </p:blipFill>
        <p:spPr>
          <a:xfrm>
            <a:off x="20" y="10"/>
            <a:ext cx="12191980" cy="6857990"/>
          </a:xfrm>
          <a:prstGeom prst="rect">
            <a:avLst/>
          </a:prstGeom>
        </p:spPr>
      </p:pic>
      <p:sp>
        <p:nvSpPr>
          <p:cNvPr id="3" name="Plassholder for innhold 2">
            <a:extLst>
              <a:ext uri="{FF2B5EF4-FFF2-40B4-BE49-F238E27FC236}">
                <a16:creationId xmlns:a16="http://schemas.microsoft.com/office/drawing/2014/main" id="{F3BFCA45-673D-40F0-82CE-BD3CFFE0A394}"/>
              </a:ext>
            </a:extLst>
          </p:cNvPr>
          <p:cNvSpPr>
            <a:spLocks noGrp="1"/>
          </p:cNvSpPr>
          <p:nvPr>
            <p:ph idx="1"/>
          </p:nvPr>
        </p:nvSpPr>
        <p:spPr>
          <a:xfrm>
            <a:off x="676656" y="2011680"/>
            <a:ext cx="10753725" cy="3766185"/>
          </a:xfrm>
        </p:spPr>
        <p:txBody>
          <a:bodyPr>
            <a:normAutofit/>
          </a:bodyPr>
          <a:lstStyle/>
          <a:p>
            <a:pPr fontAlgn="base">
              <a:buFont typeface="Arial" panose="020B0604020202020204" pitchFamily="34" charset="0"/>
              <a:buChar char="•"/>
            </a:pPr>
            <a:r>
              <a:rPr lang="nb-NO" dirty="0"/>
              <a:t> Oksygenatomet er svakt negativt ladet mens de to hydrogenatomene er svakt positivt ladet. </a:t>
            </a:r>
            <a:r>
              <a:rPr lang="nb-NO" u="sng" dirty="0"/>
              <a:t>Positive og negative atomer tiltrekker hverandre.</a:t>
            </a:r>
          </a:p>
          <a:p>
            <a:pPr marL="0" indent="0" fontAlgn="base">
              <a:buNone/>
            </a:pPr>
            <a:endParaRPr lang="nb-NO" u="sng" dirty="0"/>
          </a:p>
          <a:p>
            <a:pPr fontAlgn="base">
              <a:buFont typeface="Arial" panose="020B0604020202020204" pitchFamily="34" charset="0"/>
              <a:buChar char="•"/>
            </a:pPr>
            <a:r>
              <a:rPr lang="nb-NO" dirty="0"/>
              <a:t> Vannmolekylene beveger seg hele tida, og vannet skifter form etter hvor fort molekylene beveger seg</a:t>
            </a:r>
          </a:p>
          <a:p>
            <a:endParaRPr lang="nb-NO" dirty="0"/>
          </a:p>
        </p:txBody>
      </p:sp>
    </p:spTree>
    <p:extLst>
      <p:ext uri="{BB962C8B-B14F-4D97-AF65-F5344CB8AC3E}">
        <p14:creationId xmlns:p14="http://schemas.microsoft.com/office/powerpoint/2010/main" val="2171817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2D4CA13-39EF-4D80-BD18-60312851D05A}"/>
              </a:ext>
            </a:extLst>
          </p:cNvPr>
          <p:cNvSpPr>
            <a:spLocks noGrp="1"/>
          </p:cNvSpPr>
          <p:nvPr>
            <p:ph type="title"/>
          </p:nvPr>
        </p:nvSpPr>
        <p:spPr/>
        <p:txBody>
          <a:bodyPr/>
          <a:lstStyle/>
          <a:p>
            <a:r>
              <a:rPr lang="nb-NO" dirty="0"/>
              <a:t>Molekylene kan binde seg sammen</a:t>
            </a:r>
          </a:p>
        </p:txBody>
      </p:sp>
      <p:sp>
        <p:nvSpPr>
          <p:cNvPr id="3" name="Plassholder for innhold 2">
            <a:extLst>
              <a:ext uri="{FF2B5EF4-FFF2-40B4-BE49-F238E27FC236}">
                <a16:creationId xmlns:a16="http://schemas.microsoft.com/office/drawing/2014/main" id="{E219BAB8-D2FD-450B-AD3E-2ED70D481403}"/>
              </a:ext>
            </a:extLst>
          </p:cNvPr>
          <p:cNvSpPr>
            <a:spLocks noGrp="1"/>
          </p:cNvSpPr>
          <p:nvPr>
            <p:ph sz="half" idx="1"/>
          </p:nvPr>
        </p:nvSpPr>
        <p:spPr/>
        <p:txBody>
          <a:bodyPr/>
          <a:lstStyle/>
          <a:p>
            <a:pPr marL="0" indent="0">
              <a:buNone/>
            </a:pPr>
            <a:r>
              <a:rPr lang="nb-NO" b="1" dirty="0"/>
              <a:t>Overflatehinne</a:t>
            </a:r>
          </a:p>
          <a:p>
            <a:pPr marL="0" indent="0">
              <a:lnSpc>
                <a:spcPct val="100000"/>
              </a:lnSpc>
              <a:buNone/>
            </a:pPr>
            <a:r>
              <a:rPr lang="nb-NO" sz="2000" i="1" dirty="0"/>
              <a:t>Du har kanskje noen ganger sett insekter som løper på vann? </a:t>
            </a:r>
          </a:p>
          <a:p>
            <a:pPr marL="0" indent="0">
              <a:lnSpc>
                <a:spcPct val="100000"/>
              </a:lnSpc>
              <a:buNone/>
            </a:pPr>
            <a:r>
              <a:rPr lang="nb-NO" sz="2000" i="1" dirty="0"/>
              <a:t>Det som da skjer er at vannmolekylene i overflata på vannet binder seg til hverandre og danner ei sterk hinne. Den kalles overflatehinna. </a:t>
            </a:r>
          </a:p>
          <a:p>
            <a:endParaRPr lang="nb-NO" dirty="0"/>
          </a:p>
        </p:txBody>
      </p:sp>
      <p:sp>
        <p:nvSpPr>
          <p:cNvPr id="4" name="Plassholder for innhold 3">
            <a:extLst>
              <a:ext uri="{FF2B5EF4-FFF2-40B4-BE49-F238E27FC236}">
                <a16:creationId xmlns:a16="http://schemas.microsoft.com/office/drawing/2014/main" id="{FC8D4CA9-A93E-46DE-A591-9D167ED400B2}"/>
              </a:ext>
            </a:extLst>
          </p:cNvPr>
          <p:cNvSpPr>
            <a:spLocks noGrp="1"/>
          </p:cNvSpPr>
          <p:nvPr>
            <p:ph sz="half" idx="2"/>
          </p:nvPr>
        </p:nvSpPr>
        <p:spPr>
          <a:xfrm>
            <a:off x="6128671" y="2079028"/>
            <a:ext cx="5928649" cy="4778972"/>
          </a:xfrm>
        </p:spPr>
        <p:txBody>
          <a:bodyPr>
            <a:normAutofit fontScale="92500" lnSpcReduction="10000"/>
          </a:bodyPr>
          <a:lstStyle/>
          <a:p>
            <a:pPr fontAlgn="base">
              <a:buFont typeface="Courier New" panose="02070309020205020404" pitchFamily="49" charset="0"/>
              <a:buChar char="o"/>
            </a:pPr>
            <a:r>
              <a:rPr lang="nb-NO" dirty="0"/>
              <a:t> Vi sier at vannet har høy overflatespenning når det har ei slik sterk overflatehinne.</a:t>
            </a:r>
          </a:p>
          <a:p>
            <a:pPr fontAlgn="base">
              <a:buFont typeface="Courier New" panose="02070309020205020404" pitchFamily="49" charset="0"/>
              <a:buChar char="o"/>
            </a:pPr>
            <a:endParaRPr lang="nb-NO" dirty="0"/>
          </a:p>
          <a:p>
            <a:pPr fontAlgn="base">
              <a:buFont typeface="Courier New" panose="02070309020205020404" pitchFamily="49" charset="0"/>
              <a:buChar char="o"/>
            </a:pPr>
            <a:r>
              <a:rPr lang="nb-NO" dirty="0"/>
              <a:t> Hinna gjør at vannoverflata kan bære gjenstander som er tyngre enn vannet selv, f.eks. en binders, ei fyrstikk eller insekter.</a:t>
            </a:r>
          </a:p>
          <a:p>
            <a:pPr fontAlgn="base">
              <a:buFont typeface="Courier New" panose="02070309020205020404" pitchFamily="49" charset="0"/>
              <a:buChar char="o"/>
            </a:pPr>
            <a:endParaRPr lang="nb-NO" dirty="0"/>
          </a:p>
          <a:p>
            <a:pPr fontAlgn="base">
              <a:buFont typeface="Courier New" panose="02070309020205020404" pitchFamily="49" charset="0"/>
              <a:buChar char="o"/>
            </a:pPr>
            <a:r>
              <a:rPr lang="nb-NO" dirty="0"/>
              <a:t> Den sterke overflatehinna er grunnen til at det kan dannes vanndråper.</a:t>
            </a:r>
          </a:p>
          <a:p>
            <a:pPr fontAlgn="base">
              <a:buFont typeface="Courier New" panose="02070309020205020404" pitchFamily="49" charset="0"/>
              <a:buChar char="o"/>
            </a:pPr>
            <a:endParaRPr lang="nb-NO" dirty="0"/>
          </a:p>
          <a:p>
            <a:pPr fontAlgn="base">
              <a:buFont typeface="Courier New" panose="02070309020205020404" pitchFamily="49" charset="0"/>
              <a:buChar char="o"/>
            </a:pPr>
            <a:r>
              <a:rPr lang="nb-NO" dirty="0"/>
              <a:t> Du kan også se hinna hvis du fyller et glass med vann helt til randen. Da vil vannet stå litt over kanten på glasset som en bue.</a:t>
            </a:r>
          </a:p>
          <a:p>
            <a:endParaRPr lang="nb-NO" dirty="0"/>
          </a:p>
        </p:txBody>
      </p:sp>
      <p:pic>
        <p:nvPicPr>
          <p:cNvPr id="6" name="Bilde 5">
            <a:extLst>
              <a:ext uri="{FF2B5EF4-FFF2-40B4-BE49-F238E27FC236}">
                <a16:creationId xmlns:a16="http://schemas.microsoft.com/office/drawing/2014/main" id="{5BC7D9DC-98E1-49BA-92B0-37995E02B0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224" y="4566248"/>
            <a:ext cx="5108122" cy="2291752"/>
          </a:xfrm>
          <a:prstGeom prst="rect">
            <a:avLst/>
          </a:prstGeom>
        </p:spPr>
      </p:pic>
    </p:spTree>
    <p:extLst>
      <p:ext uri="{BB962C8B-B14F-4D97-AF65-F5344CB8AC3E}">
        <p14:creationId xmlns:p14="http://schemas.microsoft.com/office/powerpoint/2010/main" val="4093472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218665-EA77-40EC-8172-4F17E2DEDB3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 name="Tittel 1">
            <a:extLst>
              <a:ext uri="{FF2B5EF4-FFF2-40B4-BE49-F238E27FC236}">
                <a16:creationId xmlns:a16="http://schemas.microsoft.com/office/drawing/2014/main" id="{2F833A3A-872D-4453-9547-D8FEBA0DC280}"/>
              </a:ext>
            </a:extLst>
          </p:cNvPr>
          <p:cNvSpPr>
            <a:spLocks noGrp="1"/>
          </p:cNvSpPr>
          <p:nvPr>
            <p:ph type="title"/>
          </p:nvPr>
        </p:nvSpPr>
        <p:spPr>
          <a:xfrm>
            <a:off x="8199458" y="643467"/>
            <a:ext cx="3349075" cy="5584296"/>
          </a:xfrm>
        </p:spPr>
        <p:txBody>
          <a:bodyPr anchor="ctr">
            <a:normAutofit/>
          </a:bodyPr>
          <a:lstStyle/>
          <a:p>
            <a:r>
              <a:rPr lang="nb-NO" sz="4000">
                <a:solidFill>
                  <a:srgbClr val="FFFFFF"/>
                </a:solidFill>
              </a:rPr>
              <a:t>IS FLYTER</a:t>
            </a:r>
          </a:p>
        </p:txBody>
      </p:sp>
      <p:graphicFrame>
        <p:nvGraphicFramePr>
          <p:cNvPr id="5" name="Plassholder for innhold 2"/>
          <p:cNvGraphicFramePr>
            <a:graphicFrameLocks noGrp="1"/>
          </p:cNvGraphicFramePr>
          <p:nvPr>
            <p:ph idx="1"/>
            <p:extLst/>
          </p:nvPr>
        </p:nvGraphicFramePr>
        <p:xfrm>
          <a:off x="633413" y="684213"/>
          <a:ext cx="6278562" cy="5543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0167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E7CFAA6-1DBB-43B0-BD82-2FB83CF4E4A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 name="Tittel 1">
            <a:extLst>
              <a:ext uri="{FF2B5EF4-FFF2-40B4-BE49-F238E27FC236}">
                <a16:creationId xmlns:a16="http://schemas.microsoft.com/office/drawing/2014/main" id="{CB77D61A-1295-4696-8F34-DD3F5C1116D3}"/>
              </a:ext>
            </a:extLst>
          </p:cNvPr>
          <p:cNvSpPr>
            <a:spLocks noGrp="1"/>
          </p:cNvSpPr>
          <p:nvPr>
            <p:ph type="title"/>
          </p:nvPr>
        </p:nvSpPr>
        <p:spPr>
          <a:xfrm>
            <a:off x="706298" y="639763"/>
            <a:ext cx="3997693" cy="5492750"/>
          </a:xfrm>
        </p:spPr>
        <p:txBody>
          <a:bodyPr>
            <a:normAutofit/>
          </a:bodyPr>
          <a:lstStyle/>
          <a:p>
            <a:r>
              <a:rPr lang="nb-NO" sz="6000">
                <a:solidFill>
                  <a:srgbClr val="FFFFFF"/>
                </a:solidFill>
              </a:rPr>
              <a:t>Vannet holder på varmen</a:t>
            </a:r>
          </a:p>
        </p:txBody>
      </p:sp>
      <p:graphicFrame>
        <p:nvGraphicFramePr>
          <p:cNvPr id="5" name="Plassholder for innhold 2"/>
          <p:cNvGraphicFramePr>
            <a:graphicFrameLocks noGrp="1"/>
          </p:cNvGraphicFramePr>
          <p:nvPr>
            <p:ph idx="1"/>
            <p:extLst/>
          </p:nvPr>
        </p:nvGraphicFramePr>
        <p:xfrm>
          <a:off x="5288347" y="639763"/>
          <a:ext cx="6254724" cy="5492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42142744"/>
      </p:ext>
    </p:extLst>
  </p:cSld>
  <p:clrMapOvr>
    <a:masterClrMapping/>
  </p:clrMapOvr>
</p:sld>
</file>

<file path=ppt/theme/theme1.xml><?xml version="1.0" encoding="utf-8"?>
<a:theme xmlns:a="http://schemas.openxmlformats.org/drawingml/2006/main" name="Metropolitt">
  <a:themeElements>
    <a:clrScheme name="Metropolitt">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t">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TotalTime>
  <Words>3102</Words>
  <Application>Microsoft Office PowerPoint</Application>
  <PresentationFormat>Widescreen</PresentationFormat>
  <Paragraphs>150</Paragraphs>
  <Slides>15</Slides>
  <Notes>14</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15</vt:i4>
      </vt:variant>
    </vt:vector>
  </HeadingPairs>
  <TitlesOfParts>
    <vt:vector size="22" baseType="lpstr">
      <vt:lpstr>Arial</vt:lpstr>
      <vt:lpstr>Calibri</vt:lpstr>
      <vt:lpstr>Calibri Light</vt:lpstr>
      <vt:lpstr>Courier New</vt:lpstr>
      <vt:lpstr>Open Sans</vt:lpstr>
      <vt:lpstr>Wingdings</vt:lpstr>
      <vt:lpstr>Metropolitt</vt:lpstr>
      <vt:lpstr>Kapittel 1:Hvorfor er vannet så spesielt? </vt:lpstr>
      <vt:lpstr>Fordamping og kondensering </vt:lpstr>
      <vt:lpstr>Fordamping</vt:lpstr>
      <vt:lpstr> Kondensering </vt:lpstr>
      <vt:lpstr>Vannmolekylet</vt:lpstr>
      <vt:lpstr>PowerPoint-presentasjon</vt:lpstr>
      <vt:lpstr>Molekylene kan binde seg sammen</vt:lpstr>
      <vt:lpstr>IS FLYTER</vt:lpstr>
      <vt:lpstr>Vannet holder på varmen</vt:lpstr>
      <vt:lpstr>1.4 Nedbør</vt:lpstr>
      <vt:lpstr>1.4.1 Skyer</vt:lpstr>
      <vt:lpstr>Regn og snø </vt:lpstr>
      <vt:lpstr>Hagl</vt:lpstr>
      <vt:lpstr>Sludd</vt:lpstr>
      <vt:lpstr>Underkjølt regn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Kapittel 1:Hvorfor er vannet så spesielt? </dc:title>
  <dc:creator>Hilde Olsen</dc:creator>
  <cp:lastModifiedBy>Hilde Olsen</cp:lastModifiedBy>
  <cp:revision>2</cp:revision>
  <dcterms:created xsi:type="dcterms:W3CDTF">2018-02-21T12:00:23Z</dcterms:created>
  <dcterms:modified xsi:type="dcterms:W3CDTF">2018-02-21T13:55:06Z</dcterms:modified>
</cp:coreProperties>
</file>